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7"/>
  </p:notesMasterIdLst>
  <p:sldIdLst>
    <p:sldId id="256" r:id="rId2"/>
    <p:sldId id="257" r:id="rId3"/>
    <p:sldId id="258" r:id="rId4"/>
    <p:sldId id="259" r:id="rId5"/>
    <p:sldId id="260" r:id="rId6"/>
    <p:sldId id="267" r:id="rId7"/>
    <p:sldId id="268" r:id="rId8"/>
    <p:sldId id="269" r:id="rId9"/>
    <p:sldId id="261" r:id="rId10"/>
    <p:sldId id="262" r:id="rId11"/>
    <p:sldId id="263" r:id="rId12"/>
    <p:sldId id="264" r:id="rId13"/>
    <p:sldId id="265" r:id="rId14"/>
    <p:sldId id="371" r:id="rId15"/>
    <p:sldId id="372" r:id="rId16"/>
    <p:sldId id="373" r:id="rId17"/>
    <p:sldId id="374" r:id="rId18"/>
    <p:sldId id="375" r:id="rId19"/>
    <p:sldId id="377" r:id="rId20"/>
    <p:sldId id="378" r:id="rId21"/>
    <p:sldId id="270" r:id="rId22"/>
    <p:sldId id="271" r:id="rId23"/>
    <p:sldId id="273" r:id="rId24"/>
    <p:sldId id="274" r:id="rId25"/>
    <p:sldId id="275" r:id="rId26"/>
    <p:sldId id="276" r:id="rId27"/>
    <p:sldId id="272" r:id="rId28"/>
    <p:sldId id="277" r:id="rId29"/>
    <p:sldId id="278" r:id="rId30"/>
    <p:sldId id="279" r:id="rId31"/>
    <p:sldId id="280" r:id="rId32"/>
    <p:sldId id="281" r:id="rId33"/>
    <p:sldId id="282" r:id="rId34"/>
    <p:sldId id="284" r:id="rId35"/>
    <p:sldId id="283" r:id="rId36"/>
    <p:sldId id="285" r:id="rId37"/>
    <p:sldId id="293" r:id="rId38"/>
    <p:sldId id="286" r:id="rId39"/>
    <p:sldId id="287" r:id="rId40"/>
    <p:sldId id="288" r:id="rId41"/>
    <p:sldId id="290" r:id="rId42"/>
    <p:sldId id="289" r:id="rId43"/>
    <p:sldId id="291" r:id="rId44"/>
    <p:sldId id="292" r:id="rId45"/>
    <p:sldId id="294" r:id="rId46"/>
    <p:sldId id="295" r:id="rId47"/>
    <p:sldId id="296" r:id="rId48"/>
    <p:sldId id="297" r:id="rId49"/>
    <p:sldId id="298" r:id="rId50"/>
    <p:sldId id="299" r:id="rId51"/>
    <p:sldId id="301" r:id="rId52"/>
    <p:sldId id="302" r:id="rId53"/>
    <p:sldId id="303" r:id="rId54"/>
    <p:sldId id="300" r:id="rId55"/>
    <p:sldId id="304" r:id="rId56"/>
    <p:sldId id="305" r:id="rId57"/>
    <p:sldId id="306" r:id="rId58"/>
    <p:sldId id="308" r:id="rId59"/>
    <p:sldId id="319" r:id="rId60"/>
    <p:sldId id="309" r:id="rId61"/>
    <p:sldId id="310" r:id="rId62"/>
    <p:sldId id="311" r:id="rId63"/>
    <p:sldId id="312" r:id="rId64"/>
    <p:sldId id="313" r:id="rId65"/>
    <p:sldId id="314" r:id="rId66"/>
    <p:sldId id="317" r:id="rId67"/>
    <p:sldId id="318" r:id="rId68"/>
    <p:sldId id="321" r:id="rId69"/>
    <p:sldId id="322" r:id="rId70"/>
    <p:sldId id="325" r:id="rId71"/>
    <p:sldId id="323" r:id="rId72"/>
    <p:sldId id="324" r:id="rId73"/>
    <p:sldId id="326" r:id="rId74"/>
    <p:sldId id="327" r:id="rId75"/>
    <p:sldId id="328" r:id="rId76"/>
    <p:sldId id="329" r:id="rId77"/>
    <p:sldId id="330" r:id="rId78"/>
    <p:sldId id="331" r:id="rId79"/>
    <p:sldId id="333" r:id="rId80"/>
    <p:sldId id="332" r:id="rId81"/>
    <p:sldId id="335" r:id="rId82"/>
    <p:sldId id="336" r:id="rId83"/>
    <p:sldId id="334" r:id="rId84"/>
    <p:sldId id="337" r:id="rId85"/>
    <p:sldId id="339" r:id="rId86"/>
    <p:sldId id="338" r:id="rId87"/>
    <p:sldId id="340" r:id="rId88"/>
    <p:sldId id="341" r:id="rId89"/>
    <p:sldId id="342" r:id="rId90"/>
    <p:sldId id="343" r:id="rId91"/>
    <p:sldId id="344" r:id="rId92"/>
    <p:sldId id="345" r:id="rId93"/>
    <p:sldId id="346" r:id="rId94"/>
    <p:sldId id="347" r:id="rId95"/>
    <p:sldId id="348" r:id="rId96"/>
    <p:sldId id="349" r:id="rId97"/>
    <p:sldId id="350" r:id="rId98"/>
    <p:sldId id="351" r:id="rId99"/>
    <p:sldId id="352" r:id="rId100"/>
    <p:sldId id="353" r:id="rId101"/>
    <p:sldId id="354" r:id="rId102"/>
    <p:sldId id="355" r:id="rId103"/>
    <p:sldId id="356" r:id="rId104"/>
    <p:sldId id="357" r:id="rId105"/>
    <p:sldId id="358" r:id="rId106"/>
    <p:sldId id="359" r:id="rId107"/>
    <p:sldId id="360" r:id="rId108"/>
    <p:sldId id="361" r:id="rId109"/>
    <p:sldId id="363" r:id="rId110"/>
    <p:sldId id="364" r:id="rId111"/>
    <p:sldId id="365" r:id="rId112"/>
    <p:sldId id="366" r:id="rId113"/>
    <p:sldId id="368" r:id="rId114"/>
    <p:sldId id="369" r:id="rId115"/>
    <p:sldId id="370" r:id="rId1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CC"/>
    <a:srgbClr val="FF6699"/>
    <a:srgbClr val="FF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739" autoAdjust="0"/>
  </p:normalViewPr>
  <p:slideViewPr>
    <p:cSldViewPr>
      <p:cViewPr>
        <p:scale>
          <a:sx n="70" d="100"/>
          <a:sy n="70" d="100"/>
        </p:scale>
        <p:origin x="-138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notesMaster" Target="notesMasters/notesMaster1.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5FEF97E-3E76-40FE-8852-6AD677C59B2C}" type="doc">
      <dgm:prSet loTypeId="urn:microsoft.com/office/officeart/2005/8/layout/default" loCatId="list" qsTypeId="urn:microsoft.com/office/officeart/2005/8/quickstyle/simple1" qsCatId="simple" csTypeId="urn:microsoft.com/office/officeart/2005/8/colors/colorful2" csCatId="colorful" phldr="1"/>
      <dgm:spPr/>
      <dgm:t>
        <a:bodyPr/>
        <a:lstStyle/>
        <a:p>
          <a:endParaRPr lang="en-US"/>
        </a:p>
      </dgm:t>
    </dgm:pt>
    <dgm:pt modelId="{6087CD9C-120B-4032-9600-597230ED2B42}">
      <dgm:prSet phldrT="[Text]"/>
      <dgm:spPr/>
      <dgm:t>
        <a:bodyPr/>
        <a:lstStyle/>
        <a:p>
          <a:r>
            <a:rPr lang="en-US" dirty="0" smtClean="0"/>
            <a:t>Reading Comprehension</a:t>
          </a:r>
          <a:endParaRPr lang="en-US" dirty="0"/>
        </a:p>
      </dgm:t>
    </dgm:pt>
    <dgm:pt modelId="{062473F6-3AA3-4961-A79F-F6B9B416710E}" type="parTrans" cxnId="{45115857-363D-4584-A706-622A050E5935}">
      <dgm:prSet/>
      <dgm:spPr/>
      <dgm:t>
        <a:bodyPr/>
        <a:lstStyle/>
        <a:p>
          <a:endParaRPr lang="en-US"/>
        </a:p>
      </dgm:t>
    </dgm:pt>
    <dgm:pt modelId="{6100DD7F-0654-4911-9CFD-2AC24826EE69}" type="sibTrans" cxnId="{45115857-363D-4584-A706-622A050E5935}">
      <dgm:prSet/>
      <dgm:spPr/>
      <dgm:t>
        <a:bodyPr/>
        <a:lstStyle/>
        <a:p>
          <a:endParaRPr lang="en-US"/>
        </a:p>
      </dgm:t>
    </dgm:pt>
    <dgm:pt modelId="{1D82E7B6-079B-4BC6-BC1D-1F5F167758B9}">
      <dgm:prSet phldrT="[Text]"/>
      <dgm:spPr/>
      <dgm:t>
        <a:bodyPr/>
        <a:lstStyle/>
        <a:p>
          <a:r>
            <a:rPr lang="en-US" dirty="0" smtClean="0"/>
            <a:t>Vocabulary</a:t>
          </a:r>
          <a:endParaRPr lang="en-US" dirty="0"/>
        </a:p>
      </dgm:t>
    </dgm:pt>
    <dgm:pt modelId="{7BAC58F6-C73A-4A9C-9C7D-5E13150BE3BC}" type="parTrans" cxnId="{9C07E3B9-2E65-4566-9721-859B00ED7C92}">
      <dgm:prSet/>
      <dgm:spPr/>
      <dgm:t>
        <a:bodyPr/>
        <a:lstStyle/>
        <a:p>
          <a:endParaRPr lang="en-US"/>
        </a:p>
      </dgm:t>
    </dgm:pt>
    <dgm:pt modelId="{1420F914-8218-4906-8C62-67B5E8FAA25B}" type="sibTrans" cxnId="{9C07E3B9-2E65-4566-9721-859B00ED7C92}">
      <dgm:prSet/>
      <dgm:spPr/>
      <dgm:t>
        <a:bodyPr/>
        <a:lstStyle/>
        <a:p>
          <a:endParaRPr lang="en-US"/>
        </a:p>
      </dgm:t>
    </dgm:pt>
    <dgm:pt modelId="{33D72EFA-B403-4716-A149-470C755ED24D}">
      <dgm:prSet phldrT="[Text]"/>
      <dgm:spPr/>
      <dgm:t>
        <a:bodyPr/>
        <a:lstStyle/>
        <a:p>
          <a:r>
            <a:rPr lang="en-US" dirty="0" smtClean="0"/>
            <a:t>Sentence Grammar </a:t>
          </a:r>
          <a:endParaRPr lang="en-US" dirty="0"/>
        </a:p>
      </dgm:t>
    </dgm:pt>
    <dgm:pt modelId="{14A2BC33-5919-47E8-A4E6-7CBFA4616B8A}" type="parTrans" cxnId="{17672814-4070-4C60-A6CC-DA1E00A7D7CC}">
      <dgm:prSet/>
      <dgm:spPr/>
      <dgm:t>
        <a:bodyPr/>
        <a:lstStyle/>
        <a:p>
          <a:endParaRPr lang="en-US"/>
        </a:p>
      </dgm:t>
    </dgm:pt>
    <dgm:pt modelId="{DAE5ED19-0CA5-41A6-ABA1-A85283924B17}" type="sibTrans" cxnId="{17672814-4070-4C60-A6CC-DA1E00A7D7CC}">
      <dgm:prSet/>
      <dgm:spPr/>
      <dgm:t>
        <a:bodyPr/>
        <a:lstStyle/>
        <a:p>
          <a:endParaRPr lang="en-US"/>
        </a:p>
      </dgm:t>
    </dgm:pt>
    <dgm:pt modelId="{FEC9AEDE-AC30-4665-94D2-15FA2E5F4E7A}">
      <dgm:prSet phldrT="[Text]"/>
      <dgm:spPr/>
      <dgm:t>
        <a:bodyPr/>
        <a:lstStyle/>
        <a:p>
          <a:r>
            <a:rPr lang="en-US" dirty="0" smtClean="0"/>
            <a:t>Expository Writing </a:t>
          </a:r>
          <a:endParaRPr lang="en-US" dirty="0"/>
        </a:p>
      </dgm:t>
    </dgm:pt>
    <dgm:pt modelId="{62F94C75-2B21-424C-A24F-5060679335F2}" type="parTrans" cxnId="{0FC82131-E492-4513-9ABF-FE66E2F4561D}">
      <dgm:prSet/>
      <dgm:spPr/>
      <dgm:t>
        <a:bodyPr/>
        <a:lstStyle/>
        <a:p>
          <a:endParaRPr lang="en-US"/>
        </a:p>
      </dgm:t>
    </dgm:pt>
    <dgm:pt modelId="{F00C51CD-D836-49C3-951B-B9A49822CEB9}" type="sibTrans" cxnId="{0FC82131-E492-4513-9ABF-FE66E2F4561D}">
      <dgm:prSet/>
      <dgm:spPr/>
      <dgm:t>
        <a:bodyPr/>
        <a:lstStyle/>
        <a:p>
          <a:endParaRPr lang="en-US"/>
        </a:p>
      </dgm:t>
    </dgm:pt>
    <dgm:pt modelId="{76353B3A-7C5B-4B36-9399-A39B7A290FB8}">
      <dgm:prSet phldrT="[Text]"/>
      <dgm:spPr/>
      <dgm:t>
        <a:bodyPr/>
        <a:lstStyle/>
        <a:p>
          <a:r>
            <a:rPr lang="en-US" dirty="0" smtClean="0"/>
            <a:t>Narrative Writing </a:t>
          </a:r>
          <a:endParaRPr lang="en-US" dirty="0"/>
        </a:p>
      </dgm:t>
    </dgm:pt>
    <dgm:pt modelId="{CA6CD7AC-1596-41D9-9C18-D187DDD64939}" type="parTrans" cxnId="{BE71BD7B-27D2-432F-9917-0748705467A1}">
      <dgm:prSet/>
      <dgm:spPr/>
      <dgm:t>
        <a:bodyPr/>
        <a:lstStyle/>
        <a:p>
          <a:endParaRPr lang="en-US"/>
        </a:p>
      </dgm:t>
    </dgm:pt>
    <dgm:pt modelId="{7B2D5022-1488-44A5-AB2E-A02529BC3D94}" type="sibTrans" cxnId="{BE71BD7B-27D2-432F-9917-0748705467A1}">
      <dgm:prSet/>
      <dgm:spPr/>
      <dgm:t>
        <a:bodyPr/>
        <a:lstStyle/>
        <a:p>
          <a:endParaRPr lang="en-US"/>
        </a:p>
      </dgm:t>
    </dgm:pt>
    <dgm:pt modelId="{388C0151-75BA-493A-BD45-95A18368CA31}">
      <dgm:prSet phldrT="[Text]"/>
      <dgm:spPr/>
      <dgm:t>
        <a:bodyPr/>
        <a:lstStyle/>
        <a:p>
          <a:r>
            <a:rPr lang="en-US" dirty="0" smtClean="0"/>
            <a:t>Personal Narrative </a:t>
          </a:r>
          <a:endParaRPr lang="en-US" dirty="0"/>
        </a:p>
      </dgm:t>
    </dgm:pt>
    <dgm:pt modelId="{78D9357B-BFFD-4A06-AE3F-DEABA00863DD}" type="parTrans" cxnId="{40222D37-F804-4163-AB58-2D8DA5F5C968}">
      <dgm:prSet/>
      <dgm:spPr/>
      <dgm:t>
        <a:bodyPr/>
        <a:lstStyle/>
        <a:p>
          <a:endParaRPr lang="en-US"/>
        </a:p>
      </dgm:t>
    </dgm:pt>
    <dgm:pt modelId="{BD34233F-A115-4FBF-84C3-D831D9D26221}" type="sibTrans" cxnId="{40222D37-F804-4163-AB58-2D8DA5F5C968}">
      <dgm:prSet/>
      <dgm:spPr/>
      <dgm:t>
        <a:bodyPr/>
        <a:lstStyle/>
        <a:p>
          <a:endParaRPr lang="en-US"/>
        </a:p>
      </dgm:t>
    </dgm:pt>
    <dgm:pt modelId="{562F20E9-03EA-4DCA-A57B-284944A73D0D}">
      <dgm:prSet phldrT="[Text]"/>
      <dgm:spPr/>
      <dgm:t>
        <a:bodyPr/>
        <a:lstStyle/>
        <a:p>
          <a:r>
            <a:rPr lang="en-US" dirty="0" smtClean="0"/>
            <a:t>Speeches </a:t>
          </a:r>
          <a:endParaRPr lang="en-US" dirty="0"/>
        </a:p>
      </dgm:t>
    </dgm:pt>
    <dgm:pt modelId="{886815E1-AD51-491C-8140-1E37A9ADA614}" type="parTrans" cxnId="{9770006D-AC1F-4158-AAC0-6095F8B03EA8}">
      <dgm:prSet/>
      <dgm:spPr/>
      <dgm:t>
        <a:bodyPr/>
        <a:lstStyle/>
        <a:p>
          <a:endParaRPr lang="en-US"/>
        </a:p>
      </dgm:t>
    </dgm:pt>
    <dgm:pt modelId="{89744D59-C062-47B5-AE6B-6E84479CD749}" type="sibTrans" cxnId="{9770006D-AC1F-4158-AAC0-6095F8B03EA8}">
      <dgm:prSet/>
      <dgm:spPr/>
      <dgm:t>
        <a:bodyPr/>
        <a:lstStyle/>
        <a:p>
          <a:endParaRPr lang="en-US"/>
        </a:p>
      </dgm:t>
    </dgm:pt>
    <dgm:pt modelId="{760FCBE2-E6F0-420F-A47E-DB94311E9B17}" type="pres">
      <dgm:prSet presAssocID="{45FEF97E-3E76-40FE-8852-6AD677C59B2C}" presName="diagram" presStyleCnt="0">
        <dgm:presLayoutVars>
          <dgm:dir/>
          <dgm:resizeHandles val="exact"/>
        </dgm:presLayoutVars>
      </dgm:prSet>
      <dgm:spPr/>
    </dgm:pt>
    <dgm:pt modelId="{3A906E01-EB3E-48A2-9FC6-365EDF24E07A}" type="pres">
      <dgm:prSet presAssocID="{6087CD9C-120B-4032-9600-597230ED2B42}" presName="node" presStyleLbl="node1" presStyleIdx="0" presStyleCnt="7">
        <dgm:presLayoutVars>
          <dgm:bulletEnabled val="1"/>
        </dgm:presLayoutVars>
      </dgm:prSet>
      <dgm:spPr/>
      <dgm:t>
        <a:bodyPr/>
        <a:lstStyle/>
        <a:p>
          <a:endParaRPr lang="en-US"/>
        </a:p>
      </dgm:t>
    </dgm:pt>
    <dgm:pt modelId="{88834036-8BF1-417E-B2CD-50390B3C4A03}" type="pres">
      <dgm:prSet presAssocID="{6100DD7F-0654-4911-9CFD-2AC24826EE69}" presName="sibTrans" presStyleCnt="0"/>
      <dgm:spPr/>
    </dgm:pt>
    <dgm:pt modelId="{D127CB62-F663-4DFE-9965-6B87958E5277}" type="pres">
      <dgm:prSet presAssocID="{1D82E7B6-079B-4BC6-BC1D-1F5F167758B9}" presName="node" presStyleLbl="node1" presStyleIdx="1" presStyleCnt="7">
        <dgm:presLayoutVars>
          <dgm:bulletEnabled val="1"/>
        </dgm:presLayoutVars>
      </dgm:prSet>
      <dgm:spPr/>
      <dgm:t>
        <a:bodyPr/>
        <a:lstStyle/>
        <a:p>
          <a:endParaRPr lang="en-US"/>
        </a:p>
      </dgm:t>
    </dgm:pt>
    <dgm:pt modelId="{A65F3D7E-1590-40A3-94F9-2D61AFAB8633}" type="pres">
      <dgm:prSet presAssocID="{1420F914-8218-4906-8C62-67B5E8FAA25B}" presName="sibTrans" presStyleCnt="0"/>
      <dgm:spPr/>
    </dgm:pt>
    <dgm:pt modelId="{5AF84304-2B50-4029-861E-A811C1017BF6}" type="pres">
      <dgm:prSet presAssocID="{33D72EFA-B403-4716-A149-470C755ED24D}" presName="node" presStyleLbl="node1" presStyleIdx="2" presStyleCnt="7">
        <dgm:presLayoutVars>
          <dgm:bulletEnabled val="1"/>
        </dgm:presLayoutVars>
      </dgm:prSet>
      <dgm:spPr/>
      <dgm:t>
        <a:bodyPr/>
        <a:lstStyle/>
        <a:p>
          <a:endParaRPr lang="en-US"/>
        </a:p>
      </dgm:t>
    </dgm:pt>
    <dgm:pt modelId="{1911D7DB-6BDA-4C03-8CFB-06668724A092}" type="pres">
      <dgm:prSet presAssocID="{DAE5ED19-0CA5-41A6-ABA1-A85283924B17}" presName="sibTrans" presStyleCnt="0"/>
      <dgm:spPr/>
    </dgm:pt>
    <dgm:pt modelId="{0C269B1D-07B9-4451-99A9-AB0FD7224F85}" type="pres">
      <dgm:prSet presAssocID="{FEC9AEDE-AC30-4665-94D2-15FA2E5F4E7A}" presName="node" presStyleLbl="node1" presStyleIdx="3" presStyleCnt="7">
        <dgm:presLayoutVars>
          <dgm:bulletEnabled val="1"/>
        </dgm:presLayoutVars>
      </dgm:prSet>
      <dgm:spPr/>
    </dgm:pt>
    <dgm:pt modelId="{7D9A2512-3D09-4CE4-8797-A7F179923071}" type="pres">
      <dgm:prSet presAssocID="{F00C51CD-D836-49C3-951B-B9A49822CEB9}" presName="sibTrans" presStyleCnt="0"/>
      <dgm:spPr/>
    </dgm:pt>
    <dgm:pt modelId="{BBEC8450-EB79-479E-9FEE-D51788EEA7F0}" type="pres">
      <dgm:prSet presAssocID="{76353B3A-7C5B-4B36-9399-A39B7A290FB8}" presName="node" presStyleLbl="node1" presStyleIdx="4" presStyleCnt="7">
        <dgm:presLayoutVars>
          <dgm:bulletEnabled val="1"/>
        </dgm:presLayoutVars>
      </dgm:prSet>
      <dgm:spPr/>
    </dgm:pt>
    <dgm:pt modelId="{1E46DEF6-D54B-4406-90B3-500549D2D399}" type="pres">
      <dgm:prSet presAssocID="{7B2D5022-1488-44A5-AB2E-A02529BC3D94}" presName="sibTrans" presStyleCnt="0"/>
      <dgm:spPr/>
    </dgm:pt>
    <dgm:pt modelId="{0D68C712-1D0B-4F90-A8DE-7D2B420169D7}" type="pres">
      <dgm:prSet presAssocID="{388C0151-75BA-493A-BD45-95A18368CA31}" presName="node" presStyleLbl="node1" presStyleIdx="5" presStyleCnt="7">
        <dgm:presLayoutVars>
          <dgm:bulletEnabled val="1"/>
        </dgm:presLayoutVars>
      </dgm:prSet>
      <dgm:spPr/>
      <dgm:t>
        <a:bodyPr/>
        <a:lstStyle/>
        <a:p>
          <a:endParaRPr lang="en-US"/>
        </a:p>
      </dgm:t>
    </dgm:pt>
    <dgm:pt modelId="{89A55599-1911-4D0E-88D3-3EBB58A954D0}" type="pres">
      <dgm:prSet presAssocID="{BD34233F-A115-4FBF-84C3-D831D9D26221}" presName="sibTrans" presStyleCnt="0"/>
      <dgm:spPr/>
    </dgm:pt>
    <dgm:pt modelId="{358646C3-A33E-4E7B-B39D-E083F20C6B45}" type="pres">
      <dgm:prSet presAssocID="{562F20E9-03EA-4DCA-A57B-284944A73D0D}" presName="node" presStyleLbl="node1" presStyleIdx="6" presStyleCnt="7">
        <dgm:presLayoutVars>
          <dgm:bulletEnabled val="1"/>
        </dgm:presLayoutVars>
      </dgm:prSet>
      <dgm:spPr/>
    </dgm:pt>
  </dgm:ptLst>
  <dgm:cxnLst>
    <dgm:cxn modelId="{EC8AFD25-9CCC-4DF4-B1AB-981B2D303CAA}" type="presOf" srcId="{76353B3A-7C5B-4B36-9399-A39B7A290FB8}" destId="{BBEC8450-EB79-479E-9FEE-D51788EEA7F0}" srcOrd="0" destOrd="0" presId="urn:microsoft.com/office/officeart/2005/8/layout/default"/>
    <dgm:cxn modelId="{9BA8214F-38A7-4243-838A-EA757146554C}" type="presOf" srcId="{45FEF97E-3E76-40FE-8852-6AD677C59B2C}" destId="{760FCBE2-E6F0-420F-A47E-DB94311E9B17}" srcOrd="0" destOrd="0" presId="urn:microsoft.com/office/officeart/2005/8/layout/default"/>
    <dgm:cxn modelId="{E91B1A60-74E2-4943-93C0-19E8FADB682C}" type="presOf" srcId="{33D72EFA-B403-4716-A149-470C755ED24D}" destId="{5AF84304-2B50-4029-861E-A811C1017BF6}" srcOrd="0" destOrd="0" presId="urn:microsoft.com/office/officeart/2005/8/layout/default"/>
    <dgm:cxn modelId="{BE71BD7B-27D2-432F-9917-0748705467A1}" srcId="{45FEF97E-3E76-40FE-8852-6AD677C59B2C}" destId="{76353B3A-7C5B-4B36-9399-A39B7A290FB8}" srcOrd="4" destOrd="0" parTransId="{CA6CD7AC-1596-41D9-9C18-D187DDD64939}" sibTransId="{7B2D5022-1488-44A5-AB2E-A02529BC3D94}"/>
    <dgm:cxn modelId="{92FE6BFA-D767-4FBA-BEE5-41AF486D51F1}" type="presOf" srcId="{6087CD9C-120B-4032-9600-597230ED2B42}" destId="{3A906E01-EB3E-48A2-9FC6-365EDF24E07A}" srcOrd="0" destOrd="0" presId="urn:microsoft.com/office/officeart/2005/8/layout/default"/>
    <dgm:cxn modelId="{9C07E3B9-2E65-4566-9721-859B00ED7C92}" srcId="{45FEF97E-3E76-40FE-8852-6AD677C59B2C}" destId="{1D82E7B6-079B-4BC6-BC1D-1F5F167758B9}" srcOrd="1" destOrd="0" parTransId="{7BAC58F6-C73A-4A9C-9C7D-5E13150BE3BC}" sibTransId="{1420F914-8218-4906-8C62-67B5E8FAA25B}"/>
    <dgm:cxn modelId="{0FC82131-E492-4513-9ABF-FE66E2F4561D}" srcId="{45FEF97E-3E76-40FE-8852-6AD677C59B2C}" destId="{FEC9AEDE-AC30-4665-94D2-15FA2E5F4E7A}" srcOrd="3" destOrd="0" parTransId="{62F94C75-2B21-424C-A24F-5060679335F2}" sibTransId="{F00C51CD-D836-49C3-951B-B9A49822CEB9}"/>
    <dgm:cxn modelId="{40222D37-F804-4163-AB58-2D8DA5F5C968}" srcId="{45FEF97E-3E76-40FE-8852-6AD677C59B2C}" destId="{388C0151-75BA-493A-BD45-95A18368CA31}" srcOrd="5" destOrd="0" parTransId="{78D9357B-BFFD-4A06-AE3F-DEABA00863DD}" sibTransId="{BD34233F-A115-4FBF-84C3-D831D9D26221}"/>
    <dgm:cxn modelId="{B55A9C06-2A40-4EDA-8CC5-2955CAF8CA76}" type="presOf" srcId="{FEC9AEDE-AC30-4665-94D2-15FA2E5F4E7A}" destId="{0C269B1D-07B9-4451-99A9-AB0FD7224F85}" srcOrd="0" destOrd="0" presId="urn:microsoft.com/office/officeart/2005/8/layout/default"/>
    <dgm:cxn modelId="{E2206363-CD24-4597-9745-22531C911A36}" type="presOf" srcId="{388C0151-75BA-493A-BD45-95A18368CA31}" destId="{0D68C712-1D0B-4F90-A8DE-7D2B420169D7}" srcOrd="0" destOrd="0" presId="urn:microsoft.com/office/officeart/2005/8/layout/default"/>
    <dgm:cxn modelId="{45115857-363D-4584-A706-622A050E5935}" srcId="{45FEF97E-3E76-40FE-8852-6AD677C59B2C}" destId="{6087CD9C-120B-4032-9600-597230ED2B42}" srcOrd="0" destOrd="0" parTransId="{062473F6-3AA3-4961-A79F-F6B9B416710E}" sibTransId="{6100DD7F-0654-4911-9CFD-2AC24826EE69}"/>
    <dgm:cxn modelId="{206C86A8-CBA1-449F-806B-D9A6A190FE46}" type="presOf" srcId="{562F20E9-03EA-4DCA-A57B-284944A73D0D}" destId="{358646C3-A33E-4E7B-B39D-E083F20C6B45}" srcOrd="0" destOrd="0" presId="urn:microsoft.com/office/officeart/2005/8/layout/default"/>
    <dgm:cxn modelId="{9770006D-AC1F-4158-AAC0-6095F8B03EA8}" srcId="{45FEF97E-3E76-40FE-8852-6AD677C59B2C}" destId="{562F20E9-03EA-4DCA-A57B-284944A73D0D}" srcOrd="6" destOrd="0" parTransId="{886815E1-AD51-491C-8140-1E37A9ADA614}" sibTransId="{89744D59-C062-47B5-AE6B-6E84479CD749}"/>
    <dgm:cxn modelId="{17672814-4070-4C60-A6CC-DA1E00A7D7CC}" srcId="{45FEF97E-3E76-40FE-8852-6AD677C59B2C}" destId="{33D72EFA-B403-4716-A149-470C755ED24D}" srcOrd="2" destOrd="0" parTransId="{14A2BC33-5919-47E8-A4E6-7CBFA4616B8A}" sibTransId="{DAE5ED19-0CA5-41A6-ABA1-A85283924B17}"/>
    <dgm:cxn modelId="{60733B51-8349-4B9F-8612-0256D8996E7A}" type="presOf" srcId="{1D82E7B6-079B-4BC6-BC1D-1F5F167758B9}" destId="{D127CB62-F663-4DFE-9965-6B87958E5277}" srcOrd="0" destOrd="0" presId="urn:microsoft.com/office/officeart/2005/8/layout/default"/>
    <dgm:cxn modelId="{6454BF7F-9419-47B4-979D-1FEBFC3467E5}" type="presParOf" srcId="{760FCBE2-E6F0-420F-A47E-DB94311E9B17}" destId="{3A906E01-EB3E-48A2-9FC6-365EDF24E07A}" srcOrd="0" destOrd="0" presId="urn:microsoft.com/office/officeart/2005/8/layout/default"/>
    <dgm:cxn modelId="{D0934DF8-6758-40A9-B00A-50E0F2838BF3}" type="presParOf" srcId="{760FCBE2-E6F0-420F-A47E-DB94311E9B17}" destId="{88834036-8BF1-417E-B2CD-50390B3C4A03}" srcOrd="1" destOrd="0" presId="urn:microsoft.com/office/officeart/2005/8/layout/default"/>
    <dgm:cxn modelId="{A8B10844-3A8E-41E4-A1CE-ABEA1B2F0183}" type="presParOf" srcId="{760FCBE2-E6F0-420F-A47E-DB94311E9B17}" destId="{D127CB62-F663-4DFE-9965-6B87958E5277}" srcOrd="2" destOrd="0" presId="urn:microsoft.com/office/officeart/2005/8/layout/default"/>
    <dgm:cxn modelId="{31179BB2-7BCA-40E0-B5D9-27EC5E42D4E0}" type="presParOf" srcId="{760FCBE2-E6F0-420F-A47E-DB94311E9B17}" destId="{A65F3D7E-1590-40A3-94F9-2D61AFAB8633}" srcOrd="3" destOrd="0" presId="urn:microsoft.com/office/officeart/2005/8/layout/default"/>
    <dgm:cxn modelId="{E8B8EB59-13C6-4482-9CF5-0258BFA13B4E}" type="presParOf" srcId="{760FCBE2-E6F0-420F-A47E-DB94311E9B17}" destId="{5AF84304-2B50-4029-861E-A811C1017BF6}" srcOrd="4" destOrd="0" presId="urn:microsoft.com/office/officeart/2005/8/layout/default"/>
    <dgm:cxn modelId="{39D55F3A-7BE1-4048-AF88-8729572C7F04}" type="presParOf" srcId="{760FCBE2-E6F0-420F-A47E-DB94311E9B17}" destId="{1911D7DB-6BDA-4C03-8CFB-06668724A092}" srcOrd="5" destOrd="0" presId="urn:microsoft.com/office/officeart/2005/8/layout/default"/>
    <dgm:cxn modelId="{4792B8CF-8621-4A7A-AF24-65EAAE2F4A7D}" type="presParOf" srcId="{760FCBE2-E6F0-420F-A47E-DB94311E9B17}" destId="{0C269B1D-07B9-4451-99A9-AB0FD7224F85}" srcOrd="6" destOrd="0" presId="urn:microsoft.com/office/officeart/2005/8/layout/default"/>
    <dgm:cxn modelId="{15881AF8-67DD-43F8-ADBF-02B06A3C9D9E}" type="presParOf" srcId="{760FCBE2-E6F0-420F-A47E-DB94311E9B17}" destId="{7D9A2512-3D09-4CE4-8797-A7F179923071}" srcOrd="7" destOrd="0" presId="urn:microsoft.com/office/officeart/2005/8/layout/default"/>
    <dgm:cxn modelId="{E8F551B8-2CEE-488A-86E0-800A40715673}" type="presParOf" srcId="{760FCBE2-E6F0-420F-A47E-DB94311E9B17}" destId="{BBEC8450-EB79-479E-9FEE-D51788EEA7F0}" srcOrd="8" destOrd="0" presId="urn:microsoft.com/office/officeart/2005/8/layout/default"/>
    <dgm:cxn modelId="{04351558-89A7-401A-BEC8-4852B553D425}" type="presParOf" srcId="{760FCBE2-E6F0-420F-A47E-DB94311E9B17}" destId="{1E46DEF6-D54B-4406-90B3-500549D2D399}" srcOrd="9" destOrd="0" presId="urn:microsoft.com/office/officeart/2005/8/layout/default"/>
    <dgm:cxn modelId="{AB5222BF-2AA7-4AAC-AD82-2861DB8704A8}" type="presParOf" srcId="{760FCBE2-E6F0-420F-A47E-DB94311E9B17}" destId="{0D68C712-1D0B-4F90-A8DE-7D2B420169D7}" srcOrd="10" destOrd="0" presId="urn:microsoft.com/office/officeart/2005/8/layout/default"/>
    <dgm:cxn modelId="{55040781-FBC9-401C-B3AD-D362011106C5}" type="presParOf" srcId="{760FCBE2-E6F0-420F-A47E-DB94311E9B17}" destId="{89A55599-1911-4D0E-88D3-3EBB58A954D0}" srcOrd="11" destOrd="0" presId="urn:microsoft.com/office/officeart/2005/8/layout/default"/>
    <dgm:cxn modelId="{B067FD6A-4B98-4CF5-AFD6-2EB8C8AE4BD9}" type="presParOf" srcId="{760FCBE2-E6F0-420F-A47E-DB94311E9B17}" destId="{358646C3-A33E-4E7B-B39D-E083F20C6B45}" srcOrd="12"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00E270A-3D76-4AAC-8725-F0445B68F8A0}" type="doc">
      <dgm:prSet loTypeId="urn:microsoft.com/office/officeart/2005/8/layout/list1" loCatId="list" qsTypeId="urn:microsoft.com/office/officeart/2005/8/quickstyle/simple1" qsCatId="simple" csTypeId="urn:microsoft.com/office/officeart/2005/8/colors/colorful3" csCatId="colorful" phldr="1"/>
      <dgm:spPr/>
      <dgm:t>
        <a:bodyPr/>
        <a:lstStyle/>
        <a:p>
          <a:endParaRPr lang="en-US"/>
        </a:p>
      </dgm:t>
    </dgm:pt>
    <dgm:pt modelId="{2B16D1D3-F8B0-4C0B-BED4-AEF761993702}">
      <dgm:prSet phldrT="[Text]"/>
      <dgm:spPr/>
      <dgm:t>
        <a:bodyPr/>
        <a:lstStyle/>
        <a:p>
          <a:r>
            <a:rPr lang="en-US" dirty="0" smtClean="0"/>
            <a:t>Responding to Text (10 strategies)</a:t>
          </a:r>
          <a:endParaRPr lang="en-US" dirty="0"/>
        </a:p>
      </dgm:t>
    </dgm:pt>
    <dgm:pt modelId="{A427E4D3-F98C-47AD-A0EC-5AE12D430E0F}" type="parTrans" cxnId="{CA02237D-E3EF-4C74-BBD4-8195EADA1687}">
      <dgm:prSet/>
      <dgm:spPr/>
      <dgm:t>
        <a:bodyPr/>
        <a:lstStyle/>
        <a:p>
          <a:endParaRPr lang="en-US"/>
        </a:p>
      </dgm:t>
    </dgm:pt>
    <dgm:pt modelId="{AE126FA6-9459-45CE-B643-240DB2EC5392}" type="sibTrans" cxnId="{CA02237D-E3EF-4C74-BBD4-8195EADA1687}">
      <dgm:prSet/>
      <dgm:spPr/>
      <dgm:t>
        <a:bodyPr/>
        <a:lstStyle/>
        <a:p>
          <a:endParaRPr lang="en-US"/>
        </a:p>
      </dgm:t>
    </dgm:pt>
    <dgm:pt modelId="{E9907B9F-CC2D-41FE-92BD-8DC9030FC608}">
      <dgm:prSet phldrT="[Text]"/>
      <dgm:spPr/>
      <dgm:t>
        <a:bodyPr/>
        <a:lstStyle/>
        <a:p>
          <a:r>
            <a:rPr lang="en-US" dirty="0" smtClean="0"/>
            <a:t>Summarizing (5 strategies)</a:t>
          </a:r>
          <a:endParaRPr lang="en-US" dirty="0"/>
        </a:p>
      </dgm:t>
    </dgm:pt>
    <dgm:pt modelId="{40BCC1CF-01FB-42E2-ABA6-72BF48670312}" type="parTrans" cxnId="{599FD1F5-40BA-4F8D-9C19-FC1324A6447F}">
      <dgm:prSet/>
      <dgm:spPr/>
      <dgm:t>
        <a:bodyPr/>
        <a:lstStyle/>
        <a:p>
          <a:endParaRPr lang="en-US"/>
        </a:p>
      </dgm:t>
    </dgm:pt>
    <dgm:pt modelId="{233234A8-8077-46D5-8E5F-FE9E38875BE4}" type="sibTrans" cxnId="{599FD1F5-40BA-4F8D-9C19-FC1324A6447F}">
      <dgm:prSet/>
      <dgm:spPr/>
      <dgm:t>
        <a:bodyPr/>
        <a:lstStyle/>
        <a:p>
          <a:endParaRPr lang="en-US"/>
        </a:p>
      </dgm:t>
    </dgm:pt>
    <dgm:pt modelId="{8659AA92-AECA-493F-A98A-DC54989C8B31}">
      <dgm:prSet phldrT="[Text]"/>
      <dgm:spPr/>
      <dgm:t>
        <a:bodyPr/>
        <a:lstStyle/>
        <a:p>
          <a:r>
            <a:rPr lang="en-US" dirty="0" smtClean="0"/>
            <a:t>Asking and Answering Questions (4 strategies)</a:t>
          </a:r>
          <a:endParaRPr lang="en-US" dirty="0"/>
        </a:p>
      </dgm:t>
    </dgm:pt>
    <dgm:pt modelId="{3EA175C7-9B7E-4B1C-870C-CF19F1BA1A27}" type="parTrans" cxnId="{7A1AFA0A-9A00-4225-A203-C11660C6F348}">
      <dgm:prSet/>
      <dgm:spPr/>
      <dgm:t>
        <a:bodyPr/>
        <a:lstStyle/>
        <a:p>
          <a:endParaRPr lang="en-US"/>
        </a:p>
      </dgm:t>
    </dgm:pt>
    <dgm:pt modelId="{EFF17536-AA27-4223-A45F-621091914B5E}" type="sibTrans" cxnId="{7A1AFA0A-9A00-4225-A203-C11660C6F348}">
      <dgm:prSet/>
      <dgm:spPr/>
      <dgm:t>
        <a:bodyPr/>
        <a:lstStyle/>
        <a:p>
          <a:endParaRPr lang="en-US"/>
        </a:p>
      </dgm:t>
    </dgm:pt>
    <dgm:pt modelId="{F76551BF-F1DD-4AE8-9E4D-F442A5424ECA}">
      <dgm:prSet phldrT="[Text]"/>
      <dgm:spPr/>
      <dgm:t>
        <a:bodyPr/>
        <a:lstStyle/>
        <a:p>
          <a:r>
            <a:rPr lang="en-US" dirty="0" smtClean="0"/>
            <a:t>Using and Creating Bookmarks  (4 strategies)</a:t>
          </a:r>
          <a:endParaRPr lang="en-US" dirty="0"/>
        </a:p>
      </dgm:t>
    </dgm:pt>
    <dgm:pt modelId="{64345167-53EA-43BB-9D09-ECC5587FAC88}" type="parTrans" cxnId="{423E024A-7C47-4F16-90AC-86771B5301D6}">
      <dgm:prSet/>
      <dgm:spPr/>
      <dgm:t>
        <a:bodyPr/>
        <a:lstStyle/>
        <a:p>
          <a:endParaRPr lang="en-US"/>
        </a:p>
      </dgm:t>
    </dgm:pt>
    <dgm:pt modelId="{81CA460A-EFF5-4FE1-BB81-8B9053B175F2}" type="sibTrans" cxnId="{423E024A-7C47-4F16-90AC-86771B5301D6}">
      <dgm:prSet/>
      <dgm:spPr/>
      <dgm:t>
        <a:bodyPr/>
        <a:lstStyle/>
        <a:p>
          <a:endParaRPr lang="en-US"/>
        </a:p>
      </dgm:t>
    </dgm:pt>
    <dgm:pt modelId="{0C759318-A381-4865-86BB-6B59330BE800}" type="pres">
      <dgm:prSet presAssocID="{D00E270A-3D76-4AAC-8725-F0445B68F8A0}" presName="linear" presStyleCnt="0">
        <dgm:presLayoutVars>
          <dgm:dir/>
          <dgm:animLvl val="lvl"/>
          <dgm:resizeHandles val="exact"/>
        </dgm:presLayoutVars>
      </dgm:prSet>
      <dgm:spPr/>
    </dgm:pt>
    <dgm:pt modelId="{4F5070A0-F0FC-4858-B491-F15718862389}" type="pres">
      <dgm:prSet presAssocID="{2B16D1D3-F8B0-4C0B-BED4-AEF761993702}" presName="parentLin" presStyleCnt="0"/>
      <dgm:spPr/>
    </dgm:pt>
    <dgm:pt modelId="{3C435BD7-13BE-486B-AFC6-0D33051AD56B}" type="pres">
      <dgm:prSet presAssocID="{2B16D1D3-F8B0-4C0B-BED4-AEF761993702}" presName="parentLeftMargin" presStyleLbl="node1" presStyleIdx="0" presStyleCnt="4"/>
      <dgm:spPr/>
    </dgm:pt>
    <dgm:pt modelId="{1A6C1C8D-930D-48B9-ACDD-FD8966264BF7}" type="pres">
      <dgm:prSet presAssocID="{2B16D1D3-F8B0-4C0B-BED4-AEF761993702}" presName="parentText" presStyleLbl="node1" presStyleIdx="0" presStyleCnt="4" custScaleX="142857">
        <dgm:presLayoutVars>
          <dgm:chMax val="0"/>
          <dgm:bulletEnabled val="1"/>
        </dgm:presLayoutVars>
      </dgm:prSet>
      <dgm:spPr/>
    </dgm:pt>
    <dgm:pt modelId="{A3F6E122-4506-45C8-92E2-FB81D5F3C3BD}" type="pres">
      <dgm:prSet presAssocID="{2B16D1D3-F8B0-4C0B-BED4-AEF761993702}" presName="negativeSpace" presStyleCnt="0"/>
      <dgm:spPr/>
    </dgm:pt>
    <dgm:pt modelId="{A27037D2-7981-4023-9D41-927D29CAC0D5}" type="pres">
      <dgm:prSet presAssocID="{2B16D1D3-F8B0-4C0B-BED4-AEF761993702}" presName="childText" presStyleLbl="conFgAcc1" presStyleIdx="0" presStyleCnt="4">
        <dgm:presLayoutVars>
          <dgm:bulletEnabled val="1"/>
        </dgm:presLayoutVars>
      </dgm:prSet>
      <dgm:spPr/>
    </dgm:pt>
    <dgm:pt modelId="{F5638227-8F3E-4753-916C-B591FD54F984}" type="pres">
      <dgm:prSet presAssocID="{AE126FA6-9459-45CE-B643-240DB2EC5392}" presName="spaceBetweenRectangles" presStyleCnt="0"/>
      <dgm:spPr/>
    </dgm:pt>
    <dgm:pt modelId="{A0413605-E931-4734-A352-8F21AD9F56E2}" type="pres">
      <dgm:prSet presAssocID="{E9907B9F-CC2D-41FE-92BD-8DC9030FC608}" presName="parentLin" presStyleCnt="0"/>
      <dgm:spPr/>
    </dgm:pt>
    <dgm:pt modelId="{C8B1507B-6081-43D2-9F20-D265B5D56E67}" type="pres">
      <dgm:prSet presAssocID="{E9907B9F-CC2D-41FE-92BD-8DC9030FC608}" presName="parentLeftMargin" presStyleLbl="node1" presStyleIdx="0" presStyleCnt="4"/>
      <dgm:spPr/>
    </dgm:pt>
    <dgm:pt modelId="{6BC225D9-31EE-4B7D-875F-4B93E5A42EB8}" type="pres">
      <dgm:prSet presAssocID="{E9907B9F-CC2D-41FE-92BD-8DC9030FC608}" presName="parentText" presStyleLbl="node1" presStyleIdx="1" presStyleCnt="4" custScaleX="142857">
        <dgm:presLayoutVars>
          <dgm:chMax val="0"/>
          <dgm:bulletEnabled val="1"/>
        </dgm:presLayoutVars>
      </dgm:prSet>
      <dgm:spPr/>
      <dgm:t>
        <a:bodyPr/>
        <a:lstStyle/>
        <a:p>
          <a:endParaRPr lang="en-US"/>
        </a:p>
      </dgm:t>
    </dgm:pt>
    <dgm:pt modelId="{2443963E-BE2F-4BCE-A9F9-E81B6FA6BEED}" type="pres">
      <dgm:prSet presAssocID="{E9907B9F-CC2D-41FE-92BD-8DC9030FC608}" presName="negativeSpace" presStyleCnt="0"/>
      <dgm:spPr/>
    </dgm:pt>
    <dgm:pt modelId="{3BC4BAF7-3FE4-4C7C-AFB9-E3DB78A69C05}" type="pres">
      <dgm:prSet presAssocID="{E9907B9F-CC2D-41FE-92BD-8DC9030FC608}" presName="childText" presStyleLbl="conFgAcc1" presStyleIdx="1" presStyleCnt="4">
        <dgm:presLayoutVars>
          <dgm:bulletEnabled val="1"/>
        </dgm:presLayoutVars>
      </dgm:prSet>
      <dgm:spPr/>
    </dgm:pt>
    <dgm:pt modelId="{3B8B7B59-F74D-4E93-A670-DBF1C10DEE59}" type="pres">
      <dgm:prSet presAssocID="{233234A8-8077-46D5-8E5F-FE9E38875BE4}" presName="spaceBetweenRectangles" presStyleCnt="0"/>
      <dgm:spPr/>
    </dgm:pt>
    <dgm:pt modelId="{B000D6E9-BC87-4AA2-A6C6-41423BBB68A5}" type="pres">
      <dgm:prSet presAssocID="{8659AA92-AECA-493F-A98A-DC54989C8B31}" presName="parentLin" presStyleCnt="0"/>
      <dgm:spPr/>
    </dgm:pt>
    <dgm:pt modelId="{EDBAC47A-E882-416E-8B5D-4E8D962D0CBD}" type="pres">
      <dgm:prSet presAssocID="{8659AA92-AECA-493F-A98A-DC54989C8B31}" presName="parentLeftMargin" presStyleLbl="node1" presStyleIdx="1" presStyleCnt="4"/>
      <dgm:spPr/>
    </dgm:pt>
    <dgm:pt modelId="{FB1DB54F-009C-4347-BC5C-ECF1C39A7248}" type="pres">
      <dgm:prSet presAssocID="{8659AA92-AECA-493F-A98A-DC54989C8B31}" presName="parentText" presStyleLbl="node1" presStyleIdx="2" presStyleCnt="4" custScaleX="142857">
        <dgm:presLayoutVars>
          <dgm:chMax val="0"/>
          <dgm:bulletEnabled val="1"/>
        </dgm:presLayoutVars>
      </dgm:prSet>
      <dgm:spPr/>
      <dgm:t>
        <a:bodyPr/>
        <a:lstStyle/>
        <a:p>
          <a:endParaRPr lang="en-US"/>
        </a:p>
      </dgm:t>
    </dgm:pt>
    <dgm:pt modelId="{7F4507DC-66AC-4811-9BFD-AE4E9A725423}" type="pres">
      <dgm:prSet presAssocID="{8659AA92-AECA-493F-A98A-DC54989C8B31}" presName="negativeSpace" presStyleCnt="0"/>
      <dgm:spPr/>
    </dgm:pt>
    <dgm:pt modelId="{EB89B907-41CD-4B55-9F77-4724D9EE41A7}" type="pres">
      <dgm:prSet presAssocID="{8659AA92-AECA-493F-A98A-DC54989C8B31}" presName="childText" presStyleLbl="conFgAcc1" presStyleIdx="2" presStyleCnt="4">
        <dgm:presLayoutVars>
          <dgm:bulletEnabled val="1"/>
        </dgm:presLayoutVars>
      </dgm:prSet>
      <dgm:spPr/>
    </dgm:pt>
    <dgm:pt modelId="{C540812D-7D09-44AB-99EA-A4CCCEE4FCF9}" type="pres">
      <dgm:prSet presAssocID="{EFF17536-AA27-4223-A45F-621091914B5E}" presName="spaceBetweenRectangles" presStyleCnt="0"/>
      <dgm:spPr/>
    </dgm:pt>
    <dgm:pt modelId="{778207E2-73FE-41A6-9D00-521E8EE297BF}" type="pres">
      <dgm:prSet presAssocID="{F76551BF-F1DD-4AE8-9E4D-F442A5424ECA}" presName="parentLin" presStyleCnt="0"/>
      <dgm:spPr/>
    </dgm:pt>
    <dgm:pt modelId="{747DF168-75E2-4D42-87D4-82AE5ADF9B89}" type="pres">
      <dgm:prSet presAssocID="{F76551BF-F1DD-4AE8-9E4D-F442A5424ECA}" presName="parentLeftMargin" presStyleLbl="node1" presStyleIdx="2" presStyleCnt="4"/>
      <dgm:spPr/>
    </dgm:pt>
    <dgm:pt modelId="{1F3A9614-36C5-4F5A-9698-C41CE0F48838}" type="pres">
      <dgm:prSet presAssocID="{F76551BF-F1DD-4AE8-9E4D-F442A5424ECA}" presName="parentText" presStyleLbl="node1" presStyleIdx="3" presStyleCnt="4" custScaleX="142857">
        <dgm:presLayoutVars>
          <dgm:chMax val="0"/>
          <dgm:bulletEnabled val="1"/>
        </dgm:presLayoutVars>
      </dgm:prSet>
      <dgm:spPr/>
      <dgm:t>
        <a:bodyPr/>
        <a:lstStyle/>
        <a:p>
          <a:endParaRPr lang="en-US"/>
        </a:p>
      </dgm:t>
    </dgm:pt>
    <dgm:pt modelId="{0A91BCE3-6C66-421A-AB07-FA2E6FB6FB26}" type="pres">
      <dgm:prSet presAssocID="{F76551BF-F1DD-4AE8-9E4D-F442A5424ECA}" presName="negativeSpace" presStyleCnt="0"/>
      <dgm:spPr/>
    </dgm:pt>
    <dgm:pt modelId="{FB178C78-F846-4CF4-A8A3-B4DEACE33506}" type="pres">
      <dgm:prSet presAssocID="{F76551BF-F1DD-4AE8-9E4D-F442A5424ECA}" presName="childText" presStyleLbl="conFgAcc1" presStyleIdx="3" presStyleCnt="4">
        <dgm:presLayoutVars>
          <dgm:bulletEnabled val="1"/>
        </dgm:presLayoutVars>
      </dgm:prSet>
      <dgm:spPr/>
    </dgm:pt>
  </dgm:ptLst>
  <dgm:cxnLst>
    <dgm:cxn modelId="{423E024A-7C47-4F16-90AC-86771B5301D6}" srcId="{D00E270A-3D76-4AAC-8725-F0445B68F8A0}" destId="{F76551BF-F1DD-4AE8-9E4D-F442A5424ECA}" srcOrd="3" destOrd="0" parTransId="{64345167-53EA-43BB-9D09-ECC5587FAC88}" sibTransId="{81CA460A-EFF5-4FE1-BB81-8B9053B175F2}"/>
    <dgm:cxn modelId="{0FAD9B01-7311-45B5-9298-CD882C5ED03B}" type="presOf" srcId="{F76551BF-F1DD-4AE8-9E4D-F442A5424ECA}" destId="{747DF168-75E2-4D42-87D4-82AE5ADF9B89}" srcOrd="0" destOrd="0" presId="urn:microsoft.com/office/officeart/2005/8/layout/list1"/>
    <dgm:cxn modelId="{599FD1F5-40BA-4F8D-9C19-FC1324A6447F}" srcId="{D00E270A-3D76-4AAC-8725-F0445B68F8A0}" destId="{E9907B9F-CC2D-41FE-92BD-8DC9030FC608}" srcOrd="1" destOrd="0" parTransId="{40BCC1CF-01FB-42E2-ABA6-72BF48670312}" sibTransId="{233234A8-8077-46D5-8E5F-FE9E38875BE4}"/>
    <dgm:cxn modelId="{7A1AFA0A-9A00-4225-A203-C11660C6F348}" srcId="{D00E270A-3D76-4AAC-8725-F0445B68F8A0}" destId="{8659AA92-AECA-493F-A98A-DC54989C8B31}" srcOrd="2" destOrd="0" parTransId="{3EA175C7-9B7E-4B1C-870C-CF19F1BA1A27}" sibTransId="{EFF17536-AA27-4223-A45F-621091914B5E}"/>
    <dgm:cxn modelId="{DDBC24A5-4E33-40F0-B7F8-CE2E155F6A57}" type="presOf" srcId="{E9907B9F-CC2D-41FE-92BD-8DC9030FC608}" destId="{C8B1507B-6081-43D2-9F20-D265B5D56E67}" srcOrd="0" destOrd="0" presId="urn:microsoft.com/office/officeart/2005/8/layout/list1"/>
    <dgm:cxn modelId="{63522585-67C8-4250-8E67-BF69E901CF62}" type="presOf" srcId="{D00E270A-3D76-4AAC-8725-F0445B68F8A0}" destId="{0C759318-A381-4865-86BB-6B59330BE800}" srcOrd="0" destOrd="0" presId="urn:microsoft.com/office/officeart/2005/8/layout/list1"/>
    <dgm:cxn modelId="{3B19805E-3787-44D4-87D8-D35B93CC5FBF}" type="presOf" srcId="{2B16D1D3-F8B0-4C0B-BED4-AEF761993702}" destId="{3C435BD7-13BE-486B-AFC6-0D33051AD56B}" srcOrd="0" destOrd="0" presId="urn:microsoft.com/office/officeart/2005/8/layout/list1"/>
    <dgm:cxn modelId="{711800BD-02E9-4F0E-8911-1B1D921EB23A}" type="presOf" srcId="{F76551BF-F1DD-4AE8-9E4D-F442A5424ECA}" destId="{1F3A9614-36C5-4F5A-9698-C41CE0F48838}" srcOrd="1" destOrd="0" presId="urn:microsoft.com/office/officeart/2005/8/layout/list1"/>
    <dgm:cxn modelId="{F673BF1A-8C70-4C9A-BE47-174D3C3F5C56}" type="presOf" srcId="{2B16D1D3-F8B0-4C0B-BED4-AEF761993702}" destId="{1A6C1C8D-930D-48B9-ACDD-FD8966264BF7}" srcOrd="1" destOrd="0" presId="urn:microsoft.com/office/officeart/2005/8/layout/list1"/>
    <dgm:cxn modelId="{31AD7E18-2218-4081-B8E7-1BD199C3FAF0}" type="presOf" srcId="{E9907B9F-CC2D-41FE-92BD-8DC9030FC608}" destId="{6BC225D9-31EE-4B7D-875F-4B93E5A42EB8}" srcOrd="1" destOrd="0" presId="urn:microsoft.com/office/officeart/2005/8/layout/list1"/>
    <dgm:cxn modelId="{CA02237D-E3EF-4C74-BBD4-8195EADA1687}" srcId="{D00E270A-3D76-4AAC-8725-F0445B68F8A0}" destId="{2B16D1D3-F8B0-4C0B-BED4-AEF761993702}" srcOrd="0" destOrd="0" parTransId="{A427E4D3-F98C-47AD-A0EC-5AE12D430E0F}" sibTransId="{AE126FA6-9459-45CE-B643-240DB2EC5392}"/>
    <dgm:cxn modelId="{90488992-E6C6-4E03-A6CC-A6FC076D896D}" type="presOf" srcId="{8659AA92-AECA-493F-A98A-DC54989C8B31}" destId="{FB1DB54F-009C-4347-BC5C-ECF1C39A7248}" srcOrd="1" destOrd="0" presId="urn:microsoft.com/office/officeart/2005/8/layout/list1"/>
    <dgm:cxn modelId="{394E8C23-FD24-4ECD-8B88-E8DF799EA686}" type="presOf" srcId="{8659AA92-AECA-493F-A98A-DC54989C8B31}" destId="{EDBAC47A-E882-416E-8B5D-4E8D962D0CBD}" srcOrd="0" destOrd="0" presId="urn:microsoft.com/office/officeart/2005/8/layout/list1"/>
    <dgm:cxn modelId="{4A525381-02CB-48C3-BB01-AB2C06F0C7AD}" type="presParOf" srcId="{0C759318-A381-4865-86BB-6B59330BE800}" destId="{4F5070A0-F0FC-4858-B491-F15718862389}" srcOrd="0" destOrd="0" presId="urn:microsoft.com/office/officeart/2005/8/layout/list1"/>
    <dgm:cxn modelId="{954E1226-994A-4A23-AC0C-7C0A5BA3F1C4}" type="presParOf" srcId="{4F5070A0-F0FC-4858-B491-F15718862389}" destId="{3C435BD7-13BE-486B-AFC6-0D33051AD56B}" srcOrd="0" destOrd="0" presId="urn:microsoft.com/office/officeart/2005/8/layout/list1"/>
    <dgm:cxn modelId="{CBF2B151-07DF-477D-A6B7-E705AC1F78C0}" type="presParOf" srcId="{4F5070A0-F0FC-4858-B491-F15718862389}" destId="{1A6C1C8D-930D-48B9-ACDD-FD8966264BF7}" srcOrd="1" destOrd="0" presId="urn:microsoft.com/office/officeart/2005/8/layout/list1"/>
    <dgm:cxn modelId="{CD83F4F6-280B-448A-9005-CAC9A4A5D16C}" type="presParOf" srcId="{0C759318-A381-4865-86BB-6B59330BE800}" destId="{A3F6E122-4506-45C8-92E2-FB81D5F3C3BD}" srcOrd="1" destOrd="0" presId="urn:microsoft.com/office/officeart/2005/8/layout/list1"/>
    <dgm:cxn modelId="{ABB71B23-1042-452A-A91C-2D254D6F2767}" type="presParOf" srcId="{0C759318-A381-4865-86BB-6B59330BE800}" destId="{A27037D2-7981-4023-9D41-927D29CAC0D5}" srcOrd="2" destOrd="0" presId="urn:microsoft.com/office/officeart/2005/8/layout/list1"/>
    <dgm:cxn modelId="{17682D2A-695E-4CC8-BE3F-9D42E6EE45A0}" type="presParOf" srcId="{0C759318-A381-4865-86BB-6B59330BE800}" destId="{F5638227-8F3E-4753-916C-B591FD54F984}" srcOrd="3" destOrd="0" presId="urn:microsoft.com/office/officeart/2005/8/layout/list1"/>
    <dgm:cxn modelId="{1443D681-0C98-4F28-A8D3-1F0560969591}" type="presParOf" srcId="{0C759318-A381-4865-86BB-6B59330BE800}" destId="{A0413605-E931-4734-A352-8F21AD9F56E2}" srcOrd="4" destOrd="0" presId="urn:microsoft.com/office/officeart/2005/8/layout/list1"/>
    <dgm:cxn modelId="{28F21562-D618-46E2-9EB4-2CD8F9C1A180}" type="presParOf" srcId="{A0413605-E931-4734-A352-8F21AD9F56E2}" destId="{C8B1507B-6081-43D2-9F20-D265B5D56E67}" srcOrd="0" destOrd="0" presId="urn:microsoft.com/office/officeart/2005/8/layout/list1"/>
    <dgm:cxn modelId="{421C4190-A72F-43F9-AF74-7F5C6F6665EE}" type="presParOf" srcId="{A0413605-E931-4734-A352-8F21AD9F56E2}" destId="{6BC225D9-31EE-4B7D-875F-4B93E5A42EB8}" srcOrd="1" destOrd="0" presId="urn:microsoft.com/office/officeart/2005/8/layout/list1"/>
    <dgm:cxn modelId="{6AD5A3FF-0A28-4F7D-ADA3-C904A967F455}" type="presParOf" srcId="{0C759318-A381-4865-86BB-6B59330BE800}" destId="{2443963E-BE2F-4BCE-A9F9-E81B6FA6BEED}" srcOrd="5" destOrd="0" presId="urn:microsoft.com/office/officeart/2005/8/layout/list1"/>
    <dgm:cxn modelId="{71379811-278E-41C6-A7D9-F08E3BAF9F23}" type="presParOf" srcId="{0C759318-A381-4865-86BB-6B59330BE800}" destId="{3BC4BAF7-3FE4-4C7C-AFB9-E3DB78A69C05}" srcOrd="6" destOrd="0" presId="urn:microsoft.com/office/officeart/2005/8/layout/list1"/>
    <dgm:cxn modelId="{9EB454C7-447E-4612-AC22-EF8DDAFC89A7}" type="presParOf" srcId="{0C759318-A381-4865-86BB-6B59330BE800}" destId="{3B8B7B59-F74D-4E93-A670-DBF1C10DEE59}" srcOrd="7" destOrd="0" presId="urn:microsoft.com/office/officeart/2005/8/layout/list1"/>
    <dgm:cxn modelId="{0BC93726-997A-4A9C-AF5E-DB119A21EDE0}" type="presParOf" srcId="{0C759318-A381-4865-86BB-6B59330BE800}" destId="{B000D6E9-BC87-4AA2-A6C6-41423BBB68A5}" srcOrd="8" destOrd="0" presId="urn:microsoft.com/office/officeart/2005/8/layout/list1"/>
    <dgm:cxn modelId="{956543BC-911C-401C-A713-01B26C234BF5}" type="presParOf" srcId="{B000D6E9-BC87-4AA2-A6C6-41423BBB68A5}" destId="{EDBAC47A-E882-416E-8B5D-4E8D962D0CBD}" srcOrd="0" destOrd="0" presId="urn:microsoft.com/office/officeart/2005/8/layout/list1"/>
    <dgm:cxn modelId="{7BBC151D-6131-4141-A5FC-2421A5D06A57}" type="presParOf" srcId="{B000D6E9-BC87-4AA2-A6C6-41423BBB68A5}" destId="{FB1DB54F-009C-4347-BC5C-ECF1C39A7248}" srcOrd="1" destOrd="0" presId="urn:microsoft.com/office/officeart/2005/8/layout/list1"/>
    <dgm:cxn modelId="{6BC1B076-726E-4A53-BBF5-D08827696670}" type="presParOf" srcId="{0C759318-A381-4865-86BB-6B59330BE800}" destId="{7F4507DC-66AC-4811-9BFD-AE4E9A725423}" srcOrd="9" destOrd="0" presId="urn:microsoft.com/office/officeart/2005/8/layout/list1"/>
    <dgm:cxn modelId="{F332E345-2E67-4E2A-9F98-FC2FED00FA7F}" type="presParOf" srcId="{0C759318-A381-4865-86BB-6B59330BE800}" destId="{EB89B907-41CD-4B55-9F77-4724D9EE41A7}" srcOrd="10" destOrd="0" presId="urn:microsoft.com/office/officeart/2005/8/layout/list1"/>
    <dgm:cxn modelId="{9D2B1DCF-2C31-4CF6-AF05-1B23E5386DE8}" type="presParOf" srcId="{0C759318-A381-4865-86BB-6B59330BE800}" destId="{C540812D-7D09-44AB-99EA-A4CCCEE4FCF9}" srcOrd="11" destOrd="0" presId="urn:microsoft.com/office/officeart/2005/8/layout/list1"/>
    <dgm:cxn modelId="{CD45D798-DF6B-4741-9748-DBE234D2BF49}" type="presParOf" srcId="{0C759318-A381-4865-86BB-6B59330BE800}" destId="{778207E2-73FE-41A6-9D00-521E8EE297BF}" srcOrd="12" destOrd="0" presId="urn:microsoft.com/office/officeart/2005/8/layout/list1"/>
    <dgm:cxn modelId="{E3FB8D50-67AF-4EE6-8568-8F380A0599D3}" type="presParOf" srcId="{778207E2-73FE-41A6-9D00-521E8EE297BF}" destId="{747DF168-75E2-4D42-87D4-82AE5ADF9B89}" srcOrd="0" destOrd="0" presId="urn:microsoft.com/office/officeart/2005/8/layout/list1"/>
    <dgm:cxn modelId="{79C1E396-8DDA-41F2-93E0-424B05294D74}" type="presParOf" srcId="{778207E2-73FE-41A6-9D00-521E8EE297BF}" destId="{1F3A9614-36C5-4F5A-9698-C41CE0F48838}" srcOrd="1" destOrd="0" presId="urn:microsoft.com/office/officeart/2005/8/layout/list1"/>
    <dgm:cxn modelId="{782D30DE-F857-4E99-9D16-6EAE3C9CD198}" type="presParOf" srcId="{0C759318-A381-4865-86BB-6B59330BE800}" destId="{0A91BCE3-6C66-421A-AB07-FA2E6FB6FB26}" srcOrd="13" destOrd="0" presId="urn:microsoft.com/office/officeart/2005/8/layout/list1"/>
    <dgm:cxn modelId="{3DD9573E-74E5-4427-A719-444E62BBE191}" type="presParOf" srcId="{0C759318-A381-4865-86BB-6B59330BE800}" destId="{FB178C78-F846-4CF4-A8A3-B4DEACE33506}"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00E270A-3D76-4AAC-8725-F0445B68F8A0}" type="doc">
      <dgm:prSet loTypeId="urn:microsoft.com/office/officeart/2005/8/layout/list1" loCatId="list" qsTypeId="urn:microsoft.com/office/officeart/2005/8/quickstyle/simple1" qsCatId="simple" csTypeId="urn:microsoft.com/office/officeart/2005/8/colors/colorful3" csCatId="colorful" phldr="1"/>
      <dgm:spPr/>
      <dgm:t>
        <a:bodyPr/>
        <a:lstStyle/>
        <a:p>
          <a:endParaRPr lang="en-US"/>
        </a:p>
      </dgm:t>
    </dgm:pt>
    <dgm:pt modelId="{2B16D1D3-F8B0-4C0B-BED4-AEF761993702}">
      <dgm:prSet phldrT="[Text]"/>
      <dgm:spPr/>
      <dgm:t>
        <a:bodyPr/>
        <a:lstStyle/>
        <a:p>
          <a:r>
            <a:rPr lang="en-US" dirty="0" smtClean="0"/>
            <a:t>Recognizing Text Structures (2 strategies)</a:t>
          </a:r>
          <a:endParaRPr lang="en-US" dirty="0"/>
        </a:p>
      </dgm:t>
    </dgm:pt>
    <dgm:pt modelId="{A427E4D3-F98C-47AD-A0EC-5AE12D430E0F}" type="parTrans" cxnId="{CA02237D-E3EF-4C74-BBD4-8195EADA1687}">
      <dgm:prSet/>
      <dgm:spPr/>
      <dgm:t>
        <a:bodyPr/>
        <a:lstStyle/>
        <a:p>
          <a:endParaRPr lang="en-US"/>
        </a:p>
      </dgm:t>
    </dgm:pt>
    <dgm:pt modelId="{AE126FA6-9459-45CE-B643-240DB2EC5392}" type="sibTrans" cxnId="{CA02237D-E3EF-4C74-BBD4-8195EADA1687}">
      <dgm:prSet/>
      <dgm:spPr/>
      <dgm:t>
        <a:bodyPr/>
        <a:lstStyle/>
        <a:p>
          <a:endParaRPr lang="en-US"/>
        </a:p>
      </dgm:t>
    </dgm:pt>
    <dgm:pt modelId="{E9907B9F-CC2D-41FE-92BD-8DC9030FC608}">
      <dgm:prSet phldrT="[Text]"/>
      <dgm:spPr/>
      <dgm:t>
        <a:bodyPr/>
        <a:lstStyle/>
        <a:p>
          <a:r>
            <a:rPr lang="en-US" dirty="0" smtClean="0"/>
            <a:t>Making Connections (2 strategies)</a:t>
          </a:r>
          <a:endParaRPr lang="en-US" dirty="0"/>
        </a:p>
      </dgm:t>
    </dgm:pt>
    <dgm:pt modelId="{40BCC1CF-01FB-42E2-ABA6-72BF48670312}" type="parTrans" cxnId="{599FD1F5-40BA-4F8D-9C19-FC1324A6447F}">
      <dgm:prSet/>
      <dgm:spPr/>
      <dgm:t>
        <a:bodyPr/>
        <a:lstStyle/>
        <a:p>
          <a:endParaRPr lang="en-US"/>
        </a:p>
      </dgm:t>
    </dgm:pt>
    <dgm:pt modelId="{233234A8-8077-46D5-8E5F-FE9E38875BE4}" type="sibTrans" cxnId="{599FD1F5-40BA-4F8D-9C19-FC1324A6447F}">
      <dgm:prSet/>
      <dgm:spPr/>
      <dgm:t>
        <a:bodyPr/>
        <a:lstStyle/>
        <a:p>
          <a:endParaRPr lang="en-US"/>
        </a:p>
      </dgm:t>
    </dgm:pt>
    <dgm:pt modelId="{8659AA92-AECA-493F-A98A-DC54989C8B31}">
      <dgm:prSet phldrT="[Text]"/>
      <dgm:spPr/>
      <dgm:t>
        <a:bodyPr/>
        <a:lstStyle/>
        <a:p>
          <a:r>
            <a:rPr lang="en-US" dirty="0" smtClean="0"/>
            <a:t>Marking the Text (4 strategies)</a:t>
          </a:r>
          <a:endParaRPr lang="en-US" dirty="0"/>
        </a:p>
      </dgm:t>
    </dgm:pt>
    <dgm:pt modelId="{3EA175C7-9B7E-4B1C-870C-CF19F1BA1A27}" type="parTrans" cxnId="{7A1AFA0A-9A00-4225-A203-C11660C6F348}">
      <dgm:prSet/>
      <dgm:spPr/>
      <dgm:t>
        <a:bodyPr/>
        <a:lstStyle/>
        <a:p>
          <a:endParaRPr lang="en-US"/>
        </a:p>
      </dgm:t>
    </dgm:pt>
    <dgm:pt modelId="{EFF17536-AA27-4223-A45F-621091914B5E}" type="sibTrans" cxnId="{7A1AFA0A-9A00-4225-A203-C11660C6F348}">
      <dgm:prSet/>
      <dgm:spPr/>
      <dgm:t>
        <a:bodyPr/>
        <a:lstStyle/>
        <a:p>
          <a:endParaRPr lang="en-US"/>
        </a:p>
      </dgm:t>
    </dgm:pt>
    <dgm:pt modelId="{F76551BF-F1DD-4AE8-9E4D-F442A5424ECA}">
      <dgm:prSet phldrT="[Text]"/>
      <dgm:spPr/>
      <dgm:t>
        <a:bodyPr/>
        <a:lstStyle/>
        <a:p>
          <a:r>
            <a:rPr lang="en-US" dirty="0" smtClean="0"/>
            <a:t>Taking Notes (9 strategies)</a:t>
          </a:r>
          <a:endParaRPr lang="en-US" dirty="0"/>
        </a:p>
      </dgm:t>
    </dgm:pt>
    <dgm:pt modelId="{64345167-53EA-43BB-9D09-ECC5587FAC88}" type="parTrans" cxnId="{423E024A-7C47-4F16-90AC-86771B5301D6}">
      <dgm:prSet/>
      <dgm:spPr/>
      <dgm:t>
        <a:bodyPr/>
        <a:lstStyle/>
        <a:p>
          <a:endParaRPr lang="en-US"/>
        </a:p>
      </dgm:t>
    </dgm:pt>
    <dgm:pt modelId="{81CA460A-EFF5-4FE1-BB81-8B9053B175F2}" type="sibTrans" cxnId="{423E024A-7C47-4F16-90AC-86771B5301D6}">
      <dgm:prSet/>
      <dgm:spPr/>
      <dgm:t>
        <a:bodyPr/>
        <a:lstStyle/>
        <a:p>
          <a:endParaRPr lang="en-US"/>
        </a:p>
      </dgm:t>
    </dgm:pt>
    <dgm:pt modelId="{C4F8F844-BF73-4D38-A9D7-4A31243B3F5A}">
      <dgm:prSet phldrT="[Text]"/>
      <dgm:spPr/>
      <dgm:t>
        <a:bodyPr/>
        <a:lstStyle/>
        <a:p>
          <a:r>
            <a:rPr lang="en-US" dirty="0" smtClean="0"/>
            <a:t>Making Inferences (3 strategies)	</a:t>
          </a:r>
        </a:p>
      </dgm:t>
    </dgm:pt>
    <dgm:pt modelId="{F11531AD-BFA5-40E3-8692-8535B448485C}" type="parTrans" cxnId="{404CED3F-CE55-4D51-B4BB-AD4CB4377208}">
      <dgm:prSet/>
      <dgm:spPr/>
      <dgm:t>
        <a:bodyPr/>
        <a:lstStyle/>
        <a:p>
          <a:endParaRPr lang="en-US"/>
        </a:p>
      </dgm:t>
    </dgm:pt>
    <dgm:pt modelId="{0BF36AC0-5A2C-4B94-808A-C0B7BE8482FD}" type="sibTrans" cxnId="{404CED3F-CE55-4D51-B4BB-AD4CB4377208}">
      <dgm:prSet/>
      <dgm:spPr/>
      <dgm:t>
        <a:bodyPr/>
        <a:lstStyle/>
        <a:p>
          <a:endParaRPr lang="en-US"/>
        </a:p>
      </dgm:t>
    </dgm:pt>
    <dgm:pt modelId="{0C759318-A381-4865-86BB-6B59330BE800}" type="pres">
      <dgm:prSet presAssocID="{D00E270A-3D76-4AAC-8725-F0445B68F8A0}" presName="linear" presStyleCnt="0">
        <dgm:presLayoutVars>
          <dgm:dir/>
          <dgm:animLvl val="lvl"/>
          <dgm:resizeHandles val="exact"/>
        </dgm:presLayoutVars>
      </dgm:prSet>
      <dgm:spPr/>
    </dgm:pt>
    <dgm:pt modelId="{4F5070A0-F0FC-4858-B491-F15718862389}" type="pres">
      <dgm:prSet presAssocID="{2B16D1D3-F8B0-4C0B-BED4-AEF761993702}" presName="parentLin" presStyleCnt="0"/>
      <dgm:spPr/>
    </dgm:pt>
    <dgm:pt modelId="{3C435BD7-13BE-486B-AFC6-0D33051AD56B}" type="pres">
      <dgm:prSet presAssocID="{2B16D1D3-F8B0-4C0B-BED4-AEF761993702}" presName="parentLeftMargin" presStyleLbl="node1" presStyleIdx="0" presStyleCnt="5"/>
      <dgm:spPr/>
    </dgm:pt>
    <dgm:pt modelId="{1A6C1C8D-930D-48B9-ACDD-FD8966264BF7}" type="pres">
      <dgm:prSet presAssocID="{2B16D1D3-F8B0-4C0B-BED4-AEF761993702}" presName="parentText" presStyleLbl="node1" presStyleIdx="0" presStyleCnt="5" custScaleX="142857">
        <dgm:presLayoutVars>
          <dgm:chMax val="0"/>
          <dgm:bulletEnabled val="1"/>
        </dgm:presLayoutVars>
      </dgm:prSet>
      <dgm:spPr/>
      <dgm:t>
        <a:bodyPr/>
        <a:lstStyle/>
        <a:p>
          <a:endParaRPr lang="en-US"/>
        </a:p>
      </dgm:t>
    </dgm:pt>
    <dgm:pt modelId="{A3F6E122-4506-45C8-92E2-FB81D5F3C3BD}" type="pres">
      <dgm:prSet presAssocID="{2B16D1D3-F8B0-4C0B-BED4-AEF761993702}" presName="negativeSpace" presStyleCnt="0"/>
      <dgm:spPr/>
    </dgm:pt>
    <dgm:pt modelId="{A27037D2-7981-4023-9D41-927D29CAC0D5}" type="pres">
      <dgm:prSet presAssocID="{2B16D1D3-F8B0-4C0B-BED4-AEF761993702}" presName="childText" presStyleLbl="conFgAcc1" presStyleIdx="0" presStyleCnt="5">
        <dgm:presLayoutVars>
          <dgm:bulletEnabled val="1"/>
        </dgm:presLayoutVars>
      </dgm:prSet>
      <dgm:spPr/>
    </dgm:pt>
    <dgm:pt modelId="{F5638227-8F3E-4753-916C-B591FD54F984}" type="pres">
      <dgm:prSet presAssocID="{AE126FA6-9459-45CE-B643-240DB2EC5392}" presName="spaceBetweenRectangles" presStyleCnt="0"/>
      <dgm:spPr/>
    </dgm:pt>
    <dgm:pt modelId="{A0413605-E931-4734-A352-8F21AD9F56E2}" type="pres">
      <dgm:prSet presAssocID="{E9907B9F-CC2D-41FE-92BD-8DC9030FC608}" presName="parentLin" presStyleCnt="0"/>
      <dgm:spPr/>
    </dgm:pt>
    <dgm:pt modelId="{C8B1507B-6081-43D2-9F20-D265B5D56E67}" type="pres">
      <dgm:prSet presAssocID="{E9907B9F-CC2D-41FE-92BD-8DC9030FC608}" presName="parentLeftMargin" presStyleLbl="node1" presStyleIdx="0" presStyleCnt="5"/>
      <dgm:spPr/>
    </dgm:pt>
    <dgm:pt modelId="{6BC225D9-31EE-4B7D-875F-4B93E5A42EB8}" type="pres">
      <dgm:prSet presAssocID="{E9907B9F-CC2D-41FE-92BD-8DC9030FC608}" presName="parentText" presStyleLbl="node1" presStyleIdx="1" presStyleCnt="5" custScaleX="142857">
        <dgm:presLayoutVars>
          <dgm:chMax val="0"/>
          <dgm:bulletEnabled val="1"/>
        </dgm:presLayoutVars>
      </dgm:prSet>
      <dgm:spPr/>
      <dgm:t>
        <a:bodyPr/>
        <a:lstStyle/>
        <a:p>
          <a:endParaRPr lang="en-US"/>
        </a:p>
      </dgm:t>
    </dgm:pt>
    <dgm:pt modelId="{2443963E-BE2F-4BCE-A9F9-E81B6FA6BEED}" type="pres">
      <dgm:prSet presAssocID="{E9907B9F-CC2D-41FE-92BD-8DC9030FC608}" presName="negativeSpace" presStyleCnt="0"/>
      <dgm:spPr/>
    </dgm:pt>
    <dgm:pt modelId="{3BC4BAF7-3FE4-4C7C-AFB9-E3DB78A69C05}" type="pres">
      <dgm:prSet presAssocID="{E9907B9F-CC2D-41FE-92BD-8DC9030FC608}" presName="childText" presStyleLbl="conFgAcc1" presStyleIdx="1" presStyleCnt="5">
        <dgm:presLayoutVars>
          <dgm:bulletEnabled val="1"/>
        </dgm:presLayoutVars>
      </dgm:prSet>
      <dgm:spPr/>
    </dgm:pt>
    <dgm:pt modelId="{3B8B7B59-F74D-4E93-A670-DBF1C10DEE59}" type="pres">
      <dgm:prSet presAssocID="{233234A8-8077-46D5-8E5F-FE9E38875BE4}" presName="spaceBetweenRectangles" presStyleCnt="0"/>
      <dgm:spPr/>
    </dgm:pt>
    <dgm:pt modelId="{B000D6E9-BC87-4AA2-A6C6-41423BBB68A5}" type="pres">
      <dgm:prSet presAssocID="{8659AA92-AECA-493F-A98A-DC54989C8B31}" presName="parentLin" presStyleCnt="0"/>
      <dgm:spPr/>
    </dgm:pt>
    <dgm:pt modelId="{EDBAC47A-E882-416E-8B5D-4E8D962D0CBD}" type="pres">
      <dgm:prSet presAssocID="{8659AA92-AECA-493F-A98A-DC54989C8B31}" presName="parentLeftMargin" presStyleLbl="node1" presStyleIdx="1" presStyleCnt="5"/>
      <dgm:spPr/>
    </dgm:pt>
    <dgm:pt modelId="{FB1DB54F-009C-4347-BC5C-ECF1C39A7248}" type="pres">
      <dgm:prSet presAssocID="{8659AA92-AECA-493F-A98A-DC54989C8B31}" presName="parentText" presStyleLbl="node1" presStyleIdx="2" presStyleCnt="5" custScaleX="142857">
        <dgm:presLayoutVars>
          <dgm:chMax val="0"/>
          <dgm:bulletEnabled val="1"/>
        </dgm:presLayoutVars>
      </dgm:prSet>
      <dgm:spPr/>
      <dgm:t>
        <a:bodyPr/>
        <a:lstStyle/>
        <a:p>
          <a:endParaRPr lang="en-US"/>
        </a:p>
      </dgm:t>
    </dgm:pt>
    <dgm:pt modelId="{7F4507DC-66AC-4811-9BFD-AE4E9A725423}" type="pres">
      <dgm:prSet presAssocID="{8659AA92-AECA-493F-A98A-DC54989C8B31}" presName="negativeSpace" presStyleCnt="0"/>
      <dgm:spPr/>
    </dgm:pt>
    <dgm:pt modelId="{EB89B907-41CD-4B55-9F77-4724D9EE41A7}" type="pres">
      <dgm:prSet presAssocID="{8659AA92-AECA-493F-A98A-DC54989C8B31}" presName="childText" presStyleLbl="conFgAcc1" presStyleIdx="2" presStyleCnt="5">
        <dgm:presLayoutVars>
          <dgm:bulletEnabled val="1"/>
        </dgm:presLayoutVars>
      </dgm:prSet>
      <dgm:spPr/>
    </dgm:pt>
    <dgm:pt modelId="{C540812D-7D09-44AB-99EA-A4CCCEE4FCF9}" type="pres">
      <dgm:prSet presAssocID="{EFF17536-AA27-4223-A45F-621091914B5E}" presName="spaceBetweenRectangles" presStyleCnt="0"/>
      <dgm:spPr/>
    </dgm:pt>
    <dgm:pt modelId="{778207E2-73FE-41A6-9D00-521E8EE297BF}" type="pres">
      <dgm:prSet presAssocID="{F76551BF-F1DD-4AE8-9E4D-F442A5424ECA}" presName="parentLin" presStyleCnt="0"/>
      <dgm:spPr/>
    </dgm:pt>
    <dgm:pt modelId="{747DF168-75E2-4D42-87D4-82AE5ADF9B89}" type="pres">
      <dgm:prSet presAssocID="{F76551BF-F1DD-4AE8-9E4D-F442A5424ECA}" presName="parentLeftMargin" presStyleLbl="node1" presStyleIdx="2" presStyleCnt="5"/>
      <dgm:spPr/>
    </dgm:pt>
    <dgm:pt modelId="{1F3A9614-36C5-4F5A-9698-C41CE0F48838}" type="pres">
      <dgm:prSet presAssocID="{F76551BF-F1DD-4AE8-9E4D-F442A5424ECA}" presName="parentText" presStyleLbl="node1" presStyleIdx="3" presStyleCnt="5" custScaleX="142857" custLinFactNeighborX="21570" custLinFactNeighborY="2925">
        <dgm:presLayoutVars>
          <dgm:chMax val="0"/>
          <dgm:bulletEnabled val="1"/>
        </dgm:presLayoutVars>
      </dgm:prSet>
      <dgm:spPr/>
    </dgm:pt>
    <dgm:pt modelId="{0A91BCE3-6C66-421A-AB07-FA2E6FB6FB26}" type="pres">
      <dgm:prSet presAssocID="{F76551BF-F1DD-4AE8-9E4D-F442A5424ECA}" presName="negativeSpace" presStyleCnt="0"/>
      <dgm:spPr/>
    </dgm:pt>
    <dgm:pt modelId="{FB178C78-F846-4CF4-A8A3-B4DEACE33506}" type="pres">
      <dgm:prSet presAssocID="{F76551BF-F1DD-4AE8-9E4D-F442A5424ECA}" presName="childText" presStyleLbl="conFgAcc1" presStyleIdx="3" presStyleCnt="5">
        <dgm:presLayoutVars>
          <dgm:bulletEnabled val="1"/>
        </dgm:presLayoutVars>
      </dgm:prSet>
      <dgm:spPr/>
    </dgm:pt>
    <dgm:pt modelId="{E96EAC98-A161-4297-8448-0DF5BE52426E}" type="pres">
      <dgm:prSet presAssocID="{81CA460A-EFF5-4FE1-BB81-8B9053B175F2}" presName="spaceBetweenRectangles" presStyleCnt="0"/>
      <dgm:spPr/>
    </dgm:pt>
    <dgm:pt modelId="{5EC87FC6-97E9-44FE-9573-71424DEDB4B9}" type="pres">
      <dgm:prSet presAssocID="{C4F8F844-BF73-4D38-A9D7-4A31243B3F5A}" presName="parentLin" presStyleCnt="0"/>
      <dgm:spPr/>
    </dgm:pt>
    <dgm:pt modelId="{057D23FF-FDD0-4487-A064-F2481C1859E2}" type="pres">
      <dgm:prSet presAssocID="{C4F8F844-BF73-4D38-A9D7-4A31243B3F5A}" presName="parentLeftMargin" presStyleLbl="node1" presStyleIdx="3" presStyleCnt="5"/>
      <dgm:spPr/>
    </dgm:pt>
    <dgm:pt modelId="{4BE4940F-2E05-439D-A29B-31C3901782C7}" type="pres">
      <dgm:prSet presAssocID="{C4F8F844-BF73-4D38-A9D7-4A31243B3F5A}" presName="parentText" presStyleLbl="node1" presStyleIdx="4" presStyleCnt="5" custScaleX="142857">
        <dgm:presLayoutVars>
          <dgm:chMax val="0"/>
          <dgm:bulletEnabled val="1"/>
        </dgm:presLayoutVars>
      </dgm:prSet>
      <dgm:spPr/>
      <dgm:t>
        <a:bodyPr/>
        <a:lstStyle/>
        <a:p>
          <a:endParaRPr lang="en-US"/>
        </a:p>
      </dgm:t>
    </dgm:pt>
    <dgm:pt modelId="{15C970E7-62A9-4C6E-9823-8A83307A5694}" type="pres">
      <dgm:prSet presAssocID="{C4F8F844-BF73-4D38-A9D7-4A31243B3F5A}" presName="negativeSpace" presStyleCnt="0"/>
      <dgm:spPr/>
    </dgm:pt>
    <dgm:pt modelId="{8BDBD459-215F-4C7E-94C5-074EF396A520}" type="pres">
      <dgm:prSet presAssocID="{C4F8F844-BF73-4D38-A9D7-4A31243B3F5A}" presName="childText" presStyleLbl="conFgAcc1" presStyleIdx="4" presStyleCnt="5">
        <dgm:presLayoutVars>
          <dgm:bulletEnabled val="1"/>
        </dgm:presLayoutVars>
      </dgm:prSet>
      <dgm:spPr/>
    </dgm:pt>
  </dgm:ptLst>
  <dgm:cxnLst>
    <dgm:cxn modelId="{103F05E6-85E6-4082-A87B-27BB47DFA2EB}" type="presOf" srcId="{2B16D1D3-F8B0-4C0B-BED4-AEF761993702}" destId="{1A6C1C8D-930D-48B9-ACDD-FD8966264BF7}" srcOrd="1" destOrd="0" presId="urn:microsoft.com/office/officeart/2005/8/layout/list1"/>
    <dgm:cxn modelId="{6BF1DB75-2F10-4686-9ACF-F768B741204F}" type="presOf" srcId="{8659AA92-AECA-493F-A98A-DC54989C8B31}" destId="{EDBAC47A-E882-416E-8B5D-4E8D962D0CBD}" srcOrd="0" destOrd="0" presId="urn:microsoft.com/office/officeart/2005/8/layout/list1"/>
    <dgm:cxn modelId="{423E024A-7C47-4F16-90AC-86771B5301D6}" srcId="{D00E270A-3D76-4AAC-8725-F0445B68F8A0}" destId="{F76551BF-F1DD-4AE8-9E4D-F442A5424ECA}" srcOrd="3" destOrd="0" parTransId="{64345167-53EA-43BB-9D09-ECC5587FAC88}" sibTransId="{81CA460A-EFF5-4FE1-BB81-8B9053B175F2}"/>
    <dgm:cxn modelId="{224593A8-6387-42A5-A717-0C660A0FB284}" type="presOf" srcId="{8659AA92-AECA-493F-A98A-DC54989C8B31}" destId="{FB1DB54F-009C-4347-BC5C-ECF1C39A7248}" srcOrd="1" destOrd="0" presId="urn:microsoft.com/office/officeart/2005/8/layout/list1"/>
    <dgm:cxn modelId="{DBABE7A1-769E-48B4-9372-77105BED5668}" type="presOf" srcId="{D00E270A-3D76-4AAC-8725-F0445B68F8A0}" destId="{0C759318-A381-4865-86BB-6B59330BE800}" srcOrd="0" destOrd="0" presId="urn:microsoft.com/office/officeart/2005/8/layout/list1"/>
    <dgm:cxn modelId="{599FD1F5-40BA-4F8D-9C19-FC1324A6447F}" srcId="{D00E270A-3D76-4AAC-8725-F0445B68F8A0}" destId="{E9907B9F-CC2D-41FE-92BD-8DC9030FC608}" srcOrd="1" destOrd="0" parTransId="{40BCC1CF-01FB-42E2-ABA6-72BF48670312}" sibTransId="{233234A8-8077-46D5-8E5F-FE9E38875BE4}"/>
    <dgm:cxn modelId="{F34FC60C-895F-4B7E-BFC6-335B55A2C9C3}" type="presOf" srcId="{F76551BF-F1DD-4AE8-9E4D-F442A5424ECA}" destId="{1F3A9614-36C5-4F5A-9698-C41CE0F48838}" srcOrd="1" destOrd="0" presId="urn:microsoft.com/office/officeart/2005/8/layout/list1"/>
    <dgm:cxn modelId="{890A9B81-8E5B-423B-9372-86703B5AB0A4}" type="presOf" srcId="{E9907B9F-CC2D-41FE-92BD-8DC9030FC608}" destId="{C8B1507B-6081-43D2-9F20-D265B5D56E67}" srcOrd="0" destOrd="0" presId="urn:microsoft.com/office/officeart/2005/8/layout/list1"/>
    <dgm:cxn modelId="{7DD06D60-4C17-43D6-A73B-E75C00FBD078}" type="presOf" srcId="{C4F8F844-BF73-4D38-A9D7-4A31243B3F5A}" destId="{057D23FF-FDD0-4487-A064-F2481C1859E2}" srcOrd="0" destOrd="0" presId="urn:microsoft.com/office/officeart/2005/8/layout/list1"/>
    <dgm:cxn modelId="{7A1AFA0A-9A00-4225-A203-C11660C6F348}" srcId="{D00E270A-3D76-4AAC-8725-F0445B68F8A0}" destId="{8659AA92-AECA-493F-A98A-DC54989C8B31}" srcOrd="2" destOrd="0" parTransId="{3EA175C7-9B7E-4B1C-870C-CF19F1BA1A27}" sibTransId="{EFF17536-AA27-4223-A45F-621091914B5E}"/>
    <dgm:cxn modelId="{D5C47201-2897-439A-9EEC-B3DF10CDFCA8}" type="presOf" srcId="{C4F8F844-BF73-4D38-A9D7-4A31243B3F5A}" destId="{4BE4940F-2E05-439D-A29B-31C3901782C7}" srcOrd="1" destOrd="0" presId="urn:microsoft.com/office/officeart/2005/8/layout/list1"/>
    <dgm:cxn modelId="{EEE3FCE8-B62F-4ACE-A9D9-839E6D3D0B11}" type="presOf" srcId="{F76551BF-F1DD-4AE8-9E4D-F442A5424ECA}" destId="{747DF168-75E2-4D42-87D4-82AE5ADF9B89}" srcOrd="0" destOrd="0" presId="urn:microsoft.com/office/officeart/2005/8/layout/list1"/>
    <dgm:cxn modelId="{F1D4BE15-2664-4CBD-9E65-A6419900E5C6}" type="presOf" srcId="{2B16D1D3-F8B0-4C0B-BED4-AEF761993702}" destId="{3C435BD7-13BE-486B-AFC6-0D33051AD56B}" srcOrd="0" destOrd="0" presId="urn:microsoft.com/office/officeart/2005/8/layout/list1"/>
    <dgm:cxn modelId="{404CED3F-CE55-4D51-B4BB-AD4CB4377208}" srcId="{D00E270A-3D76-4AAC-8725-F0445B68F8A0}" destId="{C4F8F844-BF73-4D38-A9D7-4A31243B3F5A}" srcOrd="4" destOrd="0" parTransId="{F11531AD-BFA5-40E3-8692-8535B448485C}" sibTransId="{0BF36AC0-5A2C-4B94-808A-C0B7BE8482FD}"/>
    <dgm:cxn modelId="{8FE01F02-7600-40E6-B204-4E769A4D6927}" type="presOf" srcId="{E9907B9F-CC2D-41FE-92BD-8DC9030FC608}" destId="{6BC225D9-31EE-4B7D-875F-4B93E5A42EB8}" srcOrd="1" destOrd="0" presId="urn:microsoft.com/office/officeart/2005/8/layout/list1"/>
    <dgm:cxn modelId="{CA02237D-E3EF-4C74-BBD4-8195EADA1687}" srcId="{D00E270A-3D76-4AAC-8725-F0445B68F8A0}" destId="{2B16D1D3-F8B0-4C0B-BED4-AEF761993702}" srcOrd="0" destOrd="0" parTransId="{A427E4D3-F98C-47AD-A0EC-5AE12D430E0F}" sibTransId="{AE126FA6-9459-45CE-B643-240DB2EC5392}"/>
    <dgm:cxn modelId="{77607CEA-E80E-427E-B202-B35BE71945BC}" type="presParOf" srcId="{0C759318-A381-4865-86BB-6B59330BE800}" destId="{4F5070A0-F0FC-4858-B491-F15718862389}" srcOrd="0" destOrd="0" presId="urn:microsoft.com/office/officeart/2005/8/layout/list1"/>
    <dgm:cxn modelId="{088E79C6-2877-4961-A944-EBFCCE043151}" type="presParOf" srcId="{4F5070A0-F0FC-4858-B491-F15718862389}" destId="{3C435BD7-13BE-486B-AFC6-0D33051AD56B}" srcOrd="0" destOrd="0" presId="urn:microsoft.com/office/officeart/2005/8/layout/list1"/>
    <dgm:cxn modelId="{86D9C313-60F5-414E-98A1-D23FAA21FCFC}" type="presParOf" srcId="{4F5070A0-F0FC-4858-B491-F15718862389}" destId="{1A6C1C8D-930D-48B9-ACDD-FD8966264BF7}" srcOrd="1" destOrd="0" presId="urn:microsoft.com/office/officeart/2005/8/layout/list1"/>
    <dgm:cxn modelId="{7F2701DF-80BE-4E5C-8420-A515ABA9963D}" type="presParOf" srcId="{0C759318-A381-4865-86BB-6B59330BE800}" destId="{A3F6E122-4506-45C8-92E2-FB81D5F3C3BD}" srcOrd="1" destOrd="0" presId="urn:microsoft.com/office/officeart/2005/8/layout/list1"/>
    <dgm:cxn modelId="{C6BEAB38-755A-4027-8EC0-736BF7A73CF4}" type="presParOf" srcId="{0C759318-A381-4865-86BB-6B59330BE800}" destId="{A27037D2-7981-4023-9D41-927D29CAC0D5}" srcOrd="2" destOrd="0" presId="urn:microsoft.com/office/officeart/2005/8/layout/list1"/>
    <dgm:cxn modelId="{88549FA8-62EC-4B02-9A01-48FBCEAB12B0}" type="presParOf" srcId="{0C759318-A381-4865-86BB-6B59330BE800}" destId="{F5638227-8F3E-4753-916C-B591FD54F984}" srcOrd="3" destOrd="0" presId="urn:microsoft.com/office/officeart/2005/8/layout/list1"/>
    <dgm:cxn modelId="{9EA8FD65-5491-464F-8B96-E70A985FD9CF}" type="presParOf" srcId="{0C759318-A381-4865-86BB-6B59330BE800}" destId="{A0413605-E931-4734-A352-8F21AD9F56E2}" srcOrd="4" destOrd="0" presId="urn:microsoft.com/office/officeart/2005/8/layout/list1"/>
    <dgm:cxn modelId="{326E908B-EEC2-429C-AA81-07E85ED03C28}" type="presParOf" srcId="{A0413605-E931-4734-A352-8F21AD9F56E2}" destId="{C8B1507B-6081-43D2-9F20-D265B5D56E67}" srcOrd="0" destOrd="0" presId="urn:microsoft.com/office/officeart/2005/8/layout/list1"/>
    <dgm:cxn modelId="{E195C3F2-29C8-4C47-BACE-CFC8BB8B7AD4}" type="presParOf" srcId="{A0413605-E931-4734-A352-8F21AD9F56E2}" destId="{6BC225D9-31EE-4B7D-875F-4B93E5A42EB8}" srcOrd="1" destOrd="0" presId="urn:microsoft.com/office/officeart/2005/8/layout/list1"/>
    <dgm:cxn modelId="{F64637D5-CB3A-4A69-869C-F1964E816C7F}" type="presParOf" srcId="{0C759318-A381-4865-86BB-6B59330BE800}" destId="{2443963E-BE2F-4BCE-A9F9-E81B6FA6BEED}" srcOrd="5" destOrd="0" presId="urn:microsoft.com/office/officeart/2005/8/layout/list1"/>
    <dgm:cxn modelId="{E3D14F19-6581-4D18-AB0D-EAA801CA120F}" type="presParOf" srcId="{0C759318-A381-4865-86BB-6B59330BE800}" destId="{3BC4BAF7-3FE4-4C7C-AFB9-E3DB78A69C05}" srcOrd="6" destOrd="0" presId="urn:microsoft.com/office/officeart/2005/8/layout/list1"/>
    <dgm:cxn modelId="{66D230A2-CBE8-47F4-ACB8-BE79D282094B}" type="presParOf" srcId="{0C759318-A381-4865-86BB-6B59330BE800}" destId="{3B8B7B59-F74D-4E93-A670-DBF1C10DEE59}" srcOrd="7" destOrd="0" presId="urn:microsoft.com/office/officeart/2005/8/layout/list1"/>
    <dgm:cxn modelId="{7FD1E7F9-9000-46DA-93E7-236CBB97FB95}" type="presParOf" srcId="{0C759318-A381-4865-86BB-6B59330BE800}" destId="{B000D6E9-BC87-4AA2-A6C6-41423BBB68A5}" srcOrd="8" destOrd="0" presId="urn:microsoft.com/office/officeart/2005/8/layout/list1"/>
    <dgm:cxn modelId="{A701143A-B956-4A4F-8A52-1BDCBDC8CB7D}" type="presParOf" srcId="{B000D6E9-BC87-4AA2-A6C6-41423BBB68A5}" destId="{EDBAC47A-E882-416E-8B5D-4E8D962D0CBD}" srcOrd="0" destOrd="0" presId="urn:microsoft.com/office/officeart/2005/8/layout/list1"/>
    <dgm:cxn modelId="{883CD693-A60D-4830-A04E-3281A9D9635E}" type="presParOf" srcId="{B000D6E9-BC87-4AA2-A6C6-41423BBB68A5}" destId="{FB1DB54F-009C-4347-BC5C-ECF1C39A7248}" srcOrd="1" destOrd="0" presId="urn:microsoft.com/office/officeart/2005/8/layout/list1"/>
    <dgm:cxn modelId="{D0436000-39C7-44EB-80E6-BB8EA7537AA2}" type="presParOf" srcId="{0C759318-A381-4865-86BB-6B59330BE800}" destId="{7F4507DC-66AC-4811-9BFD-AE4E9A725423}" srcOrd="9" destOrd="0" presId="urn:microsoft.com/office/officeart/2005/8/layout/list1"/>
    <dgm:cxn modelId="{65BAA4A0-67BA-4DD0-84C4-0D06F05418B7}" type="presParOf" srcId="{0C759318-A381-4865-86BB-6B59330BE800}" destId="{EB89B907-41CD-4B55-9F77-4724D9EE41A7}" srcOrd="10" destOrd="0" presId="urn:microsoft.com/office/officeart/2005/8/layout/list1"/>
    <dgm:cxn modelId="{60F18C0F-268B-42FF-ABC1-51E1615DA60B}" type="presParOf" srcId="{0C759318-A381-4865-86BB-6B59330BE800}" destId="{C540812D-7D09-44AB-99EA-A4CCCEE4FCF9}" srcOrd="11" destOrd="0" presId="urn:microsoft.com/office/officeart/2005/8/layout/list1"/>
    <dgm:cxn modelId="{8FD94B84-69FA-45B9-892A-D423CA8EE0D9}" type="presParOf" srcId="{0C759318-A381-4865-86BB-6B59330BE800}" destId="{778207E2-73FE-41A6-9D00-521E8EE297BF}" srcOrd="12" destOrd="0" presId="urn:microsoft.com/office/officeart/2005/8/layout/list1"/>
    <dgm:cxn modelId="{4365F460-EF0B-472E-9B79-80A1B5B7DBB7}" type="presParOf" srcId="{778207E2-73FE-41A6-9D00-521E8EE297BF}" destId="{747DF168-75E2-4D42-87D4-82AE5ADF9B89}" srcOrd="0" destOrd="0" presId="urn:microsoft.com/office/officeart/2005/8/layout/list1"/>
    <dgm:cxn modelId="{960BC084-1DC6-4479-98F3-316B1E1DEF64}" type="presParOf" srcId="{778207E2-73FE-41A6-9D00-521E8EE297BF}" destId="{1F3A9614-36C5-4F5A-9698-C41CE0F48838}" srcOrd="1" destOrd="0" presId="urn:microsoft.com/office/officeart/2005/8/layout/list1"/>
    <dgm:cxn modelId="{AF6214FE-CAE8-4A7B-A972-8960323DDD2B}" type="presParOf" srcId="{0C759318-A381-4865-86BB-6B59330BE800}" destId="{0A91BCE3-6C66-421A-AB07-FA2E6FB6FB26}" srcOrd="13" destOrd="0" presId="urn:microsoft.com/office/officeart/2005/8/layout/list1"/>
    <dgm:cxn modelId="{EB7E60D9-CABC-418F-88FB-46ED888A9B28}" type="presParOf" srcId="{0C759318-A381-4865-86BB-6B59330BE800}" destId="{FB178C78-F846-4CF4-A8A3-B4DEACE33506}" srcOrd="14" destOrd="0" presId="urn:microsoft.com/office/officeart/2005/8/layout/list1"/>
    <dgm:cxn modelId="{3DB75F79-DD3A-4B11-9FCD-2CBF81970A9F}" type="presParOf" srcId="{0C759318-A381-4865-86BB-6B59330BE800}" destId="{E96EAC98-A161-4297-8448-0DF5BE52426E}" srcOrd="15" destOrd="0" presId="urn:microsoft.com/office/officeart/2005/8/layout/list1"/>
    <dgm:cxn modelId="{630FC739-53D1-478F-9CD6-92636382D16A}" type="presParOf" srcId="{0C759318-A381-4865-86BB-6B59330BE800}" destId="{5EC87FC6-97E9-44FE-9573-71424DEDB4B9}" srcOrd="16" destOrd="0" presId="urn:microsoft.com/office/officeart/2005/8/layout/list1"/>
    <dgm:cxn modelId="{8D84E72F-DD21-4CC6-8A6E-36EB9B5F5F13}" type="presParOf" srcId="{5EC87FC6-97E9-44FE-9573-71424DEDB4B9}" destId="{057D23FF-FDD0-4487-A064-F2481C1859E2}" srcOrd="0" destOrd="0" presId="urn:microsoft.com/office/officeart/2005/8/layout/list1"/>
    <dgm:cxn modelId="{FEBABAD6-EBD0-4173-9080-BC94C1873350}" type="presParOf" srcId="{5EC87FC6-97E9-44FE-9573-71424DEDB4B9}" destId="{4BE4940F-2E05-439D-A29B-31C3901782C7}" srcOrd="1" destOrd="0" presId="urn:microsoft.com/office/officeart/2005/8/layout/list1"/>
    <dgm:cxn modelId="{9422A301-FD3D-49D3-BDFD-F3AEBFDD2789}" type="presParOf" srcId="{0C759318-A381-4865-86BB-6B59330BE800}" destId="{15C970E7-62A9-4C6E-9823-8A83307A5694}" srcOrd="17" destOrd="0" presId="urn:microsoft.com/office/officeart/2005/8/layout/list1"/>
    <dgm:cxn modelId="{804A8BBA-B11E-48A8-8714-6D2251F385B2}" type="presParOf" srcId="{0C759318-A381-4865-86BB-6B59330BE800}" destId="{8BDBD459-215F-4C7E-94C5-074EF396A520}" srcOrd="18"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DF30F58-7583-495B-AFE2-1FC52D021A3D}" type="doc">
      <dgm:prSet loTypeId="urn:microsoft.com/office/officeart/2005/8/layout/list1" loCatId="list" qsTypeId="urn:microsoft.com/office/officeart/2005/8/quickstyle/simple1" qsCatId="simple" csTypeId="urn:microsoft.com/office/officeart/2005/8/colors/colorful3" csCatId="colorful" phldr="1"/>
      <dgm:spPr/>
      <dgm:t>
        <a:bodyPr/>
        <a:lstStyle/>
        <a:p>
          <a:endParaRPr lang="en-US"/>
        </a:p>
      </dgm:t>
    </dgm:pt>
    <dgm:pt modelId="{25A77C88-7F15-4E92-BB2F-37175574A650}">
      <dgm:prSet phldrT="[Text]"/>
      <dgm:spPr/>
      <dgm:t>
        <a:bodyPr/>
        <a:lstStyle/>
        <a:p>
          <a:r>
            <a:rPr lang="en-US" dirty="0" smtClean="0"/>
            <a:t>Is there a subject?</a:t>
          </a:r>
          <a:endParaRPr lang="en-US" dirty="0"/>
        </a:p>
      </dgm:t>
    </dgm:pt>
    <dgm:pt modelId="{4D77826C-BE12-4844-A5C4-5DB281FA0A44}" type="parTrans" cxnId="{B8421838-9BBA-4C61-AD5F-17E9C1539AC5}">
      <dgm:prSet/>
      <dgm:spPr/>
      <dgm:t>
        <a:bodyPr/>
        <a:lstStyle/>
        <a:p>
          <a:endParaRPr lang="en-US"/>
        </a:p>
      </dgm:t>
    </dgm:pt>
    <dgm:pt modelId="{27A44C07-8C4B-4B02-9528-0E0D32C2C5B1}" type="sibTrans" cxnId="{B8421838-9BBA-4C61-AD5F-17E9C1539AC5}">
      <dgm:prSet/>
      <dgm:spPr/>
      <dgm:t>
        <a:bodyPr/>
        <a:lstStyle/>
        <a:p>
          <a:endParaRPr lang="en-US"/>
        </a:p>
      </dgm:t>
    </dgm:pt>
    <dgm:pt modelId="{C3B12CAD-F079-4878-87F8-9D28F6F08387}">
      <dgm:prSet phldrT="[Text]"/>
      <dgm:spPr/>
      <dgm:t>
        <a:bodyPr/>
        <a:lstStyle/>
        <a:p>
          <a:r>
            <a:rPr lang="en-US" dirty="0" smtClean="0"/>
            <a:t>Is there a predicate?</a:t>
          </a:r>
          <a:endParaRPr lang="en-US" dirty="0"/>
        </a:p>
      </dgm:t>
    </dgm:pt>
    <dgm:pt modelId="{61A922BD-938E-4EC9-8C5E-996908D99C10}" type="parTrans" cxnId="{A6CA1A72-AC8A-49EA-B27D-795484662203}">
      <dgm:prSet/>
      <dgm:spPr/>
      <dgm:t>
        <a:bodyPr/>
        <a:lstStyle/>
        <a:p>
          <a:endParaRPr lang="en-US"/>
        </a:p>
      </dgm:t>
    </dgm:pt>
    <dgm:pt modelId="{446E4EB4-1B26-4017-95BE-7A300BEEDDF4}" type="sibTrans" cxnId="{A6CA1A72-AC8A-49EA-B27D-795484662203}">
      <dgm:prSet/>
      <dgm:spPr/>
      <dgm:t>
        <a:bodyPr/>
        <a:lstStyle/>
        <a:p>
          <a:endParaRPr lang="en-US"/>
        </a:p>
      </dgm:t>
    </dgm:pt>
    <dgm:pt modelId="{78CC1898-CB2F-4B57-8381-9C3790BA8485}">
      <dgm:prSet phldrT="[Text]"/>
      <dgm:spPr/>
      <dgm:t>
        <a:bodyPr/>
        <a:lstStyle/>
        <a:p>
          <a:r>
            <a:rPr lang="en-US" dirty="0" smtClean="0"/>
            <a:t>Is it a complete thought?</a:t>
          </a:r>
          <a:endParaRPr lang="en-US" dirty="0"/>
        </a:p>
      </dgm:t>
    </dgm:pt>
    <dgm:pt modelId="{FA2B53A9-1F89-4EC7-B66D-1B86C00E9FEA}" type="parTrans" cxnId="{CA5B9AED-F268-4E1D-9265-66F40F390503}">
      <dgm:prSet/>
      <dgm:spPr/>
      <dgm:t>
        <a:bodyPr/>
        <a:lstStyle/>
        <a:p>
          <a:endParaRPr lang="en-US"/>
        </a:p>
      </dgm:t>
    </dgm:pt>
    <dgm:pt modelId="{1140A818-4EA5-4721-B2DE-74E500E9BD67}" type="sibTrans" cxnId="{CA5B9AED-F268-4E1D-9265-66F40F390503}">
      <dgm:prSet/>
      <dgm:spPr/>
      <dgm:t>
        <a:bodyPr/>
        <a:lstStyle/>
        <a:p>
          <a:endParaRPr lang="en-US"/>
        </a:p>
      </dgm:t>
    </dgm:pt>
    <dgm:pt modelId="{515A129E-DAB1-40FF-BF10-CAC82A382CD6}" type="pres">
      <dgm:prSet presAssocID="{4DF30F58-7583-495B-AFE2-1FC52D021A3D}" presName="linear" presStyleCnt="0">
        <dgm:presLayoutVars>
          <dgm:dir/>
          <dgm:animLvl val="lvl"/>
          <dgm:resizeHandles val="exact"/>
        </dgm:presLayoutVars>
      </dgm:prSet>
      <dgm:spPr/>
    </dgm:pt>
    <dgm:pt modelId="{64BD0C18-5426-418A-ADF1-10F8EEBB960F}" type="pres">
      <dgm:prSet presAssocID="{25A77C88-7F15-4E92-BB2F-37175574A650}" presName="parentLin" presStyleCnt="0"/>
      <dgm:spPr/>
    </dgm:pt>
    <dgm:pt modelId="{B718AF90-D1D7-4D40-9D8B-43A31068E9C0}" type="pres">
      <dgm:prSet presAssocID="{25A77C88-7F15-4E92-BB2F-37175574A650}" presName="parentLeftMargin" presStyleLbl="node1" presStyleIdx="0" presStyleCnt="3"/>
      <dgm:spPr/>
    </dgm:pt>
    <dgm:pt modelId="{83AAA93F-A3FA-4C26-A57E-AB5C7DB76EFE}" type="pres">
      <dgm:prSet presAssocID="{25A77C88-7F15-4E92-BB2F-37175574A650}" presName="parentText" presStyleLbl="node1" presStyleIdx="0" presStyleCnt="3" custScaleX="142857">
        <dgm:presLayoutVars>
          <dgm:chMax val="0"/>
          <dgm:bulletEnabled val="1"/>
        </dgm:presLayoutVars>
      </dgm:prSet>
      <dgm:spPr/>
    </dgm:pt>
    <dgm:pt modelId="{07E5A807-D2C6-40C4-BAAC-C38F65E1A7D2}" type="pres">
      <dgm:prSet presAssocID="{25A77C88-7F15-4E92-BB2F-37175574A650}" presName="negativeSpace" presStyleCnt="0"/>
      <dgm:spPr/>
    </dgm:pt>
    <dgm:pt modelId="{55B3761A-C975-4445-A559-53516DBD52CA}" type="pres">
      <dgm:prSet presAssocID="{25A77C88-7F15-4E92-BB2F-37175574A650}" presName="childText" presStyleLbl="conFgAcc1" presStyleIdx="0" presStyleCnt="3">
        <dgm:presLayoutVars>
          <dgm:bulletEnabled val="1"/>
        </dgm:presLayoutVars>
      </dgm:prSet>
      <dgm:spPr/>
    </dgm:pt>
    <dgm:pt modelId="{ECE33E91-544C-4173-AFFB-BC5ECCCEC23F}" type="pres">
      <dgm:prSet presAssocID="{27A44C07-8C4B-4B02-9528-0E0D32C2C5B1}" presName="spaceBetweenRectangles" presStyleCnt="0"/>
      <dgm:spPr/>
    </dgm:pt>
    <dgm:pt modelId="{2B6F4F44-9044-42A2-BF0A-42DC1E71A754}" type="pres">
      <dgm:prSet presAssocID="{C3B12CAD-F079-4878-87F8-9D28F6F08387}" presName="parentLin" presStyleCnt="0"/>
      <dgm:spPr/>
    </dgm:pt>
    <dgm:pt modelId="{686C5020-027F-498B-A1BF-7AF834F79799}" type="pres">
      <dgm:prSet presAssocID="{C3B12CAD-F079-4878-87F8-9D28F6F08387}" presName="parentLeftMargin" presStyleLbl="node1" presStyleIdx="0" presStyleCnt="3"/>
      <dgm:spPr/>
    </dgm:pt>
    <dgm:pt modelId="{1FC853DE-11C8-4260-B9F5-975F177DF2CC}" type="pres">
      <dgm:prSet presAssocID="{C3B12CAD-F079-4878-87F8-9D28F6F08387}" presName="parentText" presStyleLbl="node1" presStyleIdx="1" presStyleCnt="3" custScaleX="142857">
        <dgm:presLayoutVars>
          <dgm:chMax val="0"/>
          <dgm:bulletEnabled val="1"/>
        </dgm:presLayoutVars>
      </dgm:prSet>
      <dgm:spPr/>
    </dgm:pt>
    <dgm:pt modelId="{1AD49339-9D1E-4134-A66D-EC15F25B69D4}" type="pres">
      <dgm:prSet presAssocID="{C3B12CAD-F079-4878-87F8-9D28F6F08387}" presName="negativeSpace" presStyleCnt="0"/>
      <dgm:spPr/>
    </dgm:pt>
    <dgm:pt modelId="{6D91CB09-9771-4DB9-92FA-378663B18343}" type="pres">
      <dgm:prSet presAssocID="{C3B12CAD-F079-4878-87F8-9D28F6F08387}" presName="childText" presStyleLbl="conFgAcc1" presStyleIdx="1" presStyleCnt="3">
        <dgm:presLayoutVars>
          <dgm:bulletEnabled val="1"/>
        </dgm:presLayoutVars>
      </dgm:prSet>
      <dgm:spPr/>
    </dgm:pt>
    <dgm:pt modelId="{1CE84360-7804-4798-919C-D6171AEED192}" type="pres">
      <dgm:prSet presAssocID="{446E4EB4-1B26-4017-95BE-7A300BEEDDF4}" presName="spaceBetweenRectangles" presStyleCnt="0"/>
      <dgm:spPr/>
    </dgm:pt>
    <dgm:pt modelId="{BDA41F37-3CCA-49B6-B00F-DD0653318C0D}" type="pres">
      <dgm:prSet presAssocID="{78CC1898-CB2F-4B57-8381-9C3790BA8485}" presName="parentLin" presStyleCnt="0"/>
      <dgm:spPr/>
    </dgm:pt>
    <dgm:pt modelId="{D773E4C4-51A4-49A7-91F7-E461C8F08B6B}" type="pres">
      <dgm:prSet presAssocID="{78CC1898-CB2F-4B57-8381-9C3790BA8485}" presName="parentLeftMargin" presStyleLbl="node1" presStyleIdx="1" presStyleCnt="3"/>
      <dgm:spPr/>
    </dgm:pt>
    <dgm:pt modelId="{6E9CEA24-48E3-493F-895C-CA102DB90E00}" type="pres">
      <dgm:prSet presAssocID="{78CC1898-CB2F-4B57-8381-9C3790BA8485}" presName="parentText" presStyleLbl="node1" presStyleIdx="2" presStyleCnt="3" custScaleX="142857">
        <dgm:presLayoutVars>
          <dgm:chMax val="0"/>
          <dgm:bulletEnabled val="1"/>
        </dgm:presLayoutVars>
      </dgm:prSet>
      <dgm:spPr/>
      <dgm:t>
        <a:bodyPr/>
        <a:lstStyle/>
        <a:p>
          <a:endParaRPr lang="en-US"/>
        </a:p>
      </dgm:t>
    </dgm:pt>
    <dgm:pt modelId="{50CEA108-F7AA-4AAF-BB84-92B8E40E56BA}" type="pres">
      <dgm:prSet presAssocID="{78CC1898-CB2F-4B57-8381-9C3790BA8485}" presName="negativeSpace" presStyleCnt="0"/>
      <dgm:spPr/>
    </dgm:pt>
    <dgm:pt modelId="{D803D669-D9BD-4E2E-A34F-902CFF48133F}" type="pres">
      <dgm:prSet presAssocID="{78CC1898-CB2F-4B57-8381-9C3790BA8485}" presName="childText" presStyleLbl="conFgAcc1" presStyleIdx="2" presStyleCnt="3">
        <dgm:presLayoutVars>
          <dgm:bulletEnabled val="1"/>
        </dgm:presLayoutVars>
      </dgm:prSet>
      <dgm:spPr/>
    </dgm:pt>
  </dgm:ptLst>
  <dgm:cxnLst>
    <dgm:cxn modelId="{B8421838-9BBA-4C61-AD5F-17E9C1539AC5}" srcId="{4DF30F58-7583-495B-AFE2-1FC52D021A3D}" destId="{25A77C88-7F15-4E92-BB2F-37175574A650}" srcOrd="0" destOrd="0" parTransId="{4D77826C-BE12-4844-A5C4-5DB281FA0A44}" sibTransId="{27A44C07-8C4B-4B02-9528-0E0D32C2C5B1}"/>
    <dgm:cxn modelId="{3A90D6BF-C37E-4CAD-A186-FE332BCA8028}" type="presOf" srcId="{C3B12CAD-F079-4878-87F8-9D28F6F08387}" destId="{686C5020-027F-498B-A1BF-7AF834F79799}" srcOrd="0" destOrd="0" presId="urn:microsoft.com/office/officeart/2005/8/layout/list1"/>
    <dgm:cxn modelId="{4BD4C2BC-9EA1-4880-89E1-A155C6E38196}" type="presOf" srcId="{C3B12CAD-F079-4878-87F8-9D28F6F08387}" destId="{1FC853DE-11C8-4260-B9F5-975F177DF2CC}" srcOrd="1" destOrd="0" presId="urn:microsoft.com/office/officeart/2005/8/layout/list1"/>
    <dgm:cxn modelId="{C6ABF20F-F310-4684-BE6E-5E51CC44B570}" type="presOf" srcId="{78CC1898-CB2F-4B57-8381-9C3790BA8485}" destId="{6E9CEA24-48E3-493F-895C-CA102DB90E00}" srcOrd="1" destOrd="0" presId="urn:microsoft.com/office/officeart/2005/8/layout/list1"/>
    <dgm:cxn modelId="{CA5B9AED-F268-4E1D-9265-66F40F390503}" srcId="{4DF30F58-7583-495B-AFE2-1FC52D021A3D}" destId="{78CC1898-CB2F-4B57-8381-9C3790BA8485}" srcOrd="2" destOrd="0" parTransId="{FA2B53A9-1F89-4EC7-B66D-1B86C00E9FEA}" sibTransId="{1140A818-4EA5-4721-B2DE-74E500E9BD67}"/>
    <dgm:cxn modelId="{C0D8921C-FA53-4706-BBFC-94A731D0CF6A}" type="presOf" srcId="{78CC1898-CB2F-4B57-8381-9C3790BA8485}" destId="{D773E4C4-51A4-49A7-91F7-E461C8F08B6B}" srcOrd="0" destOrd="0" presId="urn:microsoft.com/office/officeart/2005/8/layout/list1"/>
    <dgm:cxn modelId="{A6CA1A72-AC8A-49EA-B27D-795484662203}" srcId="{4DF30F58-7583-495B-AFE2-1FC52D021A3D}" destId="{C3B12CAD-F079-4878-87F8-9D28F6F08387}" srcOrd="1" destOrd="0" parTransId="{61A922BD-938E-4EC9-8C5E-996908D99C10}" sibTransId="{446E4EB4-1B26-4017-95BE-7A300BEEDDF4}"/>
    <dgm:cxn modelId="{BF0F8F07-5DFC-4B51-BB3D-9D346EF3A281}" type="presOf" srcId="{25A77C88-7F15-4E92-BB2F-37175574A650}" destId="{83AAA93F-A3FA-4C26-A57E-AB5C7DB76EFE}" srcOrd="1" destOrd="0" presId="urn:microsoft.com/office/officeart/2005/8/layout/list1"/>
    <dgm:cxn modelId="{A32825D7-E4E0-4CB1-9413-86800AC49D8D}" type="presOf" srcId="{25A77C88-7F15-4E92-BB2F-37175574A650}" destId="{B718AF90-D1D7-4D40-9D8B-43A31068E9C0}" srcOrd="0" destOrd="0" presId="urn:microsoft.com/office/officeart/2005/8/layout/list1"/>
    <dgm:cxn modelId="{802F8915-1A78-47B1-8E64-89D9AC5DBE39}" type="presOf" srcId="{4DF30F58-7583-495B-AFE2-1FC52D021A3D}" destId="{515A129E-DAB1-40FF-BF10-CAC82A382CD6}" srcOrd="0" destOrd="0" presId="urn:microsoft.com/office/officeart/2005/8/layout/list1"/>
    <dgm:cxn modelId="{E6D4450D-04D9-48F8-BF41-609A7C11AA79}" type="presParOf" srcId="{515A129E-DAB1-40FF-BF10-CAC82A382CD6}" destId="{64BD0C18-5426-418A-ADF1-10F8EEBB960F}" srcOrd="0" destOrd="0" presId="urn:microsoft.com/office/officeart/2005/8/layout/list1"/>
    <dgm:cxn modelId="{99D3B75B-2EA3-4A6A-8E1A-ADD59CA918FE}" type="presParOf" srcId="{64BD0C18-5426-418A-ADF1-10F8EEBB960F}" destId="{B718AF90-D1D7-4D40-9D8B-43A31068E9C0}" srcOrd="0" destOrd="0" presId="urn:microsoft.com/office/officeart/2005/8/layout/list1"/>
    <dgm:cxn modelId="{DF23E0B3-E3B6-41FF-8B2E-9802B6D841A1}" type="presParOf" srcId="{64BD0C18-5426-418A-ADF1-10F8EEBB960F}" destId="{83AAA93F-A3FA-4C26-A57E-AB5C7DB76EFE}" srcOrd="1" destOrd="0" presId="urn:microsoft.com/office/officeart/2005/8/layout/list1"/>
    <dgm:cxn modelId="{313573CA-6ED0-4694-AE9D-1142CEB07967}" type="presParOf" srcId="{515A129E-DAB1-40FF-BF10-CAC82A382CD6}" destId="{07E5A807-D2C6-40C4-BAAC-C38F65E1A7D2}" srcOrd="1" destOrd="0" presId="urn:microsoft.com/office/officeart/2005/8/layout/list1"/>
    <dgm:cxn modelId="{86FC6191-3587-4993-A285-94A34A62A531}" type="presParOf" srcId="{515A129E-DAB1-40FF-BF10-CAC82A382CD6}" destId="{55B3761A-C975-4445-A559-53516DBD52CA}" srcOrd="2" destOrd="0" presId="urn:microsoft.com/office/officeart/2005/8/layout/list1"/>
    <dgm:cxn modelId="{2497A599-C7A9-4B78-BA35-49A766988E9D}" type="presParOf" srcId="{515A129E-DAB1-40FF-BF10-CAC82A382CD6}" destId="{ECE33E91-544C-4173-AFFB-BC5ECCCEC23F}" srcOrd="3" destOrd="0" presId="urn:microsoft.com/office/officeart/2005/8/layout/list1"/>
    <dgm:cxn modelId="{8F53596F-949A-457E-B727-B103373BAA55}" type="presParOf" srcId="{515A129E-DAB1-40FF-BF10-CAC82A382CD6}" destId="{2B6F4F44-9044-42A2-BF0A-42DC1E71A754}" srcOrd="4" destOrd="0" presId="urn:microsoft.com/office/officeart/2005/8/layout/list1"/>
    <dgm:cxn modelId="{1D1C501B-334C-49C7-A419-FC9DF815BEE4}" type="presParOf" srcId="{2B6F4F44-9044-42A2-BF0A-42DC1E71A754}" destId="{686C5020-027F-498B-A1BF-7AF834F79799}" srcOrd="0" destOrd="0" presId="urn:microsoft.com/office/officeart/2005/8/layout/list1"/>
    <dgm:cxn modelId="{69E99E15-A763-4BD6-8C26-C388C306DEED}" type="presParOf" srcId="{2B6F4F44-9044-42A2-BF0A-42DC1E71A754}" destId="{1FC853DE-11C8-4260-B9F5-975F177DF2CC}" srcOrd="1" destOrd="0" presId="urn:microsoft.com/office/officeart/2005/8/layout/list1"/>
    <dgm:cxn modelId="{BFBC0B84-19DA-42F3-8F0C-1F62892EA3E0}" type="presParOf" srcId="{515A129E-DAB1-40FF-BF10-CAC82A382CD6}" destId="{1AD49339-9D1E-4134-A66D-EC15F25B69D4}" srcOrd="5" destOrd="0" presId="urn:microsoft.com/office/officeart/2005/8/layout/list1"/>
    <dgm:cxn modelId="{8712CF78-805A-4EF1-A477-B1C9DF4C5257}" type="presParOf" srcId="{515A129E-DAB1-40FF-BF10-CAC82A382CD6}" destId="{6D91CB09-9771-4DB9-92FA-378663B18343}" srcOrd="6" destOrd="0" presId="urn:microsoft.com/office/officeart/2005/8/layout/list1"/>
    <dgm:cxn modelId="{AC88C6EB-5A85-461E-B7D8-1C926A40A059}" type="presParOf" srcId="{515A129E-DAB1-40FF-BF10-CAC82A382CD6}" destId="{1CE84360-7804-4798-919C-D6171AEED192}" srcOrd="7" destOrd="0" presId="urn:microsoft.com/office/officeart/2005/8/layout/list1"/>
    <dgm:cxn modelId="{14FD86F7-EB5B-4F25-8447-9B8C590C667B}" type="presParOf" srcId="{515A129E-DAB1-40FF-BF10-CAC82A382CD6}" destId="{BDA41F37-3CCA-49B6-B00F-DD0653318C0D}" srcOrd="8" destOrd="0" presId="urn:microsoft.com/office/officeart/2005/8/layout/list1"/>
    <dgm:cxn modelId="{BA90B95A-1214-4BFA-B6B7-DAFE5BF46900}" type="presParOf" srcId="{BDA41F37-3CCA-49B6-B00F-DD0653318C0D}" destId="{D773E4C4-51A4-49A7-91F7-E461C8F08B6B}" srcOrd="0" destOrd="0" presId="urn:microsoft.com/office/officeart/2005/8/layout/list1"/>
    <dgm:cxn modelId="{E099577F-323F-4AC0-8880-A55A8D31572D}" type="presParOf" srcId="{BDA41F37-3CCA-49B6-B00F-DD0653318C0D}" destId="{6E9CEA24-48E3-493F-895C-CA102DB90E00}" srcOrd="1" destOrd="0" presId="urn:microsoft.com/office/officeart/2005/8/layout/list1"/>
    <dgm:cxn modelId="{90B1685B-FC07-4E22-AD72-A2CF672BAA5D}" type="presParOf" srcId="{515A129E-DAB1-40FF-BF10-CAC82A382CD6}" destId="{50CEA108-F7AA-4AAF-BB84-92B8E40E56BA}" srcOrd="9" destOrd="0" presId="urn:microsoft.com/office/officeart/2005/8/layout/list1"/>
    <dgm:cxn modelId="{27BEF2C0-63DF-43B6-8DFF-21B4848D34E6}" type="presParOf" srcId="{515A129E-DAB1-40FF-BF10-CAC82A382CD6}" destId="{D803D669-D9BD-4E2E-A34F-902CFF48133F}"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906E01-EB3E-48A2-9FC6-365EDF24E07A}">
      <dsp:nvSpPr>
        <dsp:cNvPr id="0" name=""/>
        <dsp:cNvSpPr/>
      </dsp:nvSpPr>
      <dsp:spPr>
        <a:xfrm>
          <a:off x="384929" y="2455"/>
          <a:ext cx="2283544" cy="1370126"/>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Reading Comprehension</a:t>
          </a:r>
          <a:endParaRPr lang="en-US" sz="2400" kern="1200" dirty="0"/>
        </a:p>
      </dsp:txBody>
      <dsp:txXfrm>
        <a:off x="384929" y="2455"/>
        <a:ext cx="2283544" cy="1370126"/>
      </dsp:txXfrm>
    </dsp:sp>
    <dsp:sp modelId="{D127CB62-F663-4DFE-9965-6B87958E5277}">
      <dsp:nvSpPr>
        <dsp:cNvPr id="0" name=""/>
        <dsp:cNvSpPr/>
      </dsp:nvSpPr>
      <dsp:spPr>
        <a:xfrm>
          <a:off x="2896827" y="2455"/>
          <a:ext cx="2283544" cy="1370126"/>
        </a:xfrm>
        <a:prstGeom prst="rect">
          <a:avLst/>
        </a:prstGeom>
        <a:solidFill>
          <a:schemeClr val="accent2">
            <a:hueOff val="1747255"/>
            <a:satOff val="-331"/>
            <a:lumOff val="-166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Vocabulary</a:t>
          </a:r>
          <a:endParaRPr lang="en-US" sz="2400" kern="1200" dirty="0"/>
        </a:p>
      </dsp:txBody>
      <dsp:txXfrm>
        <a:off x="2896827" y="2455"/>
        <a:ext cx="2283544" cy="1370126"/>
      </dsp:txXfrm>
    </dsp:sp>
    <dsp:sp modelId="{5AF84304-2B50-4029-861E-A811C1017BF6}">
      <dsp:nvSpPr>
        <dsp:cNvPr id="0" name=""/>
        <dsp:cNvSpPr/>
      </dsp:nvSpPr>
      <dsp:spPr>
        <a:xfrm>
          <a:off x="5408726" y="2455"/>
          <a:ext cx="2283544" cy="1370126"/>
        </a:xfrm>
        <a:prstGeom prst="rect">
          <a:avLst/>
        </a:prstGeom>
        <a:solidFill>
          <a:schemeClr val="accent2">
            <a:hueOff val="3494510"/>
            <a:satOff val="-663"/>
            <a:lumOff val="-333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Sentence Grammar </a:t>
          </a:r>
          <a:endParaRPr lang="en-US" sz="2400" kern="1200" dirty="0"/>
        </a:p>
      </dsp:txBody>
      <dsp:txXfrm>
        <a:off x="5408726" y="2455"/>
        <a:ext cx="2283544" cy="1370126"/>
      </dsp:txXfrm>
    </dsp:sp>
    <dsp:sp modelId="{0C269B1D-07B9-4451-99A9-AB0FD7224F85}">
      <dsp:nvSpPr>
        <dsp:cNvPr id="0" name=""/>
        <dsp:cNvSpPr/>
      </dsp:nvSpPr>
      <dsp:spPr>
        <a:xfrm>
          <a:off x="384929" y="1600936"/>
          <a:ext cx="2283544" cy="1370126"/>
        </a:xfrm>
        <a:prstGeom prst="rect">
          <a:avLst/>
        </a:prstGeom>
        <a:solidFill>
          <a:schemeClr val="accent2">
            <a:hueOff val="5241764"/>
            <a:satOff val="-994"/>
            <a:lumOff val="-500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Expository Writing </a:t>
          </a:r>
          <a:endParaRPr lang="en-US" sz="2400" kern="1200" dirty="0"/>
        </a:p>
      </dsp:txBody>
      <dsp:txXfrm>
        <a:off x="384929" y="1600936"/>
        <a:ext cx="2283544" cy="1370126"/>
      </dsp:txXfrm>
    </dsp:sp>
    <dsp:sp modelId="{BBEC8450-EB79-479E-9FEE-D51788EEA7F0}">
      <dsp:nvSpPr>
        <dsp:cNvPr id="0" name=""/>
        <dsp:cNvSpPr/>
      </dsp:nvSpPr>
      <dsp:spPr>
        <a:xfrm>
          <a:off x="2896827" y="1600936"/>
          <a:ext cx="2283544" cy="1370126"/>
        </a:xfrm>
        <a:prstGeom prst="rect">
          <a:avLst/>
        </a:prstGeom>
        <a:solidFill>
          <a:schemeClr val="accent2">
            <a:hueOff val="6989019"/>
            <a:satOff val="-1325"/>
            <a:lumOff val="-666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Narrative Writing </a:t>
          </a:r>
          <a:endParaRPr lang="en-US" sz="2400" kern="1200" dirty="0"/>
        </a:p>
      </dsp:txBody>
      <dsp:txXfrm>
        <a:off x="2896827" y="1600936"/>
        <a:ext cx="2283544" cy="1370126"/>
      </dsp:txXfrm>
    </dsp:sp>
    <dsp:sp modelId="{0D68C712-1D0B-4F90-A8DE-7D2B420169D7}">
      <dsp:nvSpPr>
        <dsp:cNvPr id="0" name=""/>
        <dsp:cNvSpPr/>
      </dsp:nvSpPr>
      <dsp:spPr>
        <a:xfrm>
          <a:off x="5408726" y="1600936"/>
          <a:ext cx="2283544" cy="1370126"/>
        </a:xfrm>
        <a:prstGeom prst="rect">
          <a:avLst/>
        </a:prstGeom>
        <a:solidFill>
          <a:schemeClr val="accent2">
            <a:hueOff val="8736274"/>
            <a:satOff val="-1657"/>
            <a:lumOff val="-833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Personal Narrative </a:t>
          </a:r>
          <a:endParaRPr lang="en-US" sz="2400" kern="1200" dirty="0"/>
        </a:p>
      </dsp:txBody>
      <dsp:txXfrm>
        <a:off x="5408726" y="1600936"/>
        <a:ext cx="2283544" cy="1370126"/>
      </dsp:txXfrm>
    </dsp:sp>
    <dsp:sp modelId="{358646C3-A33E-4E7B-B39D-E083F20C6B45}">
      <dsp:nvSpPr>
        <dsp:cNvPr id="0" name=""/>
        <dsp:cNvSpPr/>
      </dsp:nvSpPr>
      <dsp:spPr>
        <a:xfrm>
          <a:off x="2896827" y="3199417"/>
          <a:ext cx="2283544" cy="1370126"/>
        </a:xfrm>
        <a:prstGeom prst="rect">
          <a:avLst/>
        </a:prstGeom>
        <a:solidFill>
          <a:schemeClr val="accent2">
            <a:hueOff val="10483529"/>
            <a:satOff val="-1988"/>
            <a:lumOff val="-999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Speeches </a:t>
          </a:r>
          <a:endParaRPr lang="en-US" sz="2400" kern="1200" dirty="0"/>
        </a:p>
      </dsp:txBody>
      <dsp:txXfrm>
        <a:off x="2896827" y="3199417"/>
        <a:ext cx="2283544" cy="137012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7037D2-7981-4023-9D41-927D29CAC0D5}">
      <dsp:nvSpPr>
        <dsp:cNvPr id="0" name=""/>
        <dsp:cNvSpPr/>
      </dsp:nvSpPr>
      <dsp:spPr>
        <a:xfrm>
          <a:off x="0" y="324705"/>
          <a:ext cx="7521575" cy="504000"/>
        </a:xfrm>
        <a:prstGeom prst="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A6C1C8D-930D-48B9-ACDD-FD8966264BF7}">
      <dsp:nvSpPr>
        <dsp:cNvPr id="0" name=""/>
        <dsp:cNvSpPr/>
      </dsp:nvSpPr>
      <dsp:spPr>
        <a:xfrm>
          <a:off x="358082" y="29505"/>
          <a:ext cx="7161648" cy="59040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008" tIns="0" rIns="199008" bIns="0" numCol="1" spcCol="1270" anchor="ctr" anchorCtr="0">
          <a:noAutofit/>
        </a:bodyPr>
        <a:lstStyle/>
        <a:p>
          <a:pPr lvl="0" algn="l" defTabSz="889000">
            <a:lnSpc>
              <a:spcPct val="90000"/>
            </a:lnSpc>
            <a:spcBef>
              <a:spcPct val="0"/>
            </a:spcBef>
            <a:spcAft>
              <a:spcPct val="35000"/>
            </a:spcAft>
          </a:pPr>
          <a:r>
            <a:rPr lang="en-US" sz="2000" kern="1200" dirty="0" smtClean="0"/>
            <a:t>Responding to Text (10 strategies)</a:t>
          </a:r>
          <a:endParaRPr lang="en-US" sz="2000" kern="1200" dirty="0"/>
        </a:p>
      </dsp:txBody>
      <dsp:txXfrm>
        <a:off x="386903" y="58326"/>
        <a:ext cx="7104006" cy="532758"/>
      </dsp:txXfrm>
    </dsp:sp>
    <dsp:sp modelId="{3BC4BAF7-3FE4-4C7C-AFB9-E3DB78A69C05}">
      <dsp:nvSpPr>
        <dsp:cNvPr id="0" name=""/>
        <dsp:cNvSpPr/>
      </dsp:nvSpPr>
      <dsp:spPr>
        <a:xfrm>
          <a:off x="0" y="1231906"/>
          <a:ext cx="7521575" cy="504000"/>
        </a:xfrm>
        <a:prstGeom prst="rect">
          <a:avLst/>
        </a:prstGeom>
        <a:solidFill>
          <a:schemeClr val="lt1">
            <a:alpha val="90000"/>
            <a:hueOff val="0"/>
            <a:satOff val="0"/>
            <a:lumOff val="0"/>
            <a:alphaOff val="0"/>
          </a:schemeClr>
        </a:solidFill>
        <a:ln w="25400" cap="flat" cmpd="sng" algn="ctr">
          <a:solidFill>
            <a:schemeClr val="accent3">
              <a:hueOff val="-2290779"/>
              <a:satOff val="-19457"/>
              <a:lumOff val="65"/>
              <a:alphaOff val="0"/>
            </a:schemeClr>
          </a:solidFill>
          <a:prstDash val="solid"/>
        </a:ln>
        <a:effectLst/>
      </dsp:spPr>
      <dsp:style>
        <a:lnRef idx="2">
          <a:scrgbClr r="0" g="0" b="0"/>
        </a:lnRef>
        <a:fillRef idx="1">
          <a:scrgbClr r="0" g="0" b="0"/>
        </a:fillRef>
        <a:effectRef idx="0">
          <a:scrgbClr r="0" g="0" b="0"/>
        </a:effectRef>
        <a:fontRef idx="minor"/>
      </dsp:style>
    </dsp:sp>
    <dsp:sp modelId="{6BC225D9-31EE-4B7D-875F-4B93E5A42EB8}">
      <dsp:nvSpPr>
        <dsp:cNvPr id="0" name=""/>
        <dsp:cNvSpPr/>
      </dsp:nvSpPr>
      <dsp:spPr>
        <a:xfrm>
          <a:off x="358082" y="936706"/>
          <a:ext cx="7161648" cy="590400"/>
        </a:xfrm>
        <a:prstGeom prst="roundRect">
          <a:avLst/>
        </a:prstGeom>
        <a:solidFill>
          <a:schemeClr val="accent3">
            <a:hueOff val="-2290779"/>
            <a:satOff val="-19457"/>
            <a:lumOff val="6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008" tIns="0" rIns="199008" bIns="0" numCol="1" spcCol="1270" anchor="ctr" anchorCtr="0">
          <a:noAutofit/>
        </a:bodyPr>
        <a:lstStyle/>
        <a:p>
          <a:pPr lvl="0" algn="l" defTabSz="889000">
            <a:lnSpc>
              <a:spcPct val="90000"/>
            </a:lnSpc>
            <a:spcBef>
              <a:spcPct val="0"/>
            </a:spcBef>
            <a:spcAft>
              <a:spcPct val="35000"/>
            </a:spcAft>
          </a:pPr>
          <a:r>
            <a:rPr lang="en-US" sz="2000" kern="1200" dirty="0" smtClean="0"/>
            <a:t>Summarizing (5 strategies)</a:t>
          </a:r>
          <a:endParaRPr lang="en-US" sz="2000" kern="1200" dirty="0"/>
        </a:p>
      </dsp:txBody>
      <dsp:txXfrm>
        <a:off x="386903" y="965527"/>
        <a:ext cx="7104006" cy="532758"/>
      </dsp:txXfrm>
    </dsp:sp>
    <dsp:sp modelId="{EB89B907-41CD-4B55-9F77-4724D9EE41A7}">
      <dsp:nvSpPr>
        <dsp:cNvPr id="0" name=""/>
        <dsp:cNvSpPr/>
      </dsp:nvSpPr>
      <dsp:spPr>
        <a:xfrm>
          <a:off x="0" y="2139106"/>
          <a:ext cx="7521575" cy="504000"/>
        </a:xfrm>
        <a:prstGeom prst="rect">
          <a:avLst/>
        </a:prstGeom>
        <a:solidFill>
          <a:schemeClr val="lt1">
            <a:alpha val="90000"/>
            <a:hueOff val="0"/>
            <a:satOff val="0"/>
            <a:lumOff val="0"/>
            <a:alphaOff val="0"/>
          </a:schemeClr>
        </a:solidFill>
        <a:ln w="25400" cap="flat" cmpd="sng" algn="ctr">
          <a:solidFill>
            <a:schemeClr val="accent3">
              <a:hueOff val="-4581557"/>
              <a:satOff val="-38914"/>
              <a:lumOff val="130"/>
              <a:alphaOff val="0"/>
            </a:schemeClr>
          </a:solidFill>
          <a:prstDash val="solid"/>
        </a:ln>
        <a:effectLst/>
      </dsp:spPr>
      <dsp:style>
        <a:lnRef idx="2">
          <a:scrgbClr r="0" g="0" b="0"/>
        </a:lnRef>
        <a:fillRef idx="1">
          <a:scrgbClr r="0" g="0" b="0"/>
        </a:fillRef>
        <a:effectRef idx="0">
          <a:scrgbClr r="0" g="0" b="0"/>
        </a:effectRef>
        <a:fontRef idx="minor"/>
      </dsp:style>
    </dsp:sp>
    <dsp:sp modelId="{FB1DB54F-009C-4347-BC5C-ECF1C39A7248}">
      <dsp:nvSpPr>
        <dsp:cNvPr id="0" name=""/>
        <dsp:cNvSpPr/>
      </dsp:nvSpPr>
      <dsp:spPr>
        <a:xfrm>
          <a:off x="358082" y="1843906"/>
          <a:ext cx="7161648" cy="590400"/>
        </a:xfrm>
        <a:prstGeom prst="roundRect">
          <a:avLst/>
        </a:prstGeom>
        <a:solidFill>
          <a:schemeClr val="accent3">
            <a:hueOff val="-4581557"/>
            <a:satOff val="-38914"/>
            <a:lumOff val="13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008" tIns="0" rIns="199008" bIns="0" numCol="1" spcCol="1270" anchor="ctr" anchorCtr="0">
          <a:noAutofit/>
        </a:bodyPr>
        <a:lstStyle/>
        <a:p>
          <a:pPr lvl="0" algn="l" defTabSz="889000">
            <a:lnSpc>
              <a:spcPct val="90000"/>
            </a:lnSpc>
            <a:spcBef>
              <a:spcPct val="0"/>
            </a:spcBef>
            <a:spcAft>
              <a:spcPct val="35000"/>
            </a:spcAft>
          </a:pPr>
          <a:r>
            <a:rPr lang="en-US" sz="2000" kern="1200" dirty="0" smtClean="0"/>
            <a:t>Asking and Answering Questions (4 strategies)</a:t>
          </a:r>
          <a:endParaRPr lang="en-US" sz="2000" kern="1200" dirty="0"/>
        </a:p>
      </dsp:txBody>
      <dsp:txXfrm>
        <a:off x="386903" y="1872727"/>
        <a:ext cx="7104006" cy="532758"/>
      </dsp:txXfrm>
    </dsp:sp>
    <dsp:sp modelId="{FB178C78-F846-4CF4-A8A3-B4DEACE33506}">
      <dsp:nvSpPr>
        <dsp:cNvPr id="0" name=""/>
        <dsp:cNvSpPr/>
      </dsp:nvSpPr>
      <dsp:spPr>
        <a:xfrm>
          <a:off x="0" y="3046306"/>
          <a:ext cx="7521575" cy="504000"/>
        </a:xfrm>
        <a:prstGeom prst="rect">
          <a:avLst/>
        </a:prstGeom>
        <a:solidFill>
          <a:schemeClr val="lt1">
            <a:alpha val="90000"/>
            <a:hueOff val="0"/>
            <a:satOff val="0"/>
            <a:lumOff val="0"/>
            <a:alphaOff val="0"/>
          </a:schemeClr>
        </a:solidFill>
        <a:ln w="25400" cap="flat" cmpd="sng" algn="ctr">
          <a:solidFill>
            <a:schemeClr val="accent3">
              <a:hueOff val="-6872335"/>
              <a:satOff val="-58371"/>
              <a:lumOff val="195"/>
              <a:alphaOff val="0"/>
            </a:schemeClr>
          </a:solidFill>
          <a:prstDash val="solid"/>
        </a:ln>
        <a:effectLst/>
      </dsp:spPr>
      <dsp:style>
        <a:lnRef idx="2">
          <a:scrgbClr r="0" g="0" b="0"/>
        </a:lnRef>
        <a:fillRef idx="1">
          <a:scrgbClr r="0" g="0" b="0"/>
        </a:fillRef>
        <a:effectRef idx="0">
          <a:scrgbClr r="0" g="0" b="0"/>
        </a:effectRef>
        <a:fontRef idx="minor"/>
      </dsp:style>
    </dsp:sp>
    <dsp:sp modelId="{1F3A9614-36C5-4F5A-9698-C41CE0F48838}">
      <dsp:nvSpPr>
        <dsp:cNvPr id="0" name=""/>
        <dsp:cNvSpPr/>
      </dsp:nvSpPr>
      <dsp:spPr>
        <a:xfrm>
          <a:off x="358082" y="2751106"/>
          <a:ext cx="7161648" cy="590400"/>
        </a:xfrm>
        <a:prstGeom prst="roundRect">
          <a:avLst/>
        </a:prstGeom>
        <a:solidFill>
          <a:schemeClr val="accent3">
            <a:hueOff val="-6872335"/>
            <a:satOff val="-58371"/>
            <a:lumOff val="19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008" tIns="0" rIns="199008" bIns="0" numCol="1" spcCol="1270" anchor="ctr" anchorCtr="0">
          <a:noAutofit/>
        </a:bodyPr>
        <a:lstStyle/>
        <a:p>
          <a:pPr lvl="0" algn="l" defTabSz="889000">
            <a:lnSpc>
              <a:spcPct val="90000"/>
            </a:lnSpc>
            <a:spcBef>
              <a:spcPct val="0"/>
            </a:spcBef>
            <a:spcAft>
              <a:spcPct val="35000"/>
            </a:spcAft>
          </a:pPr>
          <a:r>
            <a:rPr lang="en-US" sz="2000" kern="1200" dirty="0" smtClean="0"/>
            <a:t>Using and Creating Bookmarks  (4 strategies)</a:t>
          </a:r>
          <a:endParaRPr lang="en-US" sz="2000" kern="1200" dirty="0"/>
        </a:p>
      </dsp:txBody>
      <dsp:txXfrm>
        <a:off x="386903" y="2779927"/>
        <a:ext cx="7104006" cy="53275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7037D2-7981-4023-9D41-927D29CAC0D5}">
      <dsp:nvSpPr>
        <dsp:cNvPr id="0" name=""/>
        <dsp:cNvSpPr/>
      </dsp:nvSpPr>
      <dsp:spPr>
        <a:xfrm>
          <a:off x="0" y="254866"/>
          <a:ext cx="7521575" cy="403200"/>
        </a:xfrm>
        <a:prstGeom prst="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A6C1C8D-930D-48B9-ACDD-FD8966264BF7}">
      <dsp:nvSpPr>
        <dsp:cNvPr id="0" name=""/>
        <dsp:cNvSpPr/>
      </dsp:nvSpPr>
      <dsp:spPr>
        <a:xfrm>
          <a:off x="358082" y="18705"/>
          <a:ext cx="7161648" cy="47232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008" tIns="0" rIns="199008" bIns="0" numCol="1" spcCol="1270" anchor="ctr" anchorCtr="0">
          <a:noAutofit/>
        </a:bodyPr>
        <a:lstStyle/>
        <a:p>
          <a:pPr lvl="0" algn="l" defTabSz="711200">
            <a:lnSpc>
              <a:spcPct val="90000"/>
            </a:lnSpc>
            <a:spcBef>
              <a:spcPct val="0"/>
            </a:spcBef>
            <a:spcAft>
              <a:spcPct val="35000"/>
            </a:spcAft>
          </a:pPr>
          <a:r>
            <a:rPr lang="en-US" sz="1600" kern="1200" dirty="0" smtClean="0"/>
            <a:t>Recognizing Text Structures (2 strategies)</a:t>
          </a:r>
          <a:endParaRPr lang="en-US" sz="1600" kern="1200" dirty="0"/>
        </a:p>
      </dsp:txBody>
      <dsp:txXfrm>
        <a:off x="381139" y="41762"/>
        <a:ext cx="7115534" cy="426206"/>
      </dsp:txXfrm>
    </dsp:sp>
    <dsp:sp modelId="{3BC4BAF7-3FE4-4C7C-AFB9-E3DB78A69C05}">
      <dsp:nvSpPr>
        <dsp:cNvPr id="0" name=""/>
        <dsp:cNvSpPr/>
      </dsp:nvSpPr>
      <dsp:spPr>
        <a:xfrm>
          <a:off x="0" y="980626"/>
          <a:ext cx="7521575" cy="403200"/>
        </a:xfrm>
        <a:prstGeom prst="rect">
          <a:avLst/>
        </a:prstGeom>
        <a:solidFill>
          <a:schemeClr val="lt1">
            <a:alpha val="90000"/>
            <a:hueOff val="0"/>
            <a:satOff val="0"/>
            <a:lumOff val="0"/>
            <a:alphaOff val="0"/>
          </a:schemeClr>
        </a:solidFill>
        <a:ln w="25400" cap="flat" cmpd="sng" algn="ctr">
          <a:solidFill>
            <a:schemeClr val="accent3">
              <a:hueOff val="-1718084"/>
              <a:satOff val="-14593"/>
              <a:lumOff val="49"/>
              <a:alphaOff val="0"/>
            </a:schemeClr>
          </a:solidFill>
          <a:prstDash val="solid"/>
        </a:ln>
        <a:effectLst/>
      </dsp:spPr>
      <dsp:style>
        <a:lnRef idx="2">
          <a:scrgbClr r="0" g="0" b="0"/>
        </a:lnRef>
        <a:fillRef idx="1">
          <a:scrgbClr r="0" g="0" b="0"/>
        </a:fillRef>
        <a:effectRef idx="0">
          <a:scrgbClr r="0" g="0" b="0"/>
        </a:effectRef>
        <a:fontRef idx="minor"/>
      </dsp:style>
    </dsp:sp>
    <dsp:sp modelId="{6BC225D9-31EE-4B7D-875F-4B93E5A42EB8}">
      <dsp:nvSpPr>
        <dsp:cNvPr id="0" name=""/>
        <dsp:cNvSpPr/>
      </dsp:nvSpPr>
      <dsp:spPr>
        <a:xfrm>
          <a:off x="358082" y="744466"/>
          <a:ext cx="7161648" cy="472320"/>
        </a:xfrm>
        <a:prstGeom prst="roundRect">
          <a:avLst/>
        </a:prstGeom>
        <a:solidFill>
          <a:schemeClr val="accent3">
            <a:hueOff val="-1718084"/>
            <a:satOff val="-14593"/>
            <a:lumOff val="4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008" tIns="0" rIns="199008" bIns="0" numCol="1" spcCol="1270" anchor="ctr" anchorCtr="0">
          <a:noAutofit/>
        </a:bodyPr>
        <a:lstStyle/>
        <a:p>
          <a:pPr lvl="0" algn="l" defTabSz="711200">
            <a:lnSpc>
              <a:spcPct val="90000"/>
            </a:lnSpc>
            <a:spcBef>
              <a:spcPct val="0"/>
            </a:spcBef>
            <a:spcAft>
              <a:spcPct val="35000"/>
            </a:spcAft>
          </a:pPr>
          <a:r>
            <a:rPr lang="en-US" sz="1600" kern="1200" dirty="0" smtClean="0"/>
            <a:t>Making Connections (2 strategies)</a:t>
          </a:r>
          <a:endParaRPr lang="en-US" sz="1600" kern="1200" dirty="0"/>
        </a:p>
      </dsp:txBody>
      <dsp:txXfrm>
        <a:off x="381139" y="767523"/>
        <a:ext cx="7115534" cy="426206"/>
      </dsp:txXfrm>
    </dsp:sp>
    <dsp:sp modelId="{EB89B907-41CD-4B55-9F77-4724D9EE41A7}">
      <dsp:nvSpPr>
        <dsp:cNvPr id="0" name=""/>
        <dsp:cNvSpPr/>
      </dsp:nvSpPr>
      <dsp:spPr>
        <a:xfrm>
          <a:off x="0" y="1706386"/>
          <a:ext cx="7521575" cy="403200"/>
        </a:xfrm>
        <a:prstGeom prst="rect">
          <a:avLst/>
        </a:prstGeom>
        <a:solidFill>
          <a:schemeClr val="lt1">
            <a:alpha val="90000"/>
            <a:hueOff val="0"/>
            <a:satOff val="0"/>
            <a:lumOff val="0"/>
            <a:alphaOff val="0"/>
          </a:schemeClr>
        </a:solidFill>
        <a:ln w="25400" cap="flat" cmpd="sng" algn="ctr">
          <a:solidFill>
            <a:schemeClr val="accent3">
              <a:hueOff val="-3436168"/>
              <a:satOff val="-29185"/>
              <a:lumOff val="97"/>
              <a:alphaOff val="0"/>
            </a:schemeClr>
          </a:solidFill>
          <a:prstDash val="solid"/>
        </a:ln>
        <a:effectLst/>
      </dsp:spPr>
      <dsp:style>
        <a:lnRef idx="2">
          <a:scrgbClr r="0" g="0" b="0"/>
        </a:lnRef>
        <a:fillRef idx="1">
          <a:scrgbClr r="0" g="0" b="0"/>
        </a:fillRef>
        <a:effectRef idx="0">
          <a:scrgbClr r="0" g="0" b="0"/>
        </a:effectRef>
        <a:fontRef idx="minor"/>
      </dsp:style>
    </dsp:sp>
    <dsp:sp modelId="{FB1DB54F-009C-4347-BC5C-ECF1C39A7248}">
      <dsp:nvSpPr>
        <dsp:cNvPr id="0" name=""/>
        <dsp:cNvSpPr/>
      </dsp:nvSpPr>
      <dsp:spPr>
        <a:xfrm>
          <a:off x="358082" y="1470226"/>
          <a:ext cx="7161648" cy="472320"/>
        </a:xfrm>
        <a:prstGeom prst="roundRect">
          <a:avLst/>
        </a:prstGeom>
        <a:solidFill>
          <a:schemeClr val="accent3">
            <a:hueOff val="-3436168"/>
            <a:satOff val="-29185"/>
            <a:lumOff val="9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008" tIns="0" rIns="199008" bIns="0" numCol="1" spcCol="1270" anchor="ctr" anchorCtr="0">
          <a:noAutofit/>
        </a:bodyPr>
        <a:lstStyle/>
        <a:p>
          <a:pPr lvl="0" algn="l" defTabSz="711200">
            <a:lnSpc>
              <a:spcPct val="90000"/>
            </a:lnSpc>
            <a:spcBef>
              <a:spcPct val="0"/>
            </a:spcBef>
            <a:spcAft>
              <a:spcPct val="35000"/>
            </a:spcAft>
          </a:pPr>
          <a:r>
            <a:rPr lang="en-US" sz="1600" kern="1200" dirty="0" smtClean="0"/>
            <a:t>Marking the Text (4 strategies)</a:t>
          </a:r>
          <a:endParaRPr lang="en-US" sz="1600" kern="1200" dirty="0"/>
        </a:p>
      </dsp:txBody>
      <dsp:txXfrm>
        <a:off x="381139" y="1493283"/>
        <a:ext cx="7115534" cy="426206"/>
      </dsp:txXfrm>
    </dsp:sp>
    <dsp:sp modelId="{FB178C78-F846-4CF4-A8A3-B4DEACE33506}">
      <dsp:nvSpPr>
        <dsp:cNvPr id="0" name=""/>
        <dsp:cNvSpPr/>
      </dsp:nvSpPr>
      <dsp:spPr>
        <a:xfrm>
          <a:off x="0" y="2432146"/>
          <a:ext cx="7521575" cy="403200"/>
        </a:xfrm>
        <a:prstGeom prst="rect">
          <a:avLst/>
        </a:prstGeom>
        <a:solidFill>
          <a:schemeClr val="lt1">
            <a:alpha val="90000"/>
            <a:hueOff val="0"/>
            <a:satOff val="0"/>
            <a:lumOff val="0"/>
            <a:alphaOff val="0"/>
          </a:schemeClr>
        </a:solidFill>
        <a:ln w="25400" cap="flat" cmpd="sng" algn="ctr">
          <a:solidFill>
            <a:schemeClr val="accent3">
              <a:hueOff val="-5154251"/>
              <a:satOff val="-43778"/>
              <a:lumOff val="146"/>
              <a:alphaOff val="0"/>
            </a:schemeClr>
          </a:solidFill>
          <a:prstDash val="solid"/>
        </a:ln>
        <a:effectLst/>
      </dsp:spPr>
      <dsp:style>
        <a:lnRef idx="2">
          <a:scrgbClr r="0" g="0" b="0"/>
        </a:lnRef>
        <a:fillRef idx="1">
          <a:scrgbClr r="0" g="0" b="0"/>
        </a:fillRef>
        <a:effectRef idx="0">
          <a:scrgbClr r="0" g="0" b="0"/>
        </a:effectRef>
        <a:fontRef idx="minor"/>
      </dsp:style>
    </dsp:sp>
    <dsp:sp modelId="{1F3A9614-36C5-4F5A-9698-C41CE0F48838}">
      <dsp:nvSpPr>
        <dsp:cNvPr id="0" name=""/>
        <dsp:cNvSpPr/>
      </dsp:nvSpPr>
      <dsp:spPr>
        <a:xfrm>
          <a:off x="359926" y="2209801"/>
          <a:ext cx="7161648" cy="472320"/>
        </a:xfrm>
        <a:prstGeom prst="roundRect">
          <a:avLst/>
        </a:prstGeom>
        <a:solidFill>
          <a:schemeClr val="accent3">
            <a:hueOff val="-5154251"/>
            <a:satOff val="-43778"/>
            <a:lumOff val="14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008" tIns="0" rIns="199008" bIns="0" numCol="1" spcCol="1270" anchor="ctr" anchorCtr="0">
          <a:noAutofit/>
        </a:bodyPr>
        <a:lstStyle/>
        <a:p>
          <a:pPr lvl="0" algn="l" defTabSz="711200">
            <a:lnSpc>
              <a:spcPct val="90000"/>
            </a:lnSpc>
            <a:spcBef>
              <a:spcPct val="0"/>
            </a:spcBef>
            <a:spcAft>
              <a:spcPct val="35000"/>
            </a:spcAft>
          </a:pPr>
          <a:r>
            <a:rPr lang="en-US" sz="1600" kern="1200" dirty="0" smtClean="0"/>
            <a:t>Taking Notes (9 strategies)</a:t>
          </a:r>
          <a:endParaRPr lang="en-US" sz="1600" kern="1200" dirty="0"/>
        </a:p>
      </dsp:txBody>
      <dsp:txXfrm>
        <a:off x="382983" y="2232858"/>
        <a:ext cx="7115534" cy="426206"/>
      </dsp:txXfrm>
    </dsp:sp>
    <dsp:sp modelId="{8BDBD459-215F-4C7E-94C5-074EF396A520}">
      <dsp:nvSpPr>
        <dsp:cNvPr id="0" name=""/>
        <dsp:cNvSpPr/>
      </dsp:nvSpPr>
      <dsp:spPr>
        <a:xfrm>
          <a:off x="0" y="3157906"/>
          <a:ext cx="7521575" cy="403200"/>
        </a:xfrm>
        <a:prstGeom prst="rect">
          <a:avLst/>
        </a:prstGeom>
        <a:solidFill>
          <a:schemeClr val="lt1">
            <a:alpha val="90000"/>
            <a:hueOff val="0"/>
            <a:satOff val="0"/>
            <a:lumOff val="0"/>
            <a:alphaOff val="0"/>
          </a:schemeClr>
        </a:solidFill>
        <a:ln w="25400" cap="flat" cmpd="sng" algn="ctr">
          <a:solidFill>
            <a:schemeClr val="accent3">
              <a:hueOff val="-6872335"/>
              <a:satOff val="-58371"/>
              <a:lumOff val="195"/>
              <a:alphaOff val="0"/>
            </a:schemeClr>
          </a:solidFill>
          <a:prstDash val="solid"/>
        </a:ln>
        <a:effectLst/>
      </dsp:spPr>
      <dsp:style>
        <a:lnRef idx="2">
          <a:scrgbClr r="0" g="0" b="0"/>
        </a:lnRef>
        <a:fillRef idx="1">
          <a:scrgbClr r="0" g="0" b="0"/>
        </a:fillRef>
        <a:effectRef idx="0">
          <a:scrgbClr r="0" g="0" b="0"/>
        </a:effectRef>
        <a:fontRef idx="minor"/>
      </dsp:style>
    </dsp:sp>
    <dsp:sp modelId="{4BE4940F-2E05-439D-A29B-31C3901782C7}">
      <dsp:nvSpPr>
        <dsp:cNvPr id="0" name=""/>
        <dsp:cNvSpPr/>
      </dsp:nvSpPr>
      <dsp:spPr>
        <a:xfrm>
          <a:off x="358082" y="2921745"/>
          <a:ext cx="7161648" cy="472320"/>
        </a:xfrm>
        <a:prstGeom prst="roundRect">
          <a:avLst/>
        </a:prstGeom>
        <a:solidFill>
          <a:schemeClr val="accent3">
            <a:hueOff val="-6872335"/>
            <a:satOff val="-58371"/>
            <a:lumOff val="19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008" tIns="0" rIns="199008" bIns="0" numCol="1" spcCol="1270" anchor="ctr" anchorCtr="0">
          <a:noAutofit/>
        </a:bodyPr>
        <a:lstStyle/>
        <a:p>
          <a:pPr lvl="0" algn="l" defTabSz="711200">
            <a:lnSpc>
              <a:spcPct val="90000"/>
            </a:lnSpc>
            <a:spcBef>
              <a:spcPct val="0"/>
            </a:spcBef>
            <a:spcAft>
              <a:spcPct val="35000"/>
            </a:spcAft>
          </a:pPr>
          <a:r>
            <a:rPr lang="en-US" sz="1600" kern="1200" dirty="0" smtClean="0"/>
            <a:t>Making Inferences (3 strategies)	</a:t>
          </a:r>
        </a:p>
      </dsp:txBody>
      <dsp:txXfrm>
        <a:off x="381139" y="2944802"/>
        <a:ext cx="7115534" cy="42620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B3761A-C975-4445-A559-53516DBD52CA}">
      <dsp:nvSpPr>
        <dsp:cNvPr id="0" name=""/>
        <dsp:cNvSpPr/>
      </dsp:nvSpPr>
      <dsp:spPr>
        <a:xfrm>
          <a:off x="0" y="464019"/>
          <a:ext cx="3886200" cy="781200"/>
        </a:xfrm>
        <a:prstGeom prst="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3AAA93F-A3FA-4C26-A57E-AB5C7DB76EFE}">
      <dsp:nvSpPr>
        <dsp:cNvPr id="0" name=""/>
        <dsp:cNvSpPr/>
      </dsp:nvSpPr>
      <dsp:spPr>
        <a:xfrm>
          <a:off x="185011" y="6459"/>
          <a:ext cx="3700235" cy="91512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22" tIns="0" rIns="102822" bIns="0" numCol="1" spcCol="1270" anchor="ctr" anchorCtr="0">
          <a:noAutofit/>
        </a:bodyPr>
        <a:lstStyle/>
        <a:p>
          <a:pPr lvl="0" algn="l" defTabSz="1377950">
            <a:lnSpc>
              <a:spcPct val="90000"/>
            </a:lnSpc>
            <a:spcBef>
              <a:spcPct val="0"/>
            </a:spcBef>
            <a:spcAft>
              <a:spcPct val="35000"/>
            </a:spcAft>
          </a:pPr>
          <a:r>
            <a:rPr lang="en-US" sz="3100" kern="1200" dirty="0" smtClean="0"/>
            <a:t>Is there a subject?</a:t>
          </a:r>
          <a:endParaRPr lang="en-US" sz="3100" kern="1200" dirty="0"/>
        </a:p>
      </dsp:txBody>
      <dsp:txXfrm>
        <a:off x="229683" y="51131"/>
        <a:ext cx="3610891" cy="825776"/>
      </dsp:txXfrm>
    </dsp:sp>
    <dsp:sp modelId="{6D91CB09-9771-4DB9-92FA-378663B18343}">
      <dsp:nvSpPr>
        <dsp:cNvPr id="0" name=""/>
        <dsp:cNvSpPr/>
      </dsp:nvSpPr>
      <dsp:spPr>
        <a:xfrm>
          <a:off x="0" y="1870179"/>
          <a:ext cx="3886200" cy="781200"/>
        </a:xfrm>
        <a:prstGeom prst="rect">
          <a:avLst/>
        </a:prstGeom>
        <a:solidFill>
          <a:schemeClr val="lt1">
            <a:alpha val="90000"/>
            <a:hueOff val="0"/>
            <a:satOff val="0"/>
            <a:lumOff val="0"/>
            <a:alphaOff val="0"/>
          </a:schemeClr>
        </a:solidFill>
        <a:ln w="25400" cap="flat" cmpd="sng" algn="ctr">
          <a:solidFill>
            <a:schemeClr val="accent3">
              <a:hueOff val="-3436168"/>
              <a:satOff val="-29185"/>
              <a:lumOff val="97"/>
              <a:alphaOff val="0"/>
            </a:schemeClr>
          </a:solidFill>
          <a:prstDash val="solid"/>
        </a:ln>
        <a:effectLst/>
      </dsp:spPr>
      <dsp:style>
        <a:lnRef idx="2">
          <a:scrgbClr r="0" g="0" b="0"/>
        </a:lnRef>
        <a:fillRef idx="1">
          <a:scrgbClr r="0" g="0" b="0"/>
        </a:fillRef>
        <a:effectRef idx="0">
          <a:scrgbClr r="0" g="0" b="0"/>
        </a:effectRef>
        <a:fontRef idx="minor"/>
      </dsp:style>
    </dsp:sp>
    <dsp:sp modelId="{1FC853DE-11C8-4260-B9F5-975F177DF2CC}">
      <dsp:nvSpPr>
        <dsp:cNvPr id="0" name=""/>
        <dsp:cNvSpPr/>
      </dsp:nvSpPr>
      <dsp:spPr>
        <a:xfrm>
          <a:off x="185011" y="1412619"/>
          <a:ext cx="3700235" cy="915120"/>
        </a:xfrm>
        <a:prstGeom prst="roundRect">
          <a:avLst/>
        </a:prstGeom>
        <a:solidFill>
          <a:schemeClr val="accent3">
            <a:hueOff val="-3436168"/>
            <a:satOff val="-29185"/>
            <a:lumOff val="9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22" tIns="0" rIns="102822" bIns="0" numCol="1" spcCol="1270" anchor="ctr" anchorCtr="0">
          <a:noAutofit/>
        </a:bodyPr>
        <a:lstStyle/>
        <a:p>
          <a:pPr lvl="0" algn="l" defTabSz="1377950">
            <a:lnSpc>
              <a:spcPct val="90000"/>
            </a:lnSpc>
            <a:spcBef>
              <a:spcPct val="0"/>
            </a:spcBef>
            <a:spcAft>
              <a:spcPct val="35000"/>
            </a:spcAft>
          </a:pPr>
          <a:r>
            <a:rPr lang="en-US" sz="3100" kern="1200" dirty="0" smtClean="0"/>
            <a:t>Is there a predicate?</a:t>
          </a:r>
          <a:endParaRPr lang="en-US" sz="3100" kern="1200" dirty="0"/>
        </a:p>
      </dsp:txBody>
      <dsp:txXfrm>
        <a:off x="229683" y="1457291"/>
        <a:ext cx="3610891" cy="825776"/>
      </dsp:txXfrm>
    </dsp:sp>
    <dsp:sp modelId="{D803D669-D9BD-4E2E-A34F-902CFF48133F}">
      <dsp:nvSpPr>
        <dsp:cNvPr id="0" name=""/>
        <dsp:cNvSpPr/>
      </dsp:nvSpPr>
      <dsp:spPr>
        <a:xfrm>
          <a:off x="0" y="3276340"/>
          <a:ext cx="3886200" cy="781200"/>
        </a:xfrm>
        <a:prstGeom prst="rect">
          <a:avLst/>
        </a:prstGeom>
        <a:solidFill>
          <a:schemeClr val="lt1">
            <a:alpha val="90000"/>
            <a:hueOff val="0"/>
            <a:satOff val="0"/>
            <a:lumOff val="0"/>
            <a:alphaOff val="0"/>
          </a:schemeClr>
        </a:solidFill>
        <a:ln w="25400" cap="flat" cmpd="sng" algn="ctr">
          <a:solidFill>
            <a:schemeClr val="accent3">
              <a:hueOff val="-6872335"/>
              <a:satOff val="-58371"/>
              <a:lumOff val="195"/>
              <a:alphaOff val="0"/>
            </a:schemeClr>
          </a:solidFill>
          <a:prstDash val="solid"/>
        </a:ln>
        <a:effectLst/>
      </dsp:spPr>
      <dsp:style>
        <a:lnRef idx="2">
          <a:scrgbClr r="0" g="0" b="0"/>
        </a:lnRef>
        <a:fillRef idx="1">
          <a:scrgbClr r="0" g="0" b="0"/>
        </a:fillRef>
        <a:effectRef idx="0">
          <a:scrgbClr r="0" g="0" b="0"/>
        </a:effectRef>
        <a:fontRef idx="minor"/>
      </dsp:style>
    </dsp:sp>
    <dsp:sp modelId="{6E9CEA24-48E3-493F-895C-CA102DB90E00}">
      <dsp:nvSpPr>
        <dsp:cNvPr id="0" name=""/>
        <dsp:cNvSpPr/>
      </dsp:nvSpPr>
      <dsp:spPr>
        <a:xfrm>
          <a:off x="185011" y="2818780"/>
          <a:ext cx="3700235" cy="915120"/>
        </a:xfrm>
        <a:prstGeom prst="roundRect">
          <a:avLst/>
        </a:prstGeom>
        <a:solidFill>
          <a:schemeClr val="accent3">
            <a:hueOff val="-6872335"/>
            <a:satOff val="-58371"/>
            <a:lumOff val="19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22" tIns="0" rIns="102822" bIns="0" numCol="1" spcCol="1270" anchor="ctr" anchorCtr="0">
          <a:noAutofit/>
        </a:bodyPr>
        <a:lstStyle/>
        <a:p>
          <a:pPr lvl="0" algn="l" defTabSz="1377950">
            <a:lnSpc>
              <a:spcPct val="90000"/>
            </a:lnSpc>
            <a:spcBef>
              <a:spcPct val="0"/>
            </a:spcBef>
            <a:spcAft>
              <a:spcPct val="35000"/>
            </a:spcAft>
          </a:pPr>
          <a:r>
            <a:rPr lang="en-US" sz="3100" kern="1200" dirty="0" smtClean="0"/>
            <a:t>Is it a complete thought?</a:t>
          </a:r>
          <a:endParaRPr lang="en-US" sz="3100" kern="1200" dirty="0"/>
        </a:p>
      </dsp:txBody>
      <dsp:txXfrm>
        <a:off x="229683" y="2863452"/>
        <a:ext cx="3610891" cy="825776"/>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8AC1C25-259D-4688-A97F-E2B938FF4BC8}" type="datetimeFigureOut">
              <a:rPr lang="en-US" smtClean="0"/>
              <a:t>7/27/2013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A26514-A557-4319-A57B-B6FF06210AD0}" type="slidenum">
              <a:rPr lang="en-US" smtClean="0"/>
              <a:t>‹#›</a:t>
            </a:fld>
            <a:endParaRPr lang="en-US"/>
          </a:p>
        </p:txBody>
      </p:sp>
    </p:spTree>
    <p:extLst>
      <p:ext uri="{BB962C8B-B14F-4D97-AF65-F5344CB8AC3E}">
        <p14:creationId xmlns:p14="http://schemas.microsoft.com/office/powerpoint/2010/main" val="15406658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fld id="{E22B4174-5F4A-4837-B0C4-E1466E09771D}" type="slidenum">
              <a:rPr lang="en-US" sz="1200" smtClean="0">
                <a:latin typeface="Arial" charset="0"/>
              </a:rPr>
              <a:pPr eaLnBrk="1" hangingPunct="1"/>
              <a:t>5</a:t>
            </a:fld>
            <a:endParaRPr lang="en-US" sz="1200" smtClean="0">
              <a:latin typeface="Arial" charset="0"/>
            </a:endParaRPr>
          </a:p>
        </p:txBody>
      </p:sp>
      <p:sp>
        <p:nvSpPr>
          <p:cNvPr id="30723" name="Rectangle 2"/>
          <p:cNvSpPr>
            <a:spLocks noRot="1" noChangeArrowheads="1" noTextEdit="1"/>
          </p:cNvSpPr>
          <p:nvPr>
            <p:ph type="sldImg"/>
          </p:nvPr>
        </p:nvSpPr>
        <p:spPr>
          <a:xfrm>
            <a:off x="1638300" y="879475"/>
            <a:ext cx="3640138" cy="2728913"/>
          </a:xfrm>
          <a:ln/>
        </p:spPr>
      </p:sp>
      <p:sp>
        <p:nvSpPr>
          <p:cNvPr id="30724" name="Rectangle 3"/>
          <p:cNvSpPr>
            <a:spLocks noGrp="1" noChangeArrowheads="1"/>
          </p:cNvSpPr>
          <p:nvPr>
            <p:ph type="body" idx="1"/>
          </p:nvPr>
        </p:nvSpPr>
        <p:spPr>
          <a:xfrm>
            <a:off x="479425" y="3702259"/>
            <a:ext cx="5678488" cy="49342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954" tIns="46477" rIns="92954" bIns="46477"/>
          <a:lstStyle/>
          <a:p>
            <a:pPr eaLnBrk="1" hangingPunct="1">
              <a:spcBef>
                <a:spcPct val="0"/>
              </a:spcBef>
            </a:pPr>
            <a:endParaRPr lang="en-US" smtClean="0">
              <a:latin typeface="Times New Roman" pitchFamily="18" charset="0"/>
            </a:endParaRPr>
          </a:p>
          <a:p>
            <a:pPr eaLnBrk="1" hangingPunct="1">
              <a:spcBef>
                <a:spcPct val="0"/>
              </a:spcBef>
            </a:pPr>
            <a:r>
              <a:rPr lang="en-US" smtClean="0">
                <a:latin typeface="Times New Roman" pitchFamily="18" charset="0"/>
              </a:rPr>
              <a:t>Materials needed: Speaker and an internet connection</a:t>
            </a:r>
          </a:p>
          <a:p>
            <a:pPr eaLnBrk="1" hangingPunct="1">
              <a:spcBef>
                <a:spcPct val="0"/>
              </a:spcBef>
            </a:pPr>
            <a:endParaRPr lang="en-US" smtClean="0">
              <a:latin typeface="Times New Roman" pitchFamily="18" charset="0"/>
            </a:endParaRPr>
          </a:p>
          <a:p>
            <a:pPr eaLnBrk="1" hangingPunct="1">
              <a:spcBef>
                <a:spcPct val="0"/>
              </a:spcBef>
            </a:pPr>
            <a:r>
              <a:rPr lang="en-US" smtClean="0">
                <a:latin typeface="Times New Roman" pitchFamily="18" charset="0"/>
              </a:rPr>
              <a:t>If you have a good internet connection then click on the link in the presentation. This takes you to a web page. On this webpage click on the link that is titled  “What is Step Up to Writing”. Sit back and watch the overview.  It might take a minute to download.</a:t>
            </a:r>
          </a:p>
          <a:p>
            <a:pPr eaLnBrk="1" hangingPunct="1">
              <a:spcBef>
                <a:spcPct val="0"/>
              </a:spcBef>
            </a:pPr>
            <a:endParaRPr lang="en-US" smtClean="0">
              <a:latin typeface="Times New Roman" pitchFamily="18" charset="0"/>
            </a:endParaRPr>
          </a:p>
          <a:p>
            <a:pPr eaLnBrk="1" hangingPunct="1">
              <a:spcBef>
                <a:spcPct val="0"/>
              </a:spcBef>
            </a:pPr>
            <a:r>
              <a:rPr lang="en-US" smtClean="0">
                <a:latin typeface="Times New Roman" pitchFamily="18" charset="0"/>
              </a:rPr>
              <a:t>If you don’t have a good internet connection or your speakers are not working then you can click on the Presentation Link that takes you to a presentation that you can do yourself. </a:t>
            </a:r>
          </a:p>
          <a:p>
            <a:pPr eaLnBrk="1" hangingPunct="1">
              <a:spcBef>
                <a:spcPct val="0"/>
              </a:spcBef>
            </a:pPr>
            <a:endParaRPr lang="en-US" smtClean="0">
              <a:latin typeface="Times New Roman" pitchFamily="18" charset="0"/>
            </a:endParaRPr>
          </a:p>
          <a:p>
            <a:pPr eaLnBrk="1" hangingPunct="1">
              <a:spcBef>
                <a:spcPct val="0"/>
              </a:spcBef>
            </a:pPr>
            <a:r>
              <a:rPr lang="en-US" smtClean="0">
                <a:latin typeface="Times New Roman" pitchFamily="18" charset="0"/>
              </a:rPr>
              <a:t>If there is a video/DVD in the kit then use that.</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bwMode="auto">
          <a:ln>
            <a:miter lim="800000"/>
            <a:headEnd/>
            <a:tailEnd/>
          </a:ln>
        </p:spPr>
        <p:txBody>
          <a:bodyPr wrap="square" lIns="90563" tIns="45282" rIns="90563" bIns="45282" numCol="1" anchorCtr="0" compatLnSpc="1">
            <a:prstTxWarp prst="textNoShape">
              <a:avLst/>
            </a:prstTxWarp>
          </a:bodyPr>
          <a:lstStyle/>
          <a:p>
            <a:pPr fontAlgn="base">
              <a:spcBef>
                <a:spcPct val="0"/>
              </a:spcBef>
              <a:spcAft>
                <a:spcPct val="0"/>
              </a:spcAft>
              <a:defRPr/>
            </a:pPr>
            <a:fld id="{DAA4FA0C-AE6E-4C30-963F-0B0A6D99A4B2}" type="slidenum">
              <a:rPr lang="en-US" smtClean="0"/>
              <a:pPr fontAlgn="base">
                <a:spcBef>
                  <a:spcPct val="0"/>
                </a:spcBef>
                <a:spcAft>
                  <a:spcPct val="0"/>
                </a:spcAft>
                <a:defRPr/>
              </a:pPr>
              <a:t>25</a:t>
            </a:fld>
            <a:endParaRPr lang="en-US" smtClean="0"/>
          </a:p>
        </p:txBody>
      </p:sp>
      <p:sp>
        <p:nvSpPr>
          <p:cNvPr id="6861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8612" name="Rectangle 3"/>
          <p:cNvSpPr>
            <a:spLocks noGrp="1" noChangeArrowheads="1"/>
          </p:cNvSpPr>
          <p:nvPr>
            <p:ph type="body" idx="1"/>
          </p:nvPr>
        </p:nvSpPr>
        <p:spPr bwMode="auto">
          <a:noFill/>
        </p:spPr>
        <p:txBody>
          <a:bodyPr wrap="square" lIns="90563" tIns="45282" rIns="90563" bIns="45282" numCol="1" anchor="t" anchorCtr="0" compatLnSpc="1">
            <a:prstTxWarp prst="textNoShape">
              <a:avLst/>
            </a:prstTxWarp>
          </a:bodyPr>
          <a:lstStyle/>
          <a:p>
            <a:pPr marL="112622" indent="-112622">
              <a:spcBef>
                <a:spcPct val="0"/>
              </a:spcBef>
            </a:pPr>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p:spPr>
      </p:sp>
      <p:sp>
        <p:nvSpPr>
          <p:cNvPr id="696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Hats and Flowers developed the model using self-report of college students who verbalized their own thinking processes as they composed. This explains the mental processes of adult writers who have automatized handwriting/typing, spelling, word recognition. </a:t>
            </a:r>
          </a:p>
        </p:txBody>
      </p:sp>
      <p:sp>
        <p:nvSpPr>
          <p:cNvPr id="8602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3D2360F-BAF3-4F4F-BD0A-FC29B7ADD38E}" type="slidenum">
              <a:rPr lang="en-US" smtClean="0"/>
              <a:pPr fontAlgn="base">
                <a:spcBef>
                  <a:spcPct val="0"/>
                </a:spcBef>
                <a:spcAft>
                  <a:spcPct val="0"/>
                </a:spcAft>
                <a:defRPr/>
              </a:pPr>
              <a:t>26</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654B232-ECA3-4BD9-8077-A7006A42A094}" type="slidenum">
              <a:rPr lang="en-US" smtClean="0"/>
              <a:pPr fontAlgn="base">
                <a:spcBef>
                  <a:spcPct val="0"/>
                </a:spcBef>
                <a:spcAft>
                  <a:spcPct val="0"/>
                </a:spcAft>
                <a:defRPr/>
              </a:pPr>
              <a:t>28</a:t>
            </a:fld>
            <a:endParaRPr lang="en-US" smtClean="0"/>
          </a:p>
        </p:txBody>
      </p:sp>
      <p:sp>
        <p:nvSpPr>
          <p:cNvPr id="7270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270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marL="112622" indent="-112622">
              <a:spcBef>
                <a:spcPct val="0"/>
              </a:spcBef>
            </a:pPr>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Relative vocabulary list. </a:t>
            </a:r>
          </a:p>
        </p:txBody>
      </p:sp>
      <p:sp>
        <p:nvSpPr>
          <p:cNvPr id="901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98A0ADE-3033-491A-B1BF-882B5EEC6167}" type="slidenum">
              <a:rPr lang="en-US" smtClean="0"/>
              <a:pPr fontAlgn="base">
                <a:spcBef>
                  <a:spcPct val="0"/>
                </a:spcBef>
                <a:spcAft>
                  <a:spcPct val="0"/>
                </a:spcAft>
                <a:defRPr/>
              </a:pPr>
              <a:t>29</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Assessment tools to determine writing needs for a students with writing concerns.</a:t>
            </a:r>
            <a:endParaRPr lang="en-US" dirty="0"/>
          </a:p>
        </p:txBody>
      </p:sp>
      <p:sp>
        <p:nvSpPr>
          <p:cNvPr id="4" name="Slide Number Placeholder 3"/>
          <p:cNvSpPr>
            <a:spLocks noGrp="1"/>
          </p:cNvSpPr>
          <p:nvPr>
            <p:ph type="sldNum" sz="quarter" idx="10"/>
          </p:nvPr>
        </p:nvSpPr>
        <p:spPr/>
        <p:txBody>
          <a:bodyPr/>
          <a:lstStyle/>
          <a:p>
            <a:fld id="{B7A26514-A557-4319-A57B-B6FF06210AD0}" type="slidenum">
              <a:rPr lang="en-US" smtClean="0"/>
              <a:t>30</a:t>
            </a:fld>
            <a:endParaRPr lang="en-US"/>
          </a:p>
        </p:txBody>
      </p:sp>
    </p:spTree>
    <p:extLst>
      <p:ext uri="{BB962C8B-B14F-4D97-AF65-F5344CB8AC3E}">
        <p14:creationId xmlns:p14="http://schemas.microsoft.com/office/powerpoint/2010/main" val="34169571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p:spPr>
      </p:sp>
      <p:sp>
        <p:nvSpPr>
          <p:cNvPr id="757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Student with good</a:t>
            </a:r>
            <a:r>
              <a:rPr lang="en-US" baseline="0" dirty="0" smtClean="0"/>
              <a:t> handwriting, poor spelling and grammar skills which is impacting their written composition. This student needs phonics instruction to free up their working memory so they can concentrate on their writing composition.  At the same time they needs to work on sentence level grammar to also free up their working memory. </a:t>
            </a:r>
          </a:p>
          <a:p>
            <a:pPr eaLnBrk="1" hangingPunct="1">
              <a:spcBef>
                <a:spcPct val="0"/>
              </a:spcBef>
            </a:pPr>
            <a:endParaRPr lang="en-US" baseline="0" dirty="0" smtClean="0"/>
          </a:p>
          <a:p>
            <a:pPr eaLnBrk="1" hangingPunct="1">
              <a:spcBef>
                <a:spcPct val="0"/>
              </a:spcBef>
            </a:pPr>
            <a:r>
              <a:rPr lang="en-US" baseline="0" dirty="0" smtClean="0"/>
              <a:t>This student will benefit from SUTW programming with a lot of supplement that </a:t>
            </a:r>
            <a:r>
              <a:rPr lang="en-US" baseline="0" dirty="0" err="1" smtClean="0"/>
              <a:t>incldues</a:t>
            </a:r>
            <a:r>
              <a:rPr lang="en-US" baseline="0" dirty="0" smtClean="0"/>
              <a:t> phonics/spelling and grammar instruction. </a:t>
            </a:r>
            <a:endParaRPr lang="en-US" dirty="0" smtClean="0"/>
          </a:p>
        </p:txBody>
      </p:sp>
      <p:sp>
        <p:nvSpPr>
          <p:cNvPr id="9216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7017892-6B70-4D83-9454-0840DC85FC80}" type="slidenum">
              <a:rPr lang="en-US" smtClean="0"/>
              <a:pPr fontAlgn="base">
                <a:spcBef>
                  <a:spcPct val="0"/>
                </a:spcBef>
                <a:spcAft>
                  <a:spcPct val="0"/>
                </a:spcAft>
                <a:defRPr/>
              </a:pPr>
              <a:t>31</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p:spPr>
      </p:sp>
      <p:sp>
        <p:nvSpPr>
          <p:cNvPr id="768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This</a:t>
            </a:r>
            <a:r>
              <a:rPr lang="en-US" baseline="0" dirty="0" smtClean="0"/>
              <a:t> students primary concern is the low level writing skills. These must come first. If we are going to concentrate on the high level skills that is the focus of SUTW, then it must be scaffold back to a level where they will be successful. This child needs more spelling, handwriting and grammar work. If only using SUTW, you will not see much success. He is weak with content (means needing background knowledge) and organization (this is what SUTW will help with).</a:t>
            </a:r>
            <a:endParaRPr lang="en-US" dirty="0" smtClean="0"/>
          </a:p>
        </p:txBody>
      </p:sp>
      <p:sp>
        <p:nvSpPr>
          <p:cNvPr id="9318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7A09917-7376-49BD-B250-8D55AC18BE6B}" type="slidenum">
              <a:rPr lang="en-US" smtClean="0"/>
              <a:pPr fontAlgn="base">
                <a:spcBef>
                  <a:spcPct val="0"/>
                </a:spcBef>
                <a:spcAft>
                  <a:spcPct val="0"/>
                </a:spcAft>
                <a:defRPr/>
              </a:pPr>
              <a:t>32</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p:spPr>
      </p:sp>
      <p:sp>
        <p:nvSpPr>
          <p:cNvPr id="778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This</a:t>
            </a:r>
            <a:r>
              <a:rPr lang="en-US" baseline="0" dirty="0" smtClean="0"/>
              <a:t> is a profile a student who will greatly benefit from SUTW. They have the low level skills but struggle with composition.  This student will see the greatest growth on state testing when they receive STUW intervention. </a:t>
            </a:r>
            <a:endParaRPr lang="en-US" dirty="0" smtClean="0"/>
          </a:p>
        </p:txBody>
      </p:sp>
      <p:sp>
        <p:nvSpPr>
          <p:cNvPr id="942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72B3A89-8BBE-473C-BEFF-6E2B69EC7701}" type="slidenum">
              <a:rPr lang="en-US" smtClean="0"/>
              <a:pPr fontAlgn="base">
                <a:spcBef>
                  <a:spcPct val="0"/>
                </a:spcBef>
                <a:spcAft>
                  <a:spcPct val="0"/>
                </a:spcAft>
                <a:defRPr/>
              </a:pPr>
              <a:t>33</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is focusing on reading. Writing instruction can improve reading. SUTW has materials to support writing to improve reading comprehension. This child is struggling with morphological awareness and reading comprehension. This is why they are not fluent. Focusing on writing can improve reading comprehension. </a:t>
            </a:r>
            <a:endParaRPr lang="en-US" dirty="0"/>
          </a:p>
        </p:txBody>
      </p:sp>
      <p:sp>
        <p:nvSpPr>
          <p:cNvPr id="4" name="Slide Number Placeholder 3"/>
          <p:cNvSpPr>
            <a:spLocks noGrp="1"/>
          </p:cNvSpPr>
          <p:nvPr>
            <p:ph type="sldNum" sz="quarter" idx="10"/>
          </p:nvPr>
        </p:nvSpPr>
        <p:spPr/>
        <p:txBody>
          <a:bodyPr/>
          <a:lstStyle/>
          <a:p>
            <a:fld id="{B7A26514-A557-4319-A57B-B6FF06210AD0}" type="slidenum">
              <a:rPr lang="en-US" smtClean="0"/>
              <a:t>34</a:t>
            </a:fld>
            <a:endParaRPr lang="en-US"/>
          </a:p>
        </p:txBody>
      </p:sp>
    </p:spTree>
    <p:extLst>
      <p:ext uri="{BB962C8B-B14F-4D97-AF65-F5344CB8AC3E}">
        <p14:creationId xmlns:p14="http://schemas.microsoft.com/office/powerpoint/2010/main" val="8134797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a:t>
            </a:r>
            <a:r>
              <a:rPr lang="en-US" baseline="0" dirty="0" smtClean="0"/>
              <a:t>s is a summary of the report by S. Graham and Michael Herbert. Meta-analysis on scientific study of how writing improves reading comprehension skills. Review the effect size of the studies. Any effect on the positive side indicates that the treatment works. The larger the number the greater the effect.  </a:t>
            </a:r>
            <a:endParaRPr lang="en-US" dirty="0"/>
          </a:p>
        </p:txBody>
      </p:sp>
      <p:sp>
        <p:nvSpPr>
          <p:cNvPr id="4" name="Slide Number Placeholder 3"/>
          <p:cNvSpPr>
            <a:spLocks noGrp="1"/>
          </p:cNvSpPr>
          <p:nvPr>
            <p:ph type="sldNum" sz="quarter" idx="10"/>
          </p:nvPr>
        </p:nvSpPr>
        <p:spPr/>
        <p:txBody>
          <a:bodyPr/>
          <a:lstStyle/>
          <a:p>
            <a:fld id="{B7A26514-A557-4319-A57B-B6FF06210AD0}" type="slidenum">
              <a:rPr lang="en-US" smtClean="0"/>
              <a:t>36</a:t>
            </a:fld>
            <a:endParaRPr lang="en-US"/>
          </a:p>
        </p:txBody>
      </p:sp>
    </p:spTree>
    <p:extLst>
      <p:ext uri="{BB962C8B-B14F-4D97-AF65-F5344CB8AC3E}">
        <p14:creationId xmlns:p14="http://schemas.microsoft.com/office/powerpoint/2010/main" val="17282337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SUTW cover the following content </a:t>
            </a:r>
          </a:p>
          <a:p>
            <a:r>
              <a:rPr lang="en-US" dirty="0" smtClean="0"/>
              <a:t>-Reading Comprehension- Research indicates the most</a:t>
            </a:r>
            <a:r>
              <a:rPr lang="en-US" baseline="0" dirty="0" smtClean="0"/>
              <a:t> powerful strategies to improve reading comprehension is the use of writing- this section addresses the reading comprehension strategies that involve writing </a:t>
            </a:r>
          </a:p>
          <a:p>
            <a:r>
              <a:rPr lang="en-US" baseline="0" dirty="0" smtClean="0"/>
              <a:t>-Vocabulary</a:t>
            </a:r>
          </a:p>
          <a:p>
            <a:r>
              <a:rPr lang="en-US" baseline="0" dirty="0" smtClean="0"/>
              <a:t>-Sentence Grammar</a:t>
            </a:r>
          </a:p>
          <a:p>
            <a:r>
              <a:rPr lang="en-US" baseline="0" dirty="0" smtClean="0"/>
              <a:t>-Expository Writing </a:t>
            </a:r>
          </a:p>
          <a:p>
            <a:r>
              <a:rPr lang="en-US" baseline="0" dirty="0" smtClean="0"/>
              <a:t>-Narrative Writing </a:t>
            </a:r>
          </a:p>
          <a:p>
            <a:r>
              <a:rPr lang="en-US" baseline="0" dirty="0" smtClean="0"/>
              <a:t>-Personal Narrative </a:t>
            </a:r>
          </a:p>
          <a:p>
            <a:r>
              <a:rPr lang="en-US" baseline="0" dirty="0" smtClean="0"/>
              <a:t>-Speeches  </a:t>
            </a:r>
            <a:endParaRPr lang="en-US" dirty="0"/>
          </a:p>
        </p:txBody>
      </p:sp>
      <p:sp>
        <p:nvSpPr>
          <p:cNvPr id="4" name="Slide Number Placeholder 3"/>
          <p:cNvSpPr>
            <a:spLocks noGrp="1"/>
          </p:cNvSpPr>
          <p:nvPr>
            <p:ph type="sldNum" sz="quarter" idx="10"/>
          </p:nvPr>
        </p:nvSpPr>
        <p:spPr/>
        <p:txBody>
          <a:bodyPr/>
          <a:lstStyle/>
          <a:p>
            <a:fld id="{B7A26514-A557-4319-A57B-B6FF06210AD0}" type="slidenum">
              <a:rPr lang="en-US" smtClean="0"/>
              <a:t>8</a:t>
            </a:fld>
            <a:endParaRPr lang="en-US"/>
          </a:p>
        </p:txBody>
      </p:sp>
    </p:spTree>
    <p:extLst>
      <p:ext uri="{BB962C8B-B14F-4D97-AF65-F5344CB8AC3E}">
        <p14:creationId xmlns:p14="http://schemas.microsoft.com/office/powerpoint/2010/main" val="31684039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a:t>
            </a:r>
            <a:r>
              <a:rPr lang="en-US" baseline="0" dirty="0" smtClean="0"/>
              <a:t> are the strategies addressed in SUTW  that focus on students writing about the text they read</a:t>
            </a:r>
            <a:endParaRPr lang="en-US" dirty="0"/>
          </a:p>
        </p:txBody>
      </p:sp>
      <p:sp>
        <p:nvSpPr>
          <p:cNvPr id="4" name="Slide Number Placeholder 3"/>
          <p:cNvSpPr>
            <a:spLocks noGrp="1"/>
          </p:cNvSpPr>
          <p:nvPr>
            <p:ph type="sldNum" sz="quarter" idx="10"/>
          </p:nvPr>
        </p:nvSpPr>
        <p:spPr/>
        <p:txBody>
          <a:bodyPr/>
          <a:lstStyle/>
          <a:p>
            <a:fld id="{B7A26514-A557-4319-A57B-B6FF06210AD0}" type="slidenum">
              <a:rPr lang="en-US" smtClean="0"/>
              <a:t>38</a:t>
            </a:fld>
            <a:endParaRPr lang="en-US"/>
          </a:p>
        </p:txBody>
      </p:sp>
    </p:spTree>
    <p:extLst>
      <p:ext uri="{BB962C8B-B14F-4D97-AF65-F5344CB8AC3E}">
        <p14:creationId xmlns:p14="http://schemas.microsoft.com/office/powerpoint/2010/main" val="352969494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a:t>
            </a:r>
            <a:r>
              <a:rPr lang="en-US" baseline="0" dirty="0" smtClean="0"/>
              <a:t> are the strategies addressed in SUTW  that focus on students writing about the text </a:t>
            </a:r>
            <a:r>
              <a:rPr lang="en-US" baseline="0" smtClean="0"/>
              <a:t>they read</a:t>
            </a:r>
            <a:endParaRPr lang="en-US"/>
          </a:p>
        </p:txBody>
      </p:sp>
      <p:sp>
        <p:nvSpPr>
          <p:cNvPr id="4" name="Slide Number Placeholder 3"/>
          <p:cNvSpPr>
            <a:spLocks noGrp="1"/>
          </p:cNvSpPr>
          <p:nvPr>
            <p:ph type="sldNum" sz="quarter" idx="10"/>
          </p:nvPr>
        </p:nvSpPr>
        <p:spPr/>
        <p:txBody>
          <a:bodyPr/>
          <a:lstStyle/>
          <a:p>
            <a:fld id="{B7A26514-A557-4319-A57B-B6FF06210AD0}" type="slidenum">
              <a:rPr lang="en-US" smtClean="0"/>
              <a:t>39</a:t>
            </a:fld>
            <a:endParaRPr lang="en-US"/>
          </a:p>
        </p:txBody>
      </p:sp>
    </p:spTree>
    <p:extLst>
      <p:ext uri="{BB962C8B-B14F-4D97-AF65-F5344CB8AC3E}">
        <p14:creationId xmlns:p14="http://schemas.microsoft.com/office/powerpoint/2010/main" val="352969494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Framed responses are scaffold  tools that get students to writ</a:t>
            </a:r>
            <a:r>
              <a:rPr lang="en-US" baseline="0" dirty="0" smtClean="0"/>
              <a:t>e about their readings with the worry about transitions, topic sentences and conclusion sentences. </a:t>
            </a:r>
            <a:endParaRPr lang="en-US" dirty="0"/>
          </a:p>
        </p:txBody>
      </p:sp>
      <p:sp>
        <p:nvSpPr>
          <p:cNvPr id="4" name="Slide Number Placeholder 3"/>
          <p:cNvSpPr>
            <a:spLocks noGrp="1"/>
          </p:cNvSpPr>
          <p:nvPr>
            <p:ph type="sldNum" sz="quarter" idx="10"/>
          </p:nvPr>
        </p:nvSpPr>
        <p:spPr/>
        <p:txBody>
          <a:bodyPr/>
          <a:lstStyle/>
          <a:p>
            <a:fld id="{B7A26514-A557-4319-A57B-B6FF06210AD0}" type="slidenum">
              <a:rPr lang="en-US" smtClean="0"/>
              <a:t>40</a:t>
            </a:fld>
            <a:endParaRPr lang="en-US"/>
          </a:p>
        </p:txBody>
      </p:sp>
    </p:spTree>
    <p:extLst>
      <p:ext uri="{BB962C8B-B14F-4D97-AF65-F5344CB8AC3E}">
        <p14:creationId xmlns:p14="http://schemas.microsoft.com/office/powerpoint/2010/main" val="32123425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SUTW handouts</a:t>
            </a:r>
            <a:r>
              <a:rPr lang="en-US" baseline="0" dirty="0" smtClean="0"/>
              <a:t> read the article “Roll Over Dracula: ‘Vampire Cemetery’ Found in Poland. </a:t>
            </a:r>
            <a:endParaRPr lang="en-US" dirty="0"/>
          </a:p>
        </p:txBody>
      </p:sp>
      <p:sp>
        <p:nvSpPr>
          <p:cNvPr id="4" name="Slide Number Placeholder 3"/>
          <p:cNvSpPr>
            <a:spLocks noGrp="1"/>
          </p:cNvSpPr>
          <p:nvPr>
            <p:ph type="sldNum" sz="quarter" idx="10"/>
          </p:nvPr>
        </p:nvSpPr>
        <p:spPr/>
        <p:txBody>
          <a:bodyPr/>
          <a:lstStyle/>
          <a:p>
            <a:fld id="{B7A26514-A557-4319-A57B-B6FF06210AD0}" type="slidenum">
              <a:rPr lang="en-US" smtClean="0"/>
              <a:t>41</a:t>
            </a:fld>
            <a:endParaRPr lang="en-US"/>
          </a:p>
        </p:txBody>
      </p:sp>
    </p:spTree>
    <p:extLst>
      <p:ext uri="{BB962C8B-B14F-4D97-AF65-F5344CB8AC3E}">
        <p14:creationId xmlns:p14="http://schemas.microsoft.com/office/powerpoint/2010/main" val="32123425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a:t>
            </a:r>
            <a:r>
              <a:rPr lang="en-US" baseline="0" dirty="0" smtClean="0"/>
              <a:t> the framed response in your handout packet to complete a summary of the news article. </a:t>
            </a:r>
            <a:endParaRPr lang="en-US" dirty="0"/>
          </a:p>
        </p:txBody>
      </p:sp>
      <p:sp>
        <p:nvSpPr>
          <p:cNvPr id="4" name="Slide Number Placeholder 3"/>
          <p:cNvSpPr>
            <a:spLocks noGrp="1"/>
          </p:cNvSpPr>
          <p:nvPr>
            <p:ph type="sldNum" sz="quarter" idx="10"/>
          </p:nvPr>
        </p:nvSpPr>
        <p:spPr/>
        <p:txBody>
          <a:bodyPr/>
          <a:lstStyle/>
          <a:p>
            <a:fld id="{B7A26514-A557-4319-A57B-B6FF06210AD0}" type="slidenum">
              <a:rPr lang="en-US" smtClean="0"/>
              <a:t>42</a:t>
            </a:fld>
            <a:endParaRPr lang="en-US"/>
          </a:p>
        </p:txBody>
      </p:sp>
    </p:spTree>
    <p:extLst>
      <p:ext uri="{BB962C8B-B14F-4D97-AF65-F5344CB8AC3E}">
        <p14:creationId xmlns:p14="http://schemas.microsoft.com/office/powerpoint/2010/main" val="321234255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smtClean="0"/>
              <a:t>Trainers Notes: </a:t>
            </a:r>
            <a:r>
              <a:rPr lang="en-US" smtClean="0"/>
              <a:t>The purpose of this slide it to give the participants a rational for why this strategies is critical and should be addressed sooner than later. Click though each one and end with a quote from Maureen Auman.</a:t>
            </a:r>
          </a:p>
          <a:p>
            <a:endParaRPr lang="en-US" smtClean="0"/>
          </a:p>
          <a:p>
            <a:r>
              <a:rPr lang="en-US" b="1" smtClean="0"/>
              <a:t>Have group read last box on own</a:t>
            </a:r>
            <a:r>
              <a:rPr lang="en-US" smtClean="0"/>
              <a:t> </a:t>
            </a:r>
          </a:p>
        </p:txBody>
      </p:sp>
      <p:sp>
        <p:nvSpPr>
          <p:cNvPr id="471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fld id="{F51E08E9-EBE9-497F-975E-47821E56EFDA}" type="slidenum">
              <a:rPr lang="en-US" sz="1200" smtClean="0">
                <a:latin typeface="Arial" charset="0"/>
              </a:rPr>
              <a:pPr eaLnBrk="1" hangingPunct="1"/>
              <a:t>45</a:t>
            </a:fld>
            <a:endParaRPr lang="en-US" sz="1200" smtClean="0">
              <a:latin typeface="Arial"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fld id="{2F679F36-030E-4891-9139-3D1CDE6ADD04}" type="slidenum">
              <a:rPr lang="en-US" sz="1200" smtClean="0">
                <a:latin typeface="Arial" charset="0"/>
              </a:rPr>
              <a:pPr eaLnBrk="1" hangingPunct="1"/>
              <a:t>46</a:t>
            </a:fld>
            <a:endParaRPr lang="en-US" sz="1200" smtClean="0">
              <a:latin typeface="Arial" charset="0"/>
            </a:endParaRPr>
          </a:p>
        </p:txBody>
      </p:sp>
      <p:sp>
        <p:nvSpPr>
          <p:cNvPr id="49155" name="Rectangle 2"/>
          <p:cNvSpPr>
            <a:spLocks noRot="1" noChangeArrowheads="1" noTextEdit="1"/>
          </p:cNvSpPr>
          <p:nvPr>
            <p:ph type="sldImg"/>
          </p:nvPr>
        </p:nvSpPr>
        <p:spPr>
          <a:xfrm>
            <a:off x="1636713" y="879475"/>
            <a:ext cx="3640137" cy="2728913"/>
          </a:xfrm>
          <a:ln/>
        </p:spPr>
      </p:sp>
      <p:sp>
        <p:nvSpPr>
          <p:cNvPr id="49156" name="Rectangle 3"/>
          <p:cNvSpPr>
            <a:spLocks noGrp="1" noChangeArrowheads="1"/>
          </p:cNvSpPr>
          <p:nvPr>
            <p:ph type="body" idx="1"/>
          </p:nvPr>
        </p:nvSpPr>
        <p:spPr>
          <a:xfrm>
            <a:off x="479425" y="3703820"/>
            <a:ext cx="5935663" cy="493270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smtClean="0"/>
              <a:t>Trainers Notes:</a:t>
            </a:r>
          </a:p>
          <a:p>
            <a:pPr eaLnBrk="1" hangingPunct="1"/>
            <a:r>
              <a:rPr lang="en-US" b="1" smtClean="0"/>
              <a:t>This is an example of a strategy</a:t>
            </a:r>
          </a:p>
          <a:p>
            <a:pPr eaLnBrk="1" hangingPunct="1"/>
            <a:r>
              <a:rPr lang="en-US" b="1" smtClean="0"/>
              <a:t>Explain to the group that with younger students they may want to start with step 3.  It is easier for the students to identify with facts then an item.</a:t>
            </a:r>
          </a:p>
          <a:p>
            <a:pPr eaLnBrk="1" hangingPunct="1"/>
            <a:endParaRPr lang="en-US" b="1" smtClean="0"/>
          </a:p>
          <a:p>
            <a:pPr eaLnBrk="1" hangingPunct="1"/>
            <a:r>
              <a:rPr lang="en-US" b="1" smtClean="0"/>
              <a:t> </a:t>
            </a:r>
            <a:r>
              <a:rPr lang="en-US" smtClean="0"/>
              <a:t>Can teach summary writing during your reading block.</a:t>
            </a:r>
          </a:p>
          <a:p>
            <a:pPr eaLnBrk="1" hangingPunct="1"/>
            <a:r>
              <a:rPr lang="en-US" smtClean="0"/>
              <a:t> How do you get students to write such a well crafted summary paragraph?   We’ve divided it into four teachable steps.  (Read the slide aloud).  </a:t>
            </a:r>
          </a:p>
          <a:p>
            <a:pPr eaLnBrk="1" hangingPunct="1"/>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fld id="{80F3CCAB-3C07-4570-8F98-07974D151C65}" type="slidenum">
              <a:rPr lang="en-US" sz="1200" smtClean="0">
                <a:latin typeface="Arial" charset="0"/>
              </a:rPr>
              <a:pPr eaLnBrk="1" hangingPunct="1"/>
              <a:t>47</a:t>
            </a:fld>
            <a:endParaRPr lang="en-US" sz="1200" smtClean="0">
              <a:latin typeface="Arial" charset="0"/>
            </a:endParaRPr>
          </a:p>
        </p:txBody>
      </p:sp>
      <p:sp>
        <p:nvSpPr>
          <p:cNvPr id="50179" name="Rectangle 2"/>
          <p:cNvSpPr>
            <a:spLocks noRot="1" noChangeArrowheads="1" noTextEdit="1"/>
          </p:cNvSpPr>
          <p:nvPr>
            <p:ph type="sldImg"/>
          </p:nvPr>
        </p:nvSpPr>
        <p:spPr>
          <a:xfrm>
            <a:off x="1636713" y="879475"/>
            <a:ext cx="3640137" cy="2728913"/>
          </a:xfrm>
          <a:ln/>
        </p:spPr>
      </p:sp>
      <p:sp>
        <p:nvSpPr>
          <p:cNvPr id="50180" name="Rectangle 3"/>
          <p:cNvSpPr>
            <a:spLocks noGrp="1" noChangeArrowheads="1"/>
          </p:cNvSpPr>
          <p:nvPr>
            <p:ph type="body" idx="1"/>
          </p:nvPr>
        </p:nvSpPr>
        <p:spPr>
          <a:xfrm>
            <a:off x="479425" y="3703820"/>
            <a:ext cx="5935663" cy="493270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smtClean="0"/>
              <a:t>Trainers Notes:</a:t>
            </a:r>
          </a:p>
          <a:p>
            <a:pPr eaLnBrk="1" hangingPunct="1"/>
            <a:r>
              <a:rPr lang="en-US" b="1" smtClean="0"/>
              <a:t> </a:t>
            </a:r>
            <a:r>
              <a:rPr lang="en-US" smtClean="0"/>
              <a:t>Practice this a lot!</a:t>
            </a:r>
          </a:p>
          <a:p>
            <a:pPr eaLnBrk="1" hangingPunct="1"/>
            <a:r>
              <a:rPr lang="en-US" b="1" smtClean="0"/>
              <a:t>All explained in TG.</a:t>
            </a:r>
          </a:p>
          <a:p>
            <a:pPr eaLnBrk="1" hangingPunct="1"/>
            <a:r>
              <a:rPr lang="en-US" smtClean="0"/>
              <a:t>The IVF Summary Topic Sentence is a</a:t>
            </a:r>
            <a:r>
              <a:rPr lang="en-US" i="1" smtClean="0"/>
              <a:t> </a:t>
            </a:r>
            <a:r>
              <a:rPr lang="en-US" b="1" smtClean="0"/>
              <a:t>three-part sentence</a:t>
            </a:r>
            <a:r>
              <a:rPr lang="en-US" smtClean="0"/>
              <a:t> that begins with </a:t>
            </a:r>
            <a:r>
              <a:rPr lang="en-US" b="1" smtClean="0"/>
              <a:t>identifying the item</a:t>
            </a:r>
            <a:r>
              <a:rPr lang="en-US" smtClean="0"/>
              <a:t>. To construct the beginning of the sentence, students are taught to answer such questions as…</a:t>
            </a:r>
          </a:p>
          <a:p>
            <a:pPr marL="644525" lvl="1" indent="-187325" eaLnBrk="1" hangingPunct="1">
              <a:buFontTx/>
              <a:buChar char="•"/>
            </a:pPr>
            <a:r>
              <a:rPr lang="en-US" i="1" smtClean="0"/>
              <a:t>(click) “</a:t>
            </a:r>
            <a:r>
              <a:rPr lang="en-US" smtClean="0"/>
              <a:t>What is the text?”</a:t>
            </a:r>
          </a:p>
          <a:p>
            <a:pPr marL="644525" lvl="1" indent="-187325" eaLnBrk="1" hangingPunct="1">
              <a:buFontTx/>
              <a:buChar char="•"/>
            </a:pPr>
            <a:r>
              <a:rPr lang="en-US" i="1" smtClean="0"/>
              <a:t>(click) “</a:t>
            </a:r>
            <a:r>
              <a:rPr lang="en-US" smtClean="0"/>
              <a:t>What type of text is it?”</a:t>
            </a:r>
          </a:p>
          <a:p>
            <a:pPr marL="644525" lvl="1" indent="-187325" eaLnBrk="1" hangingPunct="1">
              <a:buFontTx/>
              <a:buChar char="•"/>
            </a:pPr>
            <a:r>
              <a:rPr lang="en-US" i="1" smtClean="0"/>
              <a:t>(click) “</a:t>
            </a:r>
            <a:r>
              <a:rPr lang="en-US" smtClean="0"/>
              <a:t>Who is the author?”</a:t>
            </a:r>
          </a:p>
          <a:p>
            <a:pPr eaLnBrk="1" hangingPunct="1"/>
            <a:r>
              <a:rPr lang="en-US" smtClean="0"/>
              <a:t>Next, students choose a verb </a:t>
            </a:r>
            <a:r>
              <a:rPr lang="en-US" i="1" smtClean="0"/>
              <a:t>(click)</a:t>
            </a:r>
            <a:r>
              <a:rPr lang="en-US" smtClean="0"/>
              <a:t> – </a:t>
            </a:r>
            <a:r>
              <a:rPr lang="en-US" b="1" smtClean="0"/>
              <a:t>an action verb that relates to the purpose of the text.  </a:t>
            </a:r>
          </a:p>
          <a:p>
            <a:pPr eaLnBrk="1" hangingPunct="1"/>
            <a:r>
              <a:rPr lang="en-US" smtClean="0"/>
              <a:t>Finally, students finish the thought with… </a:t>
            </a:r>
            <a:endParaRPr lang="en-US" i="1" smtClean="0"/>
          </a:p>
          <a:p>
            <a:pPr marL="644525" lvl="1" indent="-187325" eaLnBrk="1" hangingPunct="1">
              <a:buFontTx/>
              <a:buChar char="•"/>
            </a:pPr>
            <a:r>
              <a:rPr lang="en-US" i="1" smtClean="0"/>
              <a:t>(click)” </a:t>
            </a:r>
            <a:r>
              <a:rPr lang="en-US" smtClean="0"/>
              <a:t>the big idea,” </a:t>
            </a:r>
          </a:p>
          <a:p>
            <a:pPr marL="644525" lvl="1" indent="-187325" eaLnBrk="1" hangingPunct="1">
              <a:buFontTx/>
              <a:buChar char="•"/>
            </a:pPr>
            <a:r>
              <a:rPr lang="en-US" i="1" smtClean="0"/>
              <a:t>(click) “</a:t>
            </a:r>
            <a:r>
              <a:rPr lang="en-US" smtClean="0"/>
              <a:t>the big concept,” or </a:t>
            </a:r>
          </a:p>
          <a:p>
            <a:pPr marL="644525" lvl="1" indent="-187325" eaLnBrk="1" hangingPunct="1">
              <a:buFontTx/>
              <a:buChar char="•"/>
            </a:pPr>
            <a:r>
              <a:rPr lang="en-US" i="1" smtClean="0"/>
              <a:t>(click) “</a:t>
            </a:r>
            <a:r>
              <a:rPr lang="en-US" smtClean="0"/>
              <a:t>the main idea of the text.”</a:t>
            </a:r>
          </a:p>
          <a:p>
            <a:pPr eaLnBrk="1" hangingPunct="1"/>
            <a:r>
              <a:rPr lang="en-US" smtClean="0"/>
              <a:t>Let’s take a moment and summarize a </a:t>
            </a:r>
            <a:r>
              <a:rPr lang="en-US" b="1" smtClean="0"/>
              <a:t>text we are all familiar with - the fairytale, </a:t>
            </a:r>
            <a:r>
              <a:rPr lang="en-US" b="1" i="1" smtClean="0"/>
              <a:t>Cinderella</a:t>
            </a:r>
            <a:r>
              <a:rPr lang="en-US" i="1" smtClean="0"/>
              <a:t>.</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fld id="{C8AFF8BE-055B-4679-879A-128A9A1A5069}" type="slidenum">
              <a:rPr lang="en-US" sz="1200" smtClean="0">
                <a:latin typeface="Arial" charset="0"/>
              </a:rPr>
              <a:pPr eaLnBrk="1" hangingPunct="1"/>
              <a:t>48</a:t>
            </a:fld>
            <a:endParaRPr lang="en-US" sz="1200" smtClean="0">
              <a:latin typeface="Arial" charset="0"/>
            </a:endParaRPr>
          </a:p>
        </p:txBody>
      </p:sp>
      <p:sp>
        <p:nvSpPr>
          <p:cNvPr id="58371" name="Rectangle 2"/>
          <p:cNvSpPr>
            <a:spLocks noRot="1" noChangeArrowheads="1" noTextEdit="1"/>
          </p:cNvSpPr>
          <p:nvPr>
            <p:ph type="sldImg"/>
          </p:nvPr>
        </p:nvSpPr>
        <p:spPr>
          <a:xfrm>
            <a:off x="1636713" y="879475"/>
            <a:ext cx="3640137" cy="2728913"/>
          </a:xfrm>
          <a:ln/>
        </p:spPr>
      </p:sp>
      <p:sp>
        <p:nvSpPr>
          <p:cNvPr id="58372" name="Rectangle 3"/>
          <p:cNvSpPr>
            <a:spLocks noGrp="1" noChangeArrowheads="1"/>
          </p:cNvSpPr>
          <p:nvPr>
            <p:ph type="body" idx="1"/>
          </p:nvPr>
        </p:nvSpPr>
        <p:spPr>
          <a:xfrm>
            <a:off x="479425" y="3703820"/>
            <a:ext cx="5935663" cy="493270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smtClean="0"/>
              <a:t>Trainers Notes:</a:t>
            </a:r>
          </a:p>
          <a:p>
            <a:pPr eaLnBrk="1" hangingPunct="1"/>
            <a:r>
              <a:rPr lang="en-US" b="1" smtClean="0"/>
              <a:t>For some students this may be your starting point.</a:t>
            </a:r>
          </a:p>
          <a:p>
            <a:pPr eaLnBrk="1" hangingPunct="1"/>
            <a:r>
              <a:rPr lang="en-US" smtClean="0"/>
              <a:t>Once students are comfortable with Steps 1 and 2 of the I.V.F. process, many teachers journey into</a:t>
            </a:r>
            <a:r>
              <a:rPr lang="en-US" b="1" smtClean="0"/>
              <a:t> </a:t>
            </a:r>
            <a:r>
              <a:rPr lang="en-US" smtClean="0"/>
              <a:t>the</a:t>
            </a:r>
            <a:r>
              <a:rPr lang="en-US" b="1" smtClean="0"/>
              <a:t> summary paragraph. </a:t>
            </a:r>
          </a:p>
          <a:p>
            <a:pPr eaLnBrk="1" hangingPunct="1"/>
            <a:r>
              <a:rPr lang="en-US" b="1" i="1" smtClean="0"/>
              <a:t>(click) </a:t>
            </a:r>
            <a:r>
              <a:rPr lang="en-US" b="1" smtClean="0"/>
              <a:t>Step 3</a:t>
            </a:r>
            <a:r>
              <a:rPr lang="en-US" smtClean="0"/>
              <a:t> requires students to gather facts and</a:t>
            </a:r>
            <a:r>
              <a:rPr lang="en-US" b="1" smtClean="0"/>
              <a:t> compose a simple fact outline.</a:t>
            </a:r>
          </a:p>
          <a:p>
            <a:pPr eaLnBrk="1" hangingPunct="1"/>
            <a:r>
              <a:rPr lang="en-US" smtClean="0"/>
              <a:t>Let’s take a look at two samples.  The first is a summary of a narrative, while the second features an expository piece. </a:t>
            </a:r>
          </a:p>
          <a:p>
            <a:pPr eaLnBrk="1" hangingPunct="1"/>
            <a:r>
              <a:rPr lang="en-US" b="1" smtClean="0"/>
              <a:t>Continue partner write.</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fld id="{499D3B90-8896-4B48-AF5F-198777C0C74A}" type="slidenum">
              <a:rPr lang="en-US" sz="1200" smtClean="0">
                <a:latin typeface="Arial" charset="0"/>
              </a:rPr>
              <a:pPr eaLnBrk="1" hangingPunct="1"/>
              <a:t>49</a:t>
            </a:fld>
            <a:endParaRPr lang="en-US" sz="1200" smtClean="0">
              <a:latin typeface="Arial" charset="0"/>
            </a:endParaRPr>
          </a:p>
        </p:txBody>
      </p:sp>
      <p:sp>
        <p:nvSpPr>
          <p:cNvPr id="59395" name="Rectangle 2"/>
          <p:cNvSpPr>
            <a:spLocks noRot="1" noChangeArrowheads="1" noTextEdit="1"/>
          </p:cNvSpPr>
          <p:nvPr>
            <p:ph type="sldImg"/>
          </p:nvPr>
        </p:nvSpPr>
        <p:spPr>
          <a:xfrm>
            <a:off x="1636713" y="879475"/>
            <a:ext cx="3640137" cy="2728913"/>
          </a:xfrm>
          <a:ln/>
        </p:spPr>
      </p:sp>
      <p:sp>
        <p:nvSpPr>
          <p:cNvPr id="59396" name="Rectangle 3"/>
          <p:cNvSpPr>
            <a:spLocks noGrp="1" noChangeArrowheads="1"/>
          </p:cNvSpPr>
          <p:nvPr>
            <p:ph type="body" idx="1"/>
          </p:nvPr>
        </p:nvSpPr>
        <p:spPr>
          <a:xfrm>
            <a:off x="479425" y="3703820"/>
            <a:ext cx="5935663" cy="493270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smtClean="0"/>
              <a:t>Trainers Notes:</a:t>
            </a:r>
          </a:p>
          <a:p>
            <a:pPr eaLnBrk="1" hangingPunct="1"/>
            <a:r>
              <a:rPr lang="en-US" smtClean="0"/>
              <a:t>Step 1  identifies the item </a:t>
            </a:r>
            <a:r>
              <a:rPr lang="en-US" i="1" smtClean="0"/>
              <a:t>(click, </a:t>
            </a:r>
            <a:r>
              <a:rPr lang="en-US" smtClean="0"/>
              <a:t>the verb </a:t>
            </a:r>
            <a:r>
              <a:rPr lang="en-US" i="1" smtClean="0"/>
              <a:t>(click), </a:t>
            </a:r>
            <a:r>
              <a:rPr lang="en-US" smtClean="0"/>
              <a:t>and the completion of the thought </a:t>
            </a:r>
            <a:r>
              <a:rPr lang="en-US" i="1" smtClean="0"/>
              <a:t>(click). </a:t>
            </a:r>
          </a:p>
          <a:p>
            <a:pPr eaLnBrk="1" hangingPunct="1"/>
            <a:r>
              <a:rPr lang="en-US" smtClean="0"/>
              <a:t>Step 2  is the “real” sentence. </a:t>
            </a:r>
            <a:r>
              <a:rPr lang="en-US" i="1" smtClean="0"/>
              <a:t>(click)</a:t>
            </a:r>
          </a:p>
          <a:p>
            <a:pPr eaLnBrk="1" hangingPunct="1"/>
            <a:r>
              <a:rPr lang="en-US" smtClean="0"/>
              <a:t>Trainers Notes:  Step 3 prompts students to write the facts. </a:t>
            </a:r>
            <a:r>
              <a:rPr lang="en-US" i="1" smtClean="0"/>
              <a:t>(click) (click) (click) (click) (click) </a:t>
            </a:r>
            <a:r>
              <a:rPr lang="en-US" smtClean="0"/>
              <a:t>Notice how each</a:t>
            </a:r>
            <a:r>
              <a:rPr lang="en-US" b="1" smtClean="0"/>
              <a:t> fact leads to the “big idea” </a:t>
            </a:r>
            <a:r>
              <a:rPr lang="en-US" smtClean="0"/>
              <a:t>of the summary…</a:t>
            </a:r>
            <a:r>
              <a:rPr lang="en-US" b="1" smtClean="0"/>
              <a:t> </a:t>
            </a:r>
            <a:r>
              <a:rPr lang="en-US" smtClean="0"/>
              <a:t>that a young girl’s life was changed. </a:t>
            </a:r>
          </a:p>
          <a:p>
            <a:pPr eaLnBrk="1" hangingPunct="1"/>
            <a:r>
              <a:rPr lang="en-US" smtClean="0"/>
              <a:t>These facts are merely </a:t>
            </a:r>
            <a:r>
              <a:rPr lang="en-US" b="1" smtClean="0"/>
              <a:t>phrases.</a:t>
            </a:r>
            <a:r>
              <a:rPr lang="en-US" smtClean="0"/>
              <a:t>  Like the Informal Outline, the </a:t>
            </a:r>
            <a:r>
              <a:rPr lang="en-US" b="1" smtClean="0"/>
              <a:t>dashes will be developed </a:t>
            </a:r>
            <a:r>
              <a:rPr lang="en-US" smtClean="0"/>
              <a:t>into more detailed sentences when drafting.</a:t>
            </a:r>
          </a:p>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Let’s start with the teachers manual. Go ahead and pull this out of your kit. There are three different kits that you might use depending on your grade level. (click) The green manual is for primary level students grades k-2 grade. (click) The red manual is for intermediate ages including grades 3-6. (click) The blue manual is for secondary grades 7-12 grade. </a:t>
            </a:r>
          </a:p>
          <a:p>
            <a:endParaRPr lang="en-US" smtClean="0"/>
          </a:p>
          <a:p>
            <a:r>
              <a:rPr lang="en-US" smtClean="0"/>
              <a:t>As mentioned before </a:t>
            </a:r>
            <a:r>
              <a:rPr lang="en-US" b="1" smtClean="0"/>
              <a:t>each manual contains the same sections</a:t>
            </a:r>
            <a:r>
              <a:rPr lang="en-US" smtClean="0"/>
              <a:t>. </a:t>
            </a:r>
            <a:r>
              <a:rPr lang="en-US" b="1" smtClean="0"/>
              <a:t>Turn to the table of contents </a:t>
            </a:r>
            <a:r>
              <a:rPr lang="en-US" smtClean="0"/>
              <a:t>and you will notice the sections of the program starting with Section 1: Writing to Improve Reading and Listening Comprehension to Section 10: Assessment and High Standards. The difference between these kits are differentiated examples for the corresponding grade levels and a few strategies that might be more appropriate for the different ages. </a:t>
            </a:r>
          </a:p>
          <a:p>
            <a:endParaRPr lang="en-US" smtClean="0"/>
          </a:p>
          <a:p>
            <a:r>
              <a:rPr lang="en-US" smtClean="0"/>
              <a:t>Step Up To Writing </a:t>
            </a:r>
            <a:r>
              <a:rPr lang="en-US" b="1" smtClean="0"/>
              <a:t>is not a curriculum but a resource of research based strategies </a:t>
            </a:r>
            <a:r>
              <a:rPr lang="en-US" smtClean="0"/>
              <a:t>for you to choose based on your students needs.  Each time we give examples we will emphasize how these strategies can be used with what you are already teaching from Wilson writing components to the District Writing planning guides. </a:t>
            </a:r>
          </a:p>
        </p:txBody>
      </p:sp>
      <p:sp>
        <p:nvSpPr>
          <p:cNvPr id="317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fld id="{5F37BA34-D165-41CD-9B68-8F6231D57B78}" type="slidenum">
              <a:rPr lang="en-US" sz="1200" smtClean="0">
                <a:latin typeface="Arial" charset="0"/>
              </a:rPr>
              <a:pPr eaLnBrk="1" hangingPunct="1"/>
              <a:t>9</a:t>
            </a:fld>
            <a:endParaRPr lang="en-US" sz="1200" smtClean="0">
              <a:latin typeface="Arial"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fld id="{DDB6566B-139A-4EAE-B242-F75B7DDF406F}" type="slidenum">
              <a:rPr lang="en-US" sz="1200" smtClean="0">
                <a:latin typeface="Arial" charset="0"/>
              </a:rPr>
              <a:pPr eaLnBrk="1" hangingPunct="1"/>
              <a:t>50</a:t>
            </a:fld>
            <a:endParaRPr lang="en-US" sz="1200" smtClean="0">
              <a:latin typeface="Arial" charset="0"/>
            </a:endParaRPr>
          </a:p>
        </p:txBody>
      </p:sp>
      <p:sp>
        <p:nvSpPr>
          <p:cNvPr id="60419" name="Rectangle 2"/>
          <p:cNvSpPr>
            <a:spLocks noRot="1" noChangeArrowheads="1" noTextEdit="1"/>
          </p:cNvSpPr>
          <p:nvPr>
            <p:ph type="sldImg"/>
          </p:nvPr>
        </p:nvSpPr>
        <p:spPr>
          <a:xfrm>
            <a:off x="1636713" y="879475"/>
            <a:ext cx="3640137" cy="2728913"/>
          </a:xfrm>
          <a:ln/>
        </p:spPr>
      </p:sp>
      <p:sp>
        <p:nvSpPr>
          <p:cNvPr id="60420" name="Rectangle 3"/>
          <p:cNvSpPr>
            <a:spLocks noGrp="1" noChangeArrowheads="1"/>
          </p:cNvSpPr>
          <p:nvPr>
            <p:ph type="body" idx="1"/>
          </p:nvPr>
        </p:nvSpPr>
        <p:spPr>
          <a:xfrm>
            <a:off x="479425" y="3703820"/>
            <a:ext cx="5935663" cy="493270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smtClean="0"/>
              <a:t>Trainers Notes: </a:t>
            </a:r>
          </a:p>
          <a:p>
            <a:pPr eaLnBrk="1" hangingPunct="1"/>
            <a:r>
              <a:rPr lang="en-US" b="1" smtClean="0"/>
              <a:t>This is a sample from high school student; nice summary.</a:t>
            </a:r>
          </a:p>
          <a:p>
            <a:pPr eaLnBrk="1" hangingPunct="1"/>
            <a:r>
              <a:rPr lang="en-US" smtClean="0"/>
              <a:t>The result….a complete summary </a:t>
            </a:r>
            <a:r>
              <a:rPr lang="en-US" i="1" smtClean="0"/>
              <a:t>(click).</a:t>
            </a:r>
            <a:endParaRPr lang="en-US" smtClean="0"/>
          </a:p>
          <a:p>
            <a:pPr eaLnBrk="1" hangingPunct="1"/>
            <a:r>
              <a:rPr lang="en-US" smtClean="0"/>
              <a:t>Notice how each fact from the outline is</a:t>
            </a:r>
            <a:r>
              <a:rPr lang="en-US" b="1" smtClean="0"/>
              <a:t> developed with greater detail and description.</a:t>
            </a:r>
          </a:p>
          <a:p>
            <a:pPr lvl="1" eaLnBrk="1" hangingPunct="1">
              <a:buFontTx/>
              <a:buChar char="•"/>
            </a:pPr>
            <a:r>
              <a:rPr lang="en-US" smtClean="0"/>
              <a:t>“The fairytale, </a:t>
            </a:r>
            <a:r>
              <a:rPr lang="en-US" i="1" smtClean="0"/>
              <a:t>Cinderella</a:t>
            </a:r>
            <a:r>
              <a:rPr lang="en-US" smtClean="0"/>
              <a:t>, tells how a young girl’s life can be changed for the better. Cinderella spent much of her days doing </a:t>
            </a:r>
            <a:r>
              <a:rPr lang="en-US" u="sng" smtClean="0"/>
              <a:t>chores</a:t>
            </a:r>
            <a:r>
              <a:rPr lang="en-US" smtClean="0"/>
              <a:t> for her mean stepmother and her two ugly stepsisters. A </a:t>
            </a:r>
            <a:r>
              <a:rPr lang="en-US" u="sng" smtClean="0"/>
              <a:t>fairy godmother</a:t>
            </a:r>
            <a:r>
              <a:rPr lang="en-US" smtClean="0"/>
              <a:t> arrived and granted Cinderella’s wish to attend the prince’s ball.  Dressed in a beautiful gown, Cinderella arrived at the ball and caught the attention of the prince.  They </a:t>
            </a:r>
            <a:r>
              <a:rPr lang="en-US" u="sng" smtClean="0"/>
              <a:t>danced</a:t>
            </a:r>
            <a:r>
              <a:rPr lang="en-US" smtClean="0"/>
              <a:t> much of the night, but when midnight came, Cinderella ran and lost her slipper.  The prince searched the kingdom and found that Cinderella’s foot </a:t>
            </a:r>
            <a:r>
              <a:rPr lang="en-US" u="sng" smtClean="0"/>
              <a:t>fit </a:t>
            </a:r>
            <a:r>
              <a:rPr lang="en-US" smtClean="0"/>
              <a:t>in the slipper.  To the surprise of the ugly stepsisters, the prince </a:t>
            </a:r>
            <a:r>
              <a:rPr lang="en-US" u="sng" smtClean="0"/>
              <a:t>married</a:t>
            </a:r>
            <a:r>
              <a:rPr lang="en-US" smtClean="0"/>
              <a:t> Cinderella, and they spent the rest of their life living happily ever.”</a:t>
            </a:r>
          </a:p>
          <a:p>
            <a:pPr eaLnBrk="1" hangingPunct="1"/>
            <a:r>
              <a:rPr lang="en-US" smtClean="0"/>
              <a:t>There is</a:t>
            </a:r>
            <a:r>
              <a:rPr lang="en-US" b="1" smtClean="0"/>
              <a:t> no expository conclusion on the summary.</a:t>
            </a:r>
            <a:r>
              <a:rPr lang="en-US" smtClean="0"/>
              <a:t>  The message:  Why summarize a summary?</a:t>
            </a:r>
          </a:p>
          <a:p>
            <a:pPr eaLnBrk="1" hangingPunct="1"/>
            <a:r>
              <a:rPr lang="en-US" smtClean="0"/>
              <a:t>Is the process the same when summarizing</a:t>
            </a:r>
            <a:r>
              <a:rPr lang="en-US" b="1" smtClean="0"/>
              <a:t> expository?</a:t>
            </a:r>
          </a:p>
          <a:p>
            <a:pPr eaLnBrk="1" hangingPunct="1"/>
            <a:r>
              <a:rPr lang="en-US" b="1" smtClean="0"/>
              <a:t>Do NOT have younger students go through all of the steps….</a:t>
            </a:r>
          </a:p>
          <a:p>
            <a:pPr eaLnBrk="1" hangingPunct="1"/>
            <a:r>
              <a:rPr lang="en-US" b="1" smtClean="0"/>
              <a:t>By third grade they should be able to do all steps</a:t>
            </a:r>
          </a:p>
          <a:p>
            <a:pPr eaLnBrk="1" hangingPunct="1"/>
            <a:r>
              <a:rPr lang="en-US" b="1" smtClean="0"/>
              <a:t>Lots of modeling!!!</a:t>
            </a:r>
          </a:p>
          <a:p>
            <a:pPr eaLnBrk="1" hangingPunct="1"/>
            <a:r>
              <a:rPr lang="en-US" b="1" smtClean="0"/>
              <a:t>Fact outline is sequential</a:t>
            </a:r>
          </a:p>
          <a:p>
            <a:pPr eaLnBrk="1" hangingPunct="1"/>
            <a:r>
              <a:rPr lang="en-US" b="1" smtClean="0"/>
              <a:t>Student samples if have them</a:t>
            </a:r>
          </a:p>
          <a:p>
            <a:pPr eaLnBrk="1" hangingPunct="1"/>
            <a:r>
              <a:rPr lang="en-US" b="1" smtClean="0"/>
              <a:t>CHUNK YOUR INSTRUCTION!!!!!</a:t>
            </a:r>
          </a:p>
          <a:p>
            <a:pPr eaLnBrk="1" hangingPunct="1"/>
            <a:endParaRPr lang="en-US" b="1" smtClean="0"/>
          </a:p>
          <a:p>
            <a:pPr eaLnBrk="1" hangingPunct="1"/>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your handouts read the summary “Adventure of a Country Doctor” … go to the 4</a:t>
            </a:r>
            <a:r>
              <a:rPr lang="en-US" baseline="0" dirty="0" smtClean="0"/>
              <a:t> step summary paragraph and write in the  parts of the topic sentence (step 1) and the outline of the facts (step 3). We will check the answer. </a:t>
            </a:r>
          </a:p>
          <a:p>
            <a:endParaRPr lang="en-US" baseline="0" dirty="0" smtClean="0"/>
          </a:p>
          <a:p>
            <a:r>
              <a:rPr lang="en-US" baseline="0" dirty="0" smtClean="0"/>
              <a:t>This is one way to teach the 4 part summary by having them identify the parts in a well written summary. </a:t>
            </a:r>
            <a:endParaRPr lang="en-US" dirty="0"/>
          </a:p>
        </p:txBody>
      </p:sp>
      <p:sp>
        <p:nvSpPr>
          <p:cNvPr id="4" name="Slide Number Placeholder 3"/>
          <p:cNvSpPr>
            <a:spLocks noGrp="1"/>
          </p:cNvSpPr>
          <p:nvPr>
            <p:ph type="sldNum" sz="quarter" idx="10"/>
          </p:nvPr>
        </p:nvSpPr>
        <p:spPr/>
        <p:txBody>
          <a:bodyPr/>
          <a:lstStyle/>
          <a:p>
            <a:fld id="{B7A26514-A557-4319-A57B-B6FF06210AD0}" type="slidenum">
              <a:rPr lang="en-US" smtClean="0"/>
              <a:t>51</a:t>
            </a:fld>
            <a:endParaRPr lang="en-US"/>
          </a:p>
        </p:txBody>
      </p:sp>
    </p:spTree>
    <p:extLst>
      <p:ext uri="{BB962C8B-B14F-4D97-AF65-F5344CB8AC3E}">
        <p14:creationId xmlns:p14="http://schemas.microsoft.com/office/powerpoint/2010/main" val="245717481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a:ln/>
        </p:spPr>
      </p:sp>
      <p:sp>
        <p:nvSpPr>
          <p:cNvPr id="768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Refer everyone to the article The Baseball found in their handouts. This is a practice item from the book </a:t>
            </a:r>
            <a:r>
              <a:rPr lang="en-US" u="sng" smtClean="0"/>
              <a:t>Show What You Know of CSAP for 10</a:t>
            </a:r>
            <a:r>
              <a:rPr lang="en-US" u="sng" baseline="30000" smtClean="0"/>
              <a:t>th</a:t>
            </a:r>
            <a:r>
              <a:rPr lang="en-US" u="sng" smtClean="0"/>
              <a:t> Grade</a:t>
            </a:r>
            <a:r>
              <a:rPr lang="en-US" smtClean="0"/>
              <a:t>. Have them complete a summary plan and share out their work. Then show the next slide.</a:t>
            </a:r>
          </a:p>
        </p:txBody>
      </p:sp>
      <p:sp>
        <p:nvSpPr>
          <p:cNvPr id="768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fld id="{6678C081-DB64-4049-8E3B-45251D3C994A}" type="slidenum">
              <a:rPr lang="en-US" sz="1200" smtClean="0">
                <a:latin typeface="Arial" charset="0"/>
              </a:rPr>
              <a:pPr eaLnBrk="1" hangingPunct="1"/>
              <a:t>54</a:t>
            </a:fld>
            <a:endParaRPr lang="en-US" sz="1200" smtClean="0">
              <a:latin typeface="Arial"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a:ln/>
        </p:spPr>
      </p:sp>
      <p:sp>
        <p:nvSpPr>
          <p:cNvPr id="778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This is an example of a completed summary plan.</a:t>
            </a:r>
          </a:p>
        </p:txBody>
      </p:sp>
      <p:sp>
        <p:nvSpPr>
          <p:cNvPr id="778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fld id="{99CFF70E-314A-4D8F-AC2B-81BDAF673C3D}" type="slidenum">
              <a:rPr lang="en-US" sz="1200" smtClean="0">
                <a:latin typeface="Arial" charset="0"/>
              </a:rPr>
              <a:pPr eaLnBrk="1" hangingPunct="1"/>
              <a:t>55</a:t>
            </a:fld>
            <a:endParaRPr lang="en-US" sz="1200" smtClean="0">
              <a:latin typeface="Arial"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a:ln/>
        </p:spPr>
      </p:sp>
      <p:sp>
        <p:nvSpPr>
          <p:cNvPr id="788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Here is how the plan is written as a summary paragraph. Click on return to start the next section of great short answer. </a:t>
            </a:r>
          </a:p>
        </p:txBody>
      </p:sp>
      <p:sp>
        <p:nvSpPr>
          <p:cNvPr id="788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fld id="{DF681266-32CB-4816-AFE5-E561E5AF7F15}" type="slidenum">
              <a:rPr lang="en-US" sz="1200" smtClean="0">
                <a:latin typeface="Arial" charset="0"/>
              </a:rPr>
              <a:pPr eaLnBrk="1" hangingPunct="1"/>
              <a:t>56</a:t>
            </a:fld>
            <a:endParaRPr lang="en-US" sz="1200" smtClean="0">
              <a:latin typeface="Arial"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The Sentence Mastering unit begins with students practicing the skill of identifying  the difference between a complete sentence and a fragmented sentence.</a:t>
            </a:r>
          </a:p>
        </p:txBody>
      </p:sp>
      <p:sp>
        <p:nvSpPr>
          <p:cNvPr id="245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imes New Roman" pitchFamily="18" charset="0"/>
              </a:defRPr>
            </a:lvl1pPr>
            <a:lvl2pPr marL="730171" indent="-280835" eaLnBrk="0" hangingPunct="0">
              <a:defRPr sz="1600">
                <a:solidFill>
                  <a:schemeClr val="tx1"/>
                </a:solidFill>
                <a:latin typeface="Times New Roman" pitchFamily="18" charset="0"/>
              </a:defRPr>
            </a:lvl2pPr>
            <a:lvl3pPr marL="1123340" indent="-224668" eaLnBrk="0" hangingPunct="0">
              <a:defRPr sz="1600">
                <a:solidFill>
                  <a:schemeClr val="tx1"/>
                </a:solidFill>
                <a:latin typeface="Times New Roman" pitchFamily="18" charset="0"/>
              </a:defRPr>
            </a:lvl3pPr>
            <a:lvl4pPr marL="1572677" indent="-224668" eaLnBrk="0" hangingPunct="0">
              <a:defRPr sz="1600">
                <a:solidFill>
                  <a:schemeClr val="tx1"/>
                </a:solidFill>
                <a:latin typeface="Times New Roman" pitchFamily="18" charset="0"/>
              </a:defRPr>
            </a:lvl4pPr>
            <a:lvl5pPr marL="2022013" indent="-224668" eaLnBrk="0" hangingPunct="0">
              <a:defRPr sz="1600">
                <a:solidFill>
                  <a:schemeClr val="tx1"/>
                </a:solidFill>
                <a:latin typeface="Times New Roman" pitchFamily="18" charset="0"/>
              </a:defRPr>
            </a:lvl5pPr>
            <a:lvl6pPr marL="2471349" indent="-224668" eaLnBrk="0" fontAlgn="base" hangingPunct="0">
              <a:spcBef>
                <a:spcPct val="0"/>
              </a:spcBef>
              <a:spcAft>
                <a:spcPct val="0"/>
              </a:spcAft>
              <a:defRPr sz="1600">
                <a:solidFill>
                  <a:schemeClr val="tx1"/>
                </a:solidFill>
                <a:latin typeface="Times New Roman" pitchFamily="18" charset="0"/>
              </a:defRPr>
            </a:lvl6pPr>
            <a:lvl7pPr marL="2920685" indent="-224668" eaLnBrk="0" fontAlgn="base" hangingPunct="0">
              <a:spcBef>
                <a:spcPct val="0"/>
              </a:spcBef>
              <a:spcAft>
                <a:spcPct val="0"/>
              </a:spcAft>
              <a:defRPr sz="1600">
                <a:solidFill>
                  <a:schemeClr val="tx1"/>
                </a:solidFill>
                <a:latin typeface="Times New Roman" pitchFamily="18" charset="0"/>
              </a:defRPr>
            </a:lvl7pPr>
            <a:lvl8pPr marL="3370021" indent="-224668" eaLnBrk="0" fontAlgn="base" hangingPunct="0">
              <a:spcBef>
                <a:spcPct val="0"/>
              </a:spcBef>
              <a:spcAft>
                <a:spcPct val="0"/>
              </a:spcAft>
              <a:defRPr sz="1600">
                <a:solidFill>
                  <a:schemeClr val="tx1"/>
                </a:solidFill>
                <a:latin typeface="Times New Roman" pitchFamily="18" charset="0"/>
              </a:defRPr>
            </a:lvl8pPr>
            <a:lvl9pPr marL="3819357" indent="-224668" eaLnBrk="0" fontAlgn="base" hangingPunct="0">
              <a:spcBef>
                <a:spcPct val="0"/>
              </a:spcBef>
              <a:spcAft>
                <a:spcPct val="0"/>
              </a:spcAft>
              <a:defRPr sz="1600">
                <a:solidFill>
                  <a:schemeClr val="tx1"/>
                </a:solidFill>
                <a:latin typeface="Times New Roman" pitchFamily="18" charset="0"/>
              </a:defRPr>
            </a:lvl9pPr>
          </a:lstStyle>
          <a:p>
            <a:pPr eaLnBrk="1" hangingPunct="1"/>
            <a:fld id="{D7C5CD2C-123E-45C5-8E7B-655645DB666B}" type="slidenum">
              <a:rPr lang="en-US" sz="1200">
                <a:latin typeface="Arial" charset="0"/>
              </a:rPr>
              <a:pPr eaLnBrk="1" hangingPunct="1"/>
              <a:t>60</a:t>
            </a:fld>
            <a:endParaRPr lang="en-US" sz="1200">
              <a:latin typeface="Arial"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a:t>
            </a:r>
            <a:r>
              <a:rPr lang="en-US" baseline="0" dirty="0" smtClean="0"/>
              <a:t> complete sentence contains both a subject and predicate and has a complete thought. The independent clauses are complete sentences because they have a subject and a predicate and a complete thought. In your handout is a list of clauses. Write a S if it is a sentence or a F is it is a fragment. </a:t>
            </a:r>
            <a:endParaRPr lang="en-US" dirty="0"/>
          </a:p>
        </p:txBody>
      </p:sp>
      <p:sp>
        <p:nvSpPr>
          <p:cNvPr id="4" name="Slide Number Placeholder 3"/>
          <p:cNvSpPr>
            <a:spLocks noGrp="1"/>
          </p:cNvSpPr>
          <p:nvPr>
            <p:ph type="sldNum" sz="quarter" idx="10"/>
          </p:nvPr>
        </p:nvSpPr>
        <p:spPr/>
        <p:txBody>
          <a:bodyPr/>
          <a:lstStyle/>
          <a:p>
            <a:fld id="{B7A26514-A557-4319-A57B-B6FF06210AD0}" type="slidenum">
              <a:rPr lang="en-US" smtClean="0"/>
              <a:t>61</a:t>
            </a:fld>
            <a:endParaRPr lang="en-US"/>
          </a:p>
        </p:txBody>
      </p:sp>
    </p:spTree>
    <p:extLst>
      <p:ext uri="{BB962C8B-B14F-4D97-AF65-F5344CB8AC3E}">
        <p14:creationId xmlns:p14="http://schemas.microsoft.com/office/powerpoint/2010/main" val="279422437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There are various ways students begin learning to write sentences.  One way is by learning that a sentence has a “who” , an “action” and a “who”.</a:t>
            </a:r>
          </a:p>
          <a:p>
            <a:endParaRPr lang="en-US" smtClean="0"/>
          </a:p>
          <a:p>
            <a:r>
              <a:rPr lang="en-US" smtClean="0"/>
              <a:t>Post the “Writing Great Sentences Poster” and have your participants all write 2 or three good sentences to share out. (handout packet)</a:t>
            </a:r>
          </a:p>
          <a:p>
            <a:r>
              <a:rPr lang="en-US" b="1" smtClean="0"/>
              <a:t>Assignment: Take your first handout (p.3-2a).  At the top write a sentence to go with the who, action, who template.  Then using the same main idea, write a new sentence using the bottom template.</a:t>
            </a:r>
          </a:p>
        </p:txBody>
      </p:sp>
      <p:sp>
        <p:nvSpPr>
          <p:cNvPr id="256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imes New Roman" pitchFamily="18" charset="0"/>
              </a:defRPr>
            </a:lvl1pPr>
            <a:lvl2pPr marL="730171" indent="-280835" eaLnBrk="0" hangingPunct="0">
              <a:defRPr sz="1600">
                <a:solidFill>
                  <a:schemeClr val="tx1"/>
                </a:solidFill>
                <a:latin typeface="Times New Roman" pitchFamily="18" charset="0"/>
              </a:defRPr>
            </a:lvl2pPr>
            <a:lvl3pPr marL="1123340" indent="-224668" eaLnBrk="0" hangingPunct="0">
              <a:defRPr sz="1600">
                <a:solidFill>
                  <a:schemeClr val="tx1"/>
                </a:solidFill>
                <a:latin typeface="Times New Roman" pitchFamily="18" charset="0"/>
              </a:defRPr>
            </a:lvl3pPr>
            <a:lvl4pPr marL="1572677" indent="-224668" eaLnBrk="0" hangingPunct="0">
              <a:defRPr sz="1600">
                <a:solidFill>
                  <a:schemeClr val="tx1"/>
                </a:solidFill>
                <a:latin typeface="Times New Roman" pitchFamily="18" charset="0"/>
              </a:defRPr>
            </a:lvl4pPr>
            <a:lvl5pPr marL="2022013" indent="-224668" eaLnBrk="0" hangingPunct="0">
              <a:defRPr sz="1600">
                <a:solidFill>
                  <a:schemeClr val="tx1"/>
                </a:solidFill>
                <a:latin typeface="Times New Roman" pitchFamily="18" charset="0"/>
              </a:defRPr>
            </a:lvl5pPr>
            <a:lvl6pPr marL="2471349" indent="-224668" eaLnBrk="0" fontAlgn="base" hangingPunct="0">
              <a:spcBef>
                <a:spcPct val="0"/>
              </a:spcBef>
              <a:spcAft>
                <a:spcPct val="0"/>
              </a:spcAft>
              <a:defRPr sz="1600">
                <a:solidFill>
                  <a:schemeClr val="tx1"/>
                </a:solidFill>
                <a:latin typeface="Times New Roman" pitchFamily="18" charset="0"/>
              </a:defRPr>
            </a:lvl6pPr>
            <a:lvl7pPr marL="2920685" indent="-224668" eaLnBrk="0" fontAlgn="base" hangingPunct="0">
              <a:spcBef>
                <a:spcPct val="0"/>
              </a:spcBef>
              <a:spcAft>
                <a:spcPct val="0"/>
              </a:spcAft>
              <a:defRPr sz="1600">
                <a:solidFill>
                  <a:schemeClr val="tx1"/>
                </a:solidFill>
                <a:latin typeface="Times New Roman" pitchFamily="18" charset="0"/>
              </a:defRPr>
            </a:lvl7pPr>
            <a:lvl8pPr marL="3370021" indent="-224668" eaLnBrk="0" fontAlgn="base" hangingPunct="0">
              <a:spcBef>
                <a:spcPct val="0"/>
              </a:spcBef>
              <a:spcAft>
                <a:spcPct val="0"/>
              </a:spcAft>
              <a:defRPr sz="1600">
                <a:solidFill>
                  <a:schemeClr val="tx1"/>
                </a:solidFill>
                <a:latin typeface="Times New Roman" pitchFamily="18" charset="0"/>
              </a:defRPr>
            </a:lvl8pPr>
            <a:lvl9pPr marL="3819357" indent="-224668" eaLnBrk="0" fontAlgn="base" hangingPunct="0">
              <a:spcBef>
                <a:spcPct val="0"/>
              </a:spcBef>
              <a:spcAft>
                <a:spcPct val="0"/>
              </a:spcAft>
              <a:defRPr sz="1600">
                <a:solidFill>
                  <a:schemeClr val="tx1"/>
                </a:solidFill>
                <a:latin typeface="Times New Roman" pitchFamily="18" charset="0"/>
              </a:defRPr>
            </a:lvl9pPr>
          </a:lstStyle>
          <a:p>
            <a:pPr eaLnBrk="1" hangingPunct="1"/>
            <a:fld id="{1A629015-599C-4E82-AECF-A79FCD13B517}" type="slidenum">
              <a:rPr lang="en-US" sz="1200">
                <a:latin typeface="Arial" charset="0"/>
              </a:rPr>
              <a:pPr eaLnBrk="1" hangingPunct="1"/>
              <a:t>63</a:t>
            </a:fld>
            <a:endParaRPr lang="en-US" sz="1200">
              <a:latin typeface="Arial"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As students move along, they are exposed to the more complex sentence structures that include </a:t>
            </a:r>
            <a:r>
              <a:rPr lang="en-US" b="1" smtClean="0"/>
              <a:t>Who, What, Where, When, Action, How.  </a:t>
            </a:r>
            <a:r>
              <a:rPr lang="en-US" smtClean="0"/>
              <a:t>The order might vary.</a:t>
            </a:r>
            <a:r>
              <a:rPr lang="en-US" b="1" smtClean="0"/>
              <a:t> </a:t>
            </a:r>
            <a:endParaRPr lang="en-US" smtClean="0"/>
          </a:p>
        </p:txBody>
      </p:sp>
      <p:sp>
        <p:nvSpPr>
          <p:cNvPr id="266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imes New Roman" pitchFamily="18" charset="0"/>
              </a:defRPr>
            </a:lvl1pPr>
            <a:lvl2pPr marL="730171" indent="-280835" eaLnBrk="0" hangingPunct="0">
              <a:defRPr sz="1600">
                <a:solidFill>
                  <a:schemeClr val="tx1"/>
                </a:solidFill>
                <a:latin typeface="Times New Roman" pitchFamily="18" charset="0"/>
              </a:defRPr>
            </a:lvl2pPr>
            <a:lvl3pPr marL="1123340" indent="-224668" eaLnBrk="0" hangingPunct="0">
              <a:defRPr sz="1600">
                <a:solidFill>
                  <a:schemeClr val="tx1"/>
                </a:solidFill>
                <a:latin typeface="Times New Roman" pitchFamily="18" charset="0"/>
              </a:defRPr>
            </a:lvl3pPr>
            <a:lvl4pPr marL="1572677" indent="-224668" eaLnBrk="0" hangingPunct="0">
              <a:defRPr sz="1600">
                <a:solidFill>
                  <a:schemeClr val="tx1"/>
                </a:solidFill>
                <a:latin typeface="Times New Roman" pitchFamily="18" charset="0"/>
              </a:defRPr>
            </a:lvl4pPr>
            <a:lvl5pPr marL="2022013" indent="-224668" eaLnBrk="0" hangingPunct="0">
              <a:defRPr sz="1600">
                <a:solidFill>
                  <a:schemeClr val="tx1"/>
                </a:solidFill>
                <a:latin typeface="Times New Roman" pitchFamily="18" charset="0"/>
              </a:defRPr>
            </a:lvl5pPr>
            <a:lvl6pPr marL="2471349" indent="-224668" eaLnBrk="0" fontAlgn="base" hangingPunct="0">
              <a:spcBef>
                <a:spcPct val="0"/>
              </a:spcBef>
              <a:spcAft>
                <a:spcPct val="0"/>
              </a:spcAft>
              <a:defRPr sz="1600">
                <a:solidFill>
                  <a:schemeClr val="tx1"/>
                </a:solidFill>
                <a:latin typeface="Times New Roman" pitchFamily="18" charset="0"/>
              </a:defRPr>
            </a:lvl6pPr>
            <a:lvl7pPr marL="2920685" indent="-224668" eaLnBrk="0" fontAlgn="base" hangingPunct="0">
              <a:spcBef>
                <a:spcPct val="0"/>
              </a:spcBef>
              <a:spcAft>
                <a:spcPct val="0"/>
              </a:spcAft>
              <a:defRPr sz="1600">
                <a:solidFill>
                  <a:schemeClr val="tx1"/>
                </a:solidFill>
                <a:latin typeface="Times New Roman" pitchFamily="18" charset="0"/>
              </a:defRPr>
            </a:lvl7pPr>
            <a:lvl8pPr marL="3370021" indent="-224668" eaLnBrk="0" fontAlgn="base" hangingPunct="0">
              <a:spcBef>
                <a:spcPct val="0"/>
              </a:spcBef>
              <a:spcAft>
                <a:spcPct val="0"/>
              </a:spcAft>
              <a:defRPr sz="1600">
                <a:solidFill>
                  <a:schemeClr val="tx1"/>
                </a:solidFill>
                <a:latin typeface="Times New Roman" pitchFamily="18" charset="0"/>
              </a:defRPr>
            </a:lvl8pPr>
            <a:lvl9pPr marL="3819357" indent="-224668" eaLnBrk="0" fontAlgn="base" hangingPunct="0">
              <a:spcBef>
                <a:spcPct val="0"/>
              </a:spcBef>
              <a:spcAft>
                <a:spcPct val="0"/>
              </a:spcAft>
              <a:defRPr sz="1600">
                <a:solidFill>
                  <a:schemeClr val="tx1"/>
                </a:solidFill>
                <a:latin typeface="Times New Roman" pitchFamily="18" charset="0"/>
              </a:defRPr>
            </a:lvl9pPr>
          </a:lstStyle>
          <a:p>
            <a:pPr eaLnBrk="1" hangingPunct="1"/>
            <a:fld id="{06E22A51-DF9D-49BF-9ADA-A270D3AB14EA}" type="slidenum">
              <a:rPr lang="en-US" sz="1200">
                <a:latin typeface="Arial" charset="0"/>
              </a:rPr>
              <a:pPr eaLnBrk="1" hangingPunct="1"/>
              <a:t>64</a:t>
            </a:fld>
            <a:endParaRPr lang="en-US" sz="1200">
              <a:latin typeface="Arial"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t>The second area of instructional focus in this unit of study deals with Practicing Sentence Writing.   </a:t>
            </a:r>
          </a:p>
          <a:p>
            <a:endParaRPr lang="en-US" dirty="0" smtClean="0"/>
          </a:p>
          <a:p>
            <a:r>
              <a:rPr lang="en-US" dirty="0" smtClean="0"/>
              <a:t>What do you think they’ve done to make the sentence “The band played a song” better?</a:t>
            </a:r>
          </a:p>
          <a:p>
            <a:endParaRPr lang="en-US" dirty="0" smtClean="0"/>
          </a:p>
          <a:p>
            <a:r>
              <a:rPr lang="en-US" dirty="0" smtClean="0"/>
              <a:t>On the handouts do a first try of</a:t>
            </a:r>
            <a:r>
              <a:rPr lang="en-US" baseline="0" dirty="0" smtClean="0"/>
              <a:t> a sentence based on this picture. </a:t>
            </a:r>
            <a:endParaRPr lang="en-US" dirty="0" smtClean="0"/>
          </a:p>
        </p:txBody>
      </p:sp>
      <p:sp>
        <p:nvSpPr>
          <p:cNvPr id="276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imes New Roman" pitchFamily="18" charset="0"/>
              </a:defRPr>
            </a:lvl1pPr>
            <a:lvl2pPr marL="730171" indent="-280835" eaLnBrk="0" hangingPunct="0">
              <a:defRPr sz="1600">
                <a:solidFill>
                  <a:schemeClr val="tx1"/>
                </a:solidFill>
                <a:latin typeface="Times New Roman" pitchFamily="18" charset="0"/>
              </a:defRPr>
            </a:lvl2pPr>
            <a:lvl3pPr marL="1123340" indent="-224668" eaLnBrk="0" hangingPunct="0">
              <a:defRPr sz="1600">
                <a:solidFill>
                  <a:schemeClr val="tx1"/>
                </a:solidFill>
                <a:latin typeface="Times New Roman" pitchFamily="18" charset="0"/>
              </a:defRPr>
            </a:lvl3pPr>
            <a:lvl4pPr marL="1572677" indent="-224668" eaLnBrk="0" hangingPunct="0">
              <a:defRPr sz="1600">
                <a:solidFill>
                  <a:schemeClr val="tx1"/>
                </a:solidFill>
                <a:latin typeface="Times New Roman" pitchFamily="18" charset="0"/>
              </a:defRPr>
            </a:lvl4pPr>
            <a:lvl5pPr marL="2022013" indent="-224668" eaLnBrk="0" hangingPunct="0">
              <a:defRPr sz="1600">
                <a:solidFill>
                  <a:schemeClr val="tx1"/>
                </a:solidFill>
                <a:latin typeface="Times New Roman" pitchFamily="18" charset="0"/>
              </a:defRPr>
            </a:lvl5pPr>
            <a:lvl6pPr marL="2471349" indent="-224668" eaLnBrk="0" fontAlgn="base" hangingPunct="0">
              <a:spcBef>
                <a:spcPct val="0"/>
              </a:spcBef>
              <a:spcAft>
                <a:spcPct val="0"/>
              </a:spcAft>
              <a:defRPr sz="1600">
                <a:solidFill>
                  <a:schemeClr val="tx1"/>
                </a:solidFill>
                <a:latin typeface="Times New Roman" pitchFamily="18" charset="0"/>
              </a:defRPr>
            </a:lvl6pPr>
            <a:lvl7pPr marL="2920685" indent="-224668" eaLnBrk="0" fontAlgn="base" hangingPunct="0">
              <a:spcBef>
                <a:spcPct val="0"/>
              </a:spcBef>
              <a:spcAft>
                <a:spcPct val="0"/>
              </a:spcAft>
              <a:defRPr sz="1600">
                <a:solidFill>
                  <a:schemeClr val="tx1"/>
                </a:solidFill>
                <a:latin typeface="Times New Roman" pitchFamily="18" charset="0"/>
              </a:defRPr>
            </a:lvl7pPr>
            <a:lvl8pPr marL="3370021" indent="-224668" eaLnBrk="0" fontAlgn="base" hangingPunct="0">
              <a:spcBef>
                <a:spcPct val="0"/>
              </a:spcBef>
              <a:spcAft>
                <a:spcPct val="0"/>
              </a:spcAft>
              <a:defRPr sz="1600">
                <a:solidFill>
                  <a:schemeClr val="tx1"/>
                </a:solidFill>
                <a:latin typeface="Times New Roman" pitchFamily="18" charset="0"/>
              </a:defRPr>
            </a:lvl8pPr>
            <a:lvl9pPr marL="3819357" indent="-224668" eaLnBrk="0" fontAlgn="base" hangingPunct="0">
              <a:spcBef>
                <a:spcPct val="0"/>
              </a:spcBef>
              <a:spcAft>
                <a:spcPct val="0"/>
              </a:spcAft>
              <a:defRPr sz="1600">
                <a:solidFill>
                  <a:schemeClr val="tx1"/>
                </a:solidFill>
                <a:latin typeface="Times New Roman" pitchFamily="18" charset="0"/>
              </a:defRPr>
            </a:lvl9pPr>
          </a:lstStyle>
          <a:p>
            <a:pPr eaLnBrk="1" hangingPunct="1"/>
            <a:fld id="{79953D3B-4778-473B-A66D-DD39819B8D6D}" type="slidenum">
              <a:rPr lang="en-US" sz="1200">
                <a:latin typeface="Arial" charset="0"/>
              </a:rPr>
              <a:pPr eaLnBrk="1" hangingPunct="1"/>
              <a:t>65</a:t>
            </a:fld>
            <a:endParaRPr lang="en-US" sz="120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The next piece to your kit are the Tools manuals. The Tools binders contain all reproducible/overhead masters for activities and align directly with the Teacher's Manuals.</a:t>
            </a:r>
          </a:p>
          <a:p>
            <a:endParaRPr lang="en-US" smtClean="0"/>
          </a:p>
        </p:txBody>
      </p:sp>
      <p:sp>
        <p:nvSpPr>
          <p:cNvPr id="327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fld id="{6FAD8ABA-F453-49B5-A51A-EC2D1CEE15EC}" type="slidenum">
              <a:rPr lang="en-US" sz="1200" smtClean="0">
                <a:latin typeface="Arial" charset="0"/>
              </a:rPr>
              <a:pPr eaLnBrk="1" hangingPunct="1"/>
              <a:t>10</a:t>
            </a:fld>
            <a:endParaRPr lang="en-US" sz="1200" smtClean="0">
              <a:latin typeface="Arial"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fld id="{0EE804F7-E29A-4627-9524-4298D7AC5750}" type="slidenum">
              <a:rPr lang="en-US" sz="1200" smtClean="0">
                <a:latin typeface="Arial" charset="0"/>
              </a:rPr>
              <a:pPr eaLnBrk="1" hangingPunct="1"/>
              <a:t>68</a:t>
            </a:fld>
            <a:endParaRPr lang="en-US" sz="1200" smtClean="0">
              <a:latin typeface="Arial" charset="0"/>
            </a:endParaRPr>
          </a:p>
        </p:txBody>
      </p:sp>
      <p:sp>
        <p:nvSpPr>
          <p:cNvPr id="121859" name="Rectangle 2"/>
          <p:cNvSpPr>
            <a:spLocks noRot="1" noChangeArrowheads="1" noTextEdit="1"/>
          </p:cNvSpPr>
          <p:nvPr>
            <p:ph type="sldImg"/>
          </p:nvPr>
        </p:nvSpPr>
        <p:spPr>
          <a:xfrm>
            <a:off x="1638300" y="877888"/>
            <a:ext cx="3640138" cy="2730500"/>
          </a:xfrm>
          <a:ln/>
        </p:spPr>
      </p:sp>
      <p:sp>
        <p:nvSpPr>
          <p:cNvPr id="121860" name="Rectangle 3"/>
          <p:cNvSpPr>
            <a:spLocks noGrp="1" noChangeArrowheads="1"/>
          </p:cNvSpPr>
          <p:nvPr>
            <p:ph type="body" idx="1"/>
          </p:nvPr>
        </p:nvSpPr>
        <p:spPr>
          <a:xfrm>
            <a:off x="479425" y="3703820"/>
            <a:ext cx="5678488" cy="493270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lstStyle/>
          <a:p>
            <a:pPr eaLnBrk="1" hangingPunct="1"/>
            <a:r>
              <a:rPr lang="en-US" b="1" u="sng" smtClean="0">
                <a:latin typeface="Times New Roman" pitchFamily="18" charset="0"/>
              </a:rPr>
              <a:t>Trainers Notes: </a:t>
            </a:r>
            <a:r>
              <a:rPr lang="en-US" smtClean="0">
                <a:latin typeface="Times New Roman" pitchFamily="18" charset="0"/>
              </a:rPr>
              <a:t>  Read and highlight TP 9</a:t>
            </a:r>
          </a:p>
          <a:p>
            <a:pPr eaLnBrk="1" hangingPunct="1"/>
            <a:r>
              <a:rPr lang="en-US" smtClean="0">
                <a:latin typeface="Times New Roman" pitchFamily="18" charset="0"/>
              </a:rPr>
              <a:t>Look for important information</a:t>
            </a:r>
          </a:p>
          <a:p>
            <a:pPr eaLnBrk="1" hangingPunct="1"/>
            <a:r>
              <a:rPr lang="en-US" smtClean="0">
                <a:latin typeface="Times New Roman" pitchFamily="18" charset="0"/>
              </a:rPr>
              <a:t>Read this slide aloud.  It explains…simply…what a well crafted topic sentence should do.</a:t>
            </a:r>
          </a:p>
          <a:p>
            <a:pPr eaLnBrk="1" hangingPunct="1"/>
            <a:endParaRPr lang="en-US" smtClean="0">
              <a:latin typeface="Times New Roman" pitchFamily="18" charset="0"/>
            </a:endParaRPr>
          </a:p>
          <a:p>
            <a:pPr eaLnBrk="1" hangingPunct="1"/>
            <a:r>
              <a:rPr lang="en-US" smtClean="0">
                <a:latin typeface="Times New Roman" pitchFamily="18" charset="0"/>
              </a:rPr>
              <a:t>We are going to take a peek at the types of topic sentences in your materials</a:t>
            </a:r>
          </a:p>
          <a:p>
            <a:pPr eaLnBrk="1" hangingPunct="1"/>
            <a:r>
              <a:rPr lang="en-US" smtClean="0">
                <a:latin typeface="Times New Roman" pitchFamily="18" charset="0"/>
              </a:rPr>
              <a:t>Maureen has 14 different ways to write topic sentences</a:t>
            </a:r>
          </a:p>
          <a:p>
            <a:pPr eaLnBrk="1" hangingPunct="1"/>
            <a:endParaRPr lang="en-US" smtClean="0">
              <a:latin typeface="Times New Roman" pitchFamily="18" charset="0"/>
            </a:endParaRPr>
          </a:p>
          <a:p>
            <a:pPr eaLnBrk="1" hangingPunct="1"/>
            <a:r>
              <a:rPr lang="en-US" b="1" smtClean="0">
                <a:latin typeface="Times New Roman" pitchFamily="18" charset="0"/>
              </a:rPr>
              <a:t>Have the group look up info. in their teacher’s guide.</a:t>
            </a: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fld id="{B21E6433-9251-4631-B025-26EBB9167509}" type="slidenum">
              <a:rPr lang="en-US" sz="1200" smtClean="0">
                <a:latin typeface="Arial" charset="0"/>
              </a:rPr>
              <a:pPr eaLnBrk="1" hangingPunct="1"/>
              <a:t>69</a:t>
            </a:fld>
            <a:endParaRPr lang="en-US" sz="1200" smtClean="0">
              <a:latin typeface="Arial" charset="0"/>
            </a:endParaRPr>
          </a:p>
        </p:txBody>
      </p:sp>
      <p:sp>
        <p:nvSpPr>
          <p:cNvPr id="123907" name="Rectangle 2"/>
          <p:cNvSpPr>
            <a:spLocks noRot="1" noChangeArrowheads="1" noTextEdit="1"/>
          </p:cNvSpPr>
          <p:nvPr>
            <p:ph type="sldImg"/>
          </p:nvPr>
        </p:nvSpPr>
        <p:spPr>
          <a:xfrm>
            <a:off x="1638300" y="877888"/>
            <a:ext cx="3640138" cy="2730500"/>
          </a:xfrm>
          <a:ln/>
        </p:spPr>
      </p:sp>
      <p:sp>
        <p:nvSpPr>
          <p:cNvPr id="123908" name="Rectangle 3"/>
          <p:cNvSpPr>
            <a:spLocks noGrp="1" noChangeArrowheads="1"/>
          </p:cNvSpPr>
          <p:nvPr>
            <p:ph type="body" idx="1"/>
          </p:nvPr>
        </p:nvSpPr>
        <p:spPr>
          <a:xfrm>
            <a:off x="479425" y="3703820"/>
            <a:ext cx="5678488" cy="493270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lstStyle/>
          <a:p>
            <a:pPr eaLnBrk="1" hangingPunct="1"/>
            <a:r>
              <a:rPr lang="en-US" b="1" u="sng" smtClean="0">
                <a:latin typeface="Times New Roman" pitchFamily="18" charset="0"/>
              </a:rPr>
              <a:t>Trainers Notes:</a:t>
            </a:r>
            <a:r>
              <a:rPr lang="en-US" b="1" smtClean="0">
                <a:latin typeface="Times New Roman" pitchFamily="18" charset="0"/>
              </a:rPr>
              <a:t> </a:t>
            </a:r>
          </a:p>
          <a:p>
            <a:pPr eaLnBrk="1" hangingPunct="1">
              <a:buFontTx/>
              <a:buChar char="•"/>
            </a:pPr>
            <a:r>
              <a:rPr lang="en-US" i="1" smtClean="0">
                <a:latin typeface="Times New Roman" pitchFamily="18" charset="0"/>
              </a:rPr>
              <a:t>Step Up</a:t>
            </a:r>
            <a:r>
              <a:rPr lang="en-US" smtClean="0">
                <a:latin typeface="Times New Roman" pitchFamily="18" charset="0"/>
              </a:rPr>
              <a:t> is about giving students options.  Students often struggle when it comes to drafting.  We’re going to show you four topic sentence strategies and how to teach them.  </a:t>
            </a:r>
          </a:p>
          <a:p>
            <a:pPr eaLnBrk="1" hangingPunct="1">
              <a:buFontTx/>
              <a:buChar char="•"/>
            </a:pPr>
            <a:r>
              <a:rPr lang="en-US" smtClean="0">
                <a:latin typeface="Times New Roman" pitchFamily="18" charset="0"/>
              </a:rPr>
              <a:t>Look familiar</a:t>
            </a:r>
          </a:p>
          <a:p>
            <a:pPr eaLnBrk="1" hangingPunct="1">
              <a:buFontTx/>
              <a:buChar char="•"/>
            </a:pPr>
            <a:r>
              <a:rPr lang="en-US" smtClean="0">
                <a:latin typeface="Times New Roman" pitchFamily="18" charset="0"/>
              </a:rPr>
              <a:t>After teaching topic sentence strategies…..these will no longer be allowed </a:t>
            </a: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Rot="1" noChangeAspect="1" noChangeArrowheads="1" noTextEdit="1"/>
          </p:cNvSpPr>
          <p:nvPr>
            <p:ph type="sldImg"/>
          </p:nvPr>
        </p:nvSpPr>
        <p:spPr>
          <a:ln/>
        </p:spPr>
      </p:sp>
      <p:sp>
        <p:nvSpPr>
          <p:cNvPr id="12902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These are weak and don’t say anything.  Only There and Here when locating something.</a:t>
            </a:r>
          </a:p>
          <a:p>
            <a:endParaRPr lang="en-US" smtClean="0"/>
          </a:p>
          <a:p>
            <a:r>
              <a:rPr lang="en-US" b="1" smtClean="0"/>
              <a:t>Sample:</a:t>
            </a:r>
          </a:p>
          <a:p>
            <a:r>
              <a:rPr lang="en-US" b="1" smtClean="0"/>
              <a:t>There are my shoes, or Here are the donuts!</a:t>
            </a: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fld id="{960868ED-B628-427D-B1A9-B9E6A46F55C0}" type="slidenum">
              <a:rPr lang="en-US" sz="1200" smtClean="0">
                <a:latin typeface="Arial" charset="0"/>
              </a:rPr>
              <a:pPr eaLnBrk="1" hangingPunct="1"/>
              <a:t>71</a:t>
            </a:fld>
            <a:endParaRPr lang="en-US" sz="1200" smtClean="0">
              <a:latin typeface="Arial" charset="0"/>
            </a:endParaRPr>
          </a:p>
        </p:txBody>
      </p:sp>
      <p:sp>
        <p:nvSpPr>
          <p:cNvPr id="126979" name="Rectangle 2"/>
          <p:cNvSpPr>
            <a:spLocks noRot="1" noChangeArrowheads="1" noTextEdit="1"/>
          </p:cNvSpPr>
          <p:nvPr>
            <p:ph type="sldImg"/>
          </p:nvPr>
        </p:nvSpPr>
        <p:spPr>
          <a:xfrm>
            <a:off x="1638300" y="877888"/>
            <a:ext cx="3640138" cy="2730500"/>
          </a:xfrm>
          <a:ln/>
        </p:spPr>
      </p:sp>
      <p:sp>
        <p:nvSpPr>
          <p:cNvPr id="126980" name="Rectangle 3"/>
          <p:cNvSpPr>
            <a:spLocks noGrp="1" noChangeArrowheads="1"/>
          </p:cNvSpPr>
          <p:nvPr>
            <p:ph type="body" idx="1"/>
          </p:nvPr>
        </p:nvSpPr>
        <p:spPr>
          <a:xfrm>
            <a:off x="479425" y="3703820"/>
            <a:ext cx="5678488" cy="493270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lstStyle/>
          <a:p>
            <a:pPr eaLnBrk="1" hangingPunct="1"/>
            <a:r>
              <a:rPr lang="en-US" sz="1000" b="1" smtClean="0">
                <a:latin typeface="Times New Roman" pitchFamily="18" charset="0"/>
              </a:rPr>
              <a:t>Has number word in sentence, or “many, several….etc.”</a:t>
            </a:r>
          </a:p>
          <a:p>
            <a:pPr eaLnBrk="1" hangingPunct="1"/>
            <a:r>
              <a:rPr lang="en-US" sz="1000" b="1" smtClean="0">
                <a:latin typeface="Times New Roman" pitchFamily="18" charset="0"/>
              </a:rPr>
              <a:t>Leads right to the yellows.</a:t>
            </a:r>
          </a:p>
          <a:p>
            <a:pPr eaLnBrk="1" hangingPunct="1"/>
            <a:r>
              <a:rPr lang="en-US" sz="1000" b="1" smtClean="0">
                <a:latin typeface="Times New Roman" pitchFamily="18" charset="0"/>
              </a:rPr>
              <a:t>We don’t need a lot of practice here because it is very simple</a:t>
            </a:r>
          </a:p>
          <a:p>
            <a:pPr eaLnBrk="1" hangingPunct="1"/>
            <a:endParaRPr lang="en-US" sz="1000" b="1" smtClean="0">
              <a:latin typeface="Times New Roman" pitchFamily="18" charset="0"/>
            </a:endParaRPr>
          </a:p>
          <a:p>
            <a:pPr eaLnBrk="1" hangingPunct="1"/>
            <a:endParaRPr lang="en-US" sz="1000" b="1" smtClean="0">
              <a:latin typeface="Times New Roman" pitchFamily="18" charset="0"/>
            </a:endParaRPr>
          </a:p>
          <a:p>
            <a:pPr eaLnBrk="1" hangingPunct="1"/>
            <a:endParaRPr lang="en-US" sz="1000" b="1" smtClean="0">
              <a:latin typeface="Times New Roman" pitchFamily="18" charset="0"/>
            </a:endParaRPr>
          </a:p>
          <a:p>
            <a:pPr eaLnBrk="1" hangingPunct="1"/>
            <a:r>
              <a:rPr lang="en-US" sz="1000" b="1" smtClean="0">
                <a:latin typeface="Times New Roman" pitchFamily="18" charset="0"/>
              </a:rPr>
              <a:t>Purpose:  To provide examples of Occasion/Position Topic Sentences.</a:t>
            </a:r>
          </a:p>
          <a:p>
            <a:pPr eaLnBrk="1" hangingPunct="1"/>
            <a:endParaRPr lang="en-US" sz="1000" b="1" smtClean="0">
              <a:latin typeface="Times New Roman" pitchFamily="18" charset="0"/>
            </a:endParaRPr>
          </a:p>
          <a:p>
            <a:pPr eaLnBrk="1" hangingPunct="1"/>
            <a:r>
              <a:rPr lang="en-US" sz="1000" b="1" smtClean="0">
                <a:latin typeface="Times New Roman" pitchFamily="18" charset="0"/>
              </a:rPr>
              <a:t>Example of a number in the topic but is not a power number sentence:</a:t>
            </a:r>
          </a:p>
          <a:p>
            <a:pPr lvl="1" eaLnBrk="1" hangingPunct="1">
              <a:buFontTx/>
              <a:buChar char="•"/>
            </a:pPr>
            <a:r>
              <a:rPr lang="en-US" sz="1000" b="1" smtClean="0">
                <a:latin typeface="Times New Roman" pitchFamily="18" charset="0"/>
              </a:rPr>
              <a:t>My mother is 42 years old.</a:t>
            </a:r>
          </a:p>
          <a:p>
            <a:pPr eaLnBrk="1" hangingPunct="1"/>
            <a:endParaRPr lang="en-US" sz="1000" i="1" smtClean="0">
              <a:latin typeface="Times New Roman" pitchFamily="18" charset="0"/>
            </a:endParaRPr>
          </a:p>
          <a:p>
            <a:pPr algn="ctr" eaLnBrk="1" hangingPunct="1">
              <a:spcBef>
                <a:spcPct val="0"/>
              </a:spcBef>
            </a:pPr>
            <a:endParaRPr lang="en-US" sz="1000" i="1" smtClean="0">
              <a:latin typeface="Times New Roman" pitchFamily="18"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Rot="1" noChangeAspect="1" noChangeArrowheads="1" noTextEdit="1"/>
          </p:cNvSpPr>
          <p:nvPr>
            <p:ph type="sldImg"/>
          </p:nvPr>
        </p:nvSpPr>
        <p:spPr>
          <a:ln/>
        </p:spPr>
      </p:sp>
      <p:sp>
        <p:nvSpPr>
          <p:cNvPr id="12800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These are some of the number words students can use.</a:t>
            </a:r>
          </a:p>
          <a:p>
            <a:endParaRPr lang="en-US" smtClean="0"/>
          </a:p>
          <a:p>
            <a:r>
              <a:rPr lang="en-US" smtClean="0"/>
              <a:t>I make a poster for student reference.  If it is on the wall, they will use them.</a:t>
            </a:r>
          </a:p>
          <a:p>
            <a:endParaRPr lang="en-US" smtClean="0"/>
          </a:p>
          <a:p>
            <a:endParaRPr lang="en-US"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fld id="{4521013F-0F53-43DD-92CA-A44B3DFF75B6}" type="slidenum">
              <a:rPr lang="en-US" sz="1200" smtClean="0">
                <a:latin typeface="Arial" charset="0"/>
              </a:rPr>
              <a:pPr eaLnBrk="1" hangingPunct="1"/>
              <a:t>74</a:t>
            </a:fld>
            <a:endParaRPr lang="en-US" sz="1200" smtClean="0">
              <a:latin typeface="Arial" charset="0"/>
            </a:endParaRPr>
          </a:p>
        </p:txBody>
      </p:sp>
      <p:sp>
        <p:nvSpPr>
          <p:cNvPr id="134147" name="Rectangle 2"/>
          <p:cNvSpPr>
            <a:spLocks noRot="1" noChangeArrowheads="1" noTextEdit="1"/>
          </p:cNvSpPr>
          <p:nvPr>
            <p:ph type="sldImg"/>
          </p:nvPr>
        </p:nvSpPr>
        <p:spPr>
          <a:xfrm>
            <a:off x="1638300" y="877888"/>
            <a:ext cx="3640138" cy="2730500"/>
          </a:xfrm>
          <a:ln/>
        </p:spPr>
      </p:sp>
      <p:sp>
        <p:nvSpPr>
          <p:cNvPr id="134148" name="Rectangle 3"/>
          <p:cNvSpPr>
            <a:spLocks noGrp="1" noChangeArrowheads="1"/>
          </p:cNvSpPr>
          <p:nvPr>
            <p:ph type="body" idx="1"/>
          </p:nvPr>
        </p:nvSpPr>
        <p:spPr>
          <a:xfrm>
            <a:off x="479425" y="3703820"/>
            <a:ext cx="5678488" cy="493270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lstStyle/>
          <a:p>
            <a:pPr eaLnBrk="1" hangingPunct="1"/>
            <a:r>
              <a:rPr lang="en-US" sz="1000" b="1" u="sng" smtClean="0">
                <a:latin typeface="Times New Roman" pitchFamily="18" charset="0"/>
              </a:rPr>
              <a:t>Trainers Notes:The verbs be, is, are……way over used.   Study of using  “ be, is”</a:t>
            </a:r>
          </a:p>
          <a:p>
            <a:pPr eaLnBrk="1" hangingPunct="1"/>
            <a:r>
              <a:rPr lang="en-US" sz="1000" b="1" u="sng" smtClean="0">
                <a:latin typeface="Times New Roman" pitchFamily="18" charset="0"/>
              </a:rPr>
              <a:t>Ratio of using be, is , to strong verbs</a:t>
            </a:r>
          </a:p>
          <a:p>
            <a:pPr eaLnBrk="1" hangingPunct="1"/>
            <a:endParaRPr lang="en-US" sz="1000" b="1" u="sng" smtClean="0">
              <a:latin typeface="Times New Roman" pitchFamily="18" charset="0"/>
            </a:endParaRPr>
          </a:p>
          <a:p>
            <a:pPr eaLnBrk="1" hangingPunct="1"/>
            <a:endParaRPr lang="en-US" sz="1000" b="1" u="sng" smtClean="0">
              <a:latin typeface="Times New Roman" pitchFamily="18" charset="0"/>
            </a:endParaRPr>
          </a:p>
          <a:p>
            <a:pPr eaLnBrk="1" hangingPunct="1"/>
            <a:r>
              <a:rPr lang="en-US" sz="1000" b="1" u="sng" smtClean="0">
                <a:latin typeface="Times New Roman" pitchFamily="18" charset="0"/>
              </a:rPr>
              <a:t>Students using 1-4</a:t>
            </a:r>
          </a:p>
          <a:p>
            <a:pPr eaLnBrk="1" hangingPunct="1"/>
            <a:r>
              <a:rPr lang="en-US" sz="1000" b="1" u="sng" smtClean="0">
                <a:latin typeface="Times New Roman" pitchFamily="18" charset="0"/>
              </a:rPr>
              <a:t>Teachers 1-10</a:t>
            </a:r>
          </a:p>
          <a:p>
            <a:pPr eaLnBrk="1" hangingPunct="1"/>
            <a:r>
              <a:rPr lang="en-US" sz="1000" b="1" u="sng" smtClean="0">
                <a:latin typeface="Times New Roman" pitchFamily="18" charset="0"/>
              </a:rPr>
              <a:t>Author  1-30</a:t>
            </a:r>
            <a:endParaRPr lang="en-US" sz="1000" b="1" smtClean="0">
              <a:latin typeface="Times New Roman" pitchFamily="18" charset="0"/>
            </a:endParaRPr>
          </a:p>
          <a:p>
            <a:pPr eaLnBrk="1" hangingPunct="1"/>
            <a:endParaRPr lang="en-US" sz="1000" b="1" smtClean="0">
              <a:latin typeface="Times New Roman" pitchFamily="18" charset="0"/>
            </a:endParaRPr>
          </a:p>
          <a:p>
            <a:pPr eaLnBrk="1" hangingPunct="1"/>
            <a:r>
              <a:rPr lang="en-US" sz="1000" smtClean="0">
                <a:latin typeface="Times New Roman" pitchFamily="18" charset="0"/>
              </a:rPr>
              <a:t>Show flower power</a:t>
            </a:r>
          </a:p>
          <a:p>
            <a:pPr eaLnBrk="1" hangingPunct="1"/>
            <a:r>
              <a:rPr lang="en-US" sz="1000" smtClean="0">
                <a:latin typeface="Times New Roman" pitchFamily="18" charset="0"/>
              </a:rPr>
              <a:t>Cut out middles and petals…..</a:t>
            </a:r>
          </a:p>
          <a:p>
            <a:pPr eaLnBrk="1" hangingPunct="1"/>
            <a:r>
              <a:rPr lang="en-US" sz="1000" smtClean="0">
                <a:latin typeface="Times New Roman" pitchFamily="18" charset="0"/>
              </a:rPr>
              <a:t>Give tables centers of flowers </a:t>
            </a:r>
          </a:p>
          <a:p>
            <a:pPr eaLnBrk="1" hangingPunct="1"/>
            <a:r>
              <a:rPr lang="en-US" sz="1000" smtClean="0">
                <a:latin typeface="Times New Roman" pitchFamily="18" charset="0"/>
              </a:rPr>
              <a:t>Have students generate petals       said, run, walk for centers</a:t>
            </a:r>
          </a:p>
          <a:p>
            <a:pPr eaLnBrk="1" hangingPunct="1"/>
            <a:r>
              <a:rPr lang="en-US" sz="1000" smtClean="0">
                <a:latin typeface="Times New Roman" pitchFamily="18" charset="0"/>
              </a:rPr>
              <a:t>Have a “funeral” for said…..word goes in coffin….march outside to playground…bury </a:t>
            </a:r>
          </a:p>
          <a:p>
            <a:pPr eaLnBrk="1" hangingPunct="1"/>
            <a:r>
              <a:rPr lang="en-US" sz="1000" smtClean="0">
                <a:latin typeface="Times New Roman" pitchFamily="18" charset="0"/>
              </a:rPr>
              <a:t>Get kids to start thinking about strong verbs.</a:t>
            </a:r>
          </a:p>
          <a:p>
            <a:pPr eaLnBrk="1" hangingPunct="1"/>
            <a:r>
              <a:rPr lang="en-US" sz="1000" smtClean="0">
                <a:latin typeface="Times New Roman" pitchFamily="18" charset="0"/>
              </a:rPr>
              <a:t>Tomorrow we’ll be doing sentence building….need to use strong verbs….</a:t>
            </a:r>
          </a:p>
          <a:p>
            <a:pPr eaLnBrk="1" hangingPunct="1"/>
            <a:r>
              <a:rPr lang="en-US" sz="1000" smtClean="0">
                <a:latin typeface="Times New Roman" pitchFamily="18" charset="0"/>
              </a:rPr>
              <a:t>This is not in materials but helpful strategy</a:t>
            </a:r>
          </a:p>
          <a:p>
            <a:pPr eaLnBrk="1" hangingPunct="1"/>
            <a:r>
              <a:rPr lang="en-US" sz="1000" smtClean="0">
                <a:latin typeface="Times New Roman" pitchFamily="18" charset="0"/>
              </a:rPr>
              <a:t>Tool 4-19a</a:t>
            </a:r>
          </a:p>
          <a:p>
            <a:pPr eaLnBrk="1" hangingPunct="1"/>
            <a:r>
              <a:rPr lang="en-US" sz="1000" smtClean="0">
                <a:latin typeface="Times New Roman" pitchFamily="18" charset="0"/>
              </a:rPr>
              <a:t>Training Packet page 10</a:t>
            </a:r>
          </a:p>
          <a:p>
            <a:pPr eaLnBrk="1" hangingPunct="1"/>
            <a:r>
              <a:rPr lang="en-US" sz="1000" smtClean="0">
                <a:latin typeface="Times New Roman" pitchFamily="18" charset="0"/>
              </a:rPr>
              <a:t>You’ll make decisions as a school as to which grade level will teach which topic sentences</a:t>
            </a:r>
          </a:p>
          <a:p>
            <a:pPr eaLnBrk="1" hangingPunct="1"/>
            <a:endParaRPr lang="en-US" sz="1000" smtClean="0">
              <a:latin typeface="Times New Roman" pitchFamily="18" charset="0"/>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fld id="{E4656830-D758-4A85-B908-6929CDF4A5F4}" type="slidenum">
              <a:rPr lang="en-US" sz="1200" smtClean="0">
                <a:latin typeface="Arial" charset="0"/>
              </a:rPr>
              <a:pPr eaLnBrk="1" hangingPunct="1"/>
              <a:t>75</a:t>
            </a:fld>
            <a:endParaRPr lang="en-US" sz="1200" smtClean="0">
              <a:latin typeface="Arial" charset="0"/>
            </a:endParaRPr>
          </a:p>
        </p:txBody>
      </p:sp>
      <p:sp>
        <p:nvSpPr>
          <p:cNvPr id="135171" name="Rectangle 2"/>
          <p:cNvSpPr>
            <a:spLocks noRot="1" noChangeArrowheads="1" noTextEdit="1"/>
          </p:cNvSpPr>
          <p:nvPr>
            <p:ph type="sldImg"/>
          </p:nvPr>
        </p:nvSpPr>
        <p:spPr>
          <a:xfrm>
            <a:off x="1638300" y="877888"/>
            <a:ext cx="3640138" cy="2730500"/>
          </a:xfrm>
          <a:ln/>
        </p:spPr>
      </p:sp>
      <p:sp>
        <p:nvSpPr>
          <p:cNvPr id="135172" name="Rectangle 3"/>
          <p:cNvSpPr>
            <a:spLocks noGrp="1" noChangeArrowheads="1"/>
          </p:cNvSpPr>
          <p:nvPr>
            <p:ph type="body" idx="1"/>
          </p:nvPr>
        </p:nvSpPr>
        <p:spPr>
          <a:xfrm>
            <a:off x="479425" y="3703820"/>
            <a:ext cx="5678488" cy="493270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lstStyle/>
          <a:p>
            <a:pPr eaLnBrk="1" hangingPunct="1">
              <a:spcBef>
                <a:spcPct val="0"/>
              </a:spcBef>
            </a:pPr>
            <a:r>
              <a:rPr lang="en-US" b="1" u="sng" smtClean="0">
                <a:latin typeface="Times New Roman" pitchFamily="18" charset="0"/>
              </a:rPr>
              <a:t>Trainers Notes:</a:t>
            </a:r>
            <a:r>
              <a:rPr lang="en-US" smtClean="0">
                <a:latin typeface="Times New Roman" pitchFamily="18" charset="0"/>
              </a:rPr>
              <a:t> </a:t>
            </a:r>
          </a:p>
          <a:p>
            <a:pPr eaLnBrk="1" hangingPunct="1">
              <a:spcBef>
                <a:spcPct val="0"/>
              </a:spcBef>
            </a:pPr>
            <a:r>
              <a:rPr lang="en-US" smtClean="0">
                <a:latin typeface="Times New Roman" pitchFamily="18" charset="0"/>
              </a:rPr>
              <a:t>Continue experimenting with the Action Topic Sentence strategy by choosing a verb that</a:t>
            </a:r>
            <a:r>
              <a:rPr lang="en-US" b="1" smtClean="0">
                <a:latin typeface="Times New Roman" pitchFamily="18" charset="0"/>
              </a:rPr>
              <a:t> reflects your topic.</a:t>
            </a:r>
            <a:r>
              <a:rPr lang="en-US" smtClean="0">
                <a:latin typeface="Times New Roman" pitchFamily="18" charset="0"/>
              </a:rPr>
              <a:t> </a:t>
            </a:r>
          </a:p>
          <a:p>
            <a:pPr lvl="1" eaLnBrk="1" hangingPunct="1">
              <a:buFontTx/>
              <a:buChar char="•"/>
            </a:pPr>
            <a:r>
              <a:rPr lang="en-US" smtClean="0">
                <a:latin typeface="Times New Roman" pitchFamily="18" charset="0"/>
              </a:rPr>
              <a:t>Do movies “dazzle?”</a:t>
            </a:r>
          </a:p>
          <a:p>
            <a:pPr lvl="1" eaLnBrk="1" hangingPunct="1">
              <a:buFontTx/>
              <a:buChar char="•"/>
            </a:pPr>
            <a:r>
              <a:rPr lang="en-US" smtClean="0">
                <a:latin typeface="Times New Roman" pitchFamily="18" charset="0"/>
              </a:rPr>
              <a:t>Do movies “inspire?”</a:t>
            </a:r>
          </a:p>
          <a:p>
            <a:pPr lvl="1" eaLnBrk="1" hangingPunct="1">
              <a:buFontTx/>
              <a:buChar char="•"/>
            </a:pPr>
            <a:r>
              <a:rPr lang="en-US" smtClean="0">
                <a:latin typeface="Times New Roman" pitchFamily="18" charset="0"/>
              </a:rPr>
              <a:t>Do movies “appeal?”</a:t>
            </a:r>
          </a:p>
          <a:p>
            <a:pPr eaLnBrk="1" hangingPunct="1"/>
            <a:r>
              <a:rPr lang="en-US" b="1" smtClean="0">
                <a:latin typeface="Times New Roman" pitchFamily="18" charset="0"/>
              </a:rPr>
              <a:t>Choose a verb</a:t>
            </a:r>
            <a:r>
              <a:rPr lang="en-US" smtClean="0">
                <a:latin typeface="Times New Roman" pitchFamily="18" charset="0"/>
              </a:rPr>
              <a:t> to build your topic sentence.</a:t>
            </a:r>
          </a:p>
          <a:p>
            <a:pPr eaLnBrk="1" hangingPunct="1"/>
            <a:endParaRPr lang="en-US" smtClean="0">
              <a:latin typeface="Times New Roman" pitchFamily="18"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fld id="{BAD6CDCE-3BA1-4138-A11D-5F02CC905F3B}" type="slidenum">
              <a:rPr lang="en-US" sz="1200" smtClean="0">
                <a:latin typeface="Arial" charset="0"/>
              </a:rPr>
              <a:pPr eaLnBrk="1" hangingPunct="1"/>
              <a:t>77</a:t>
            </a:fld>
            <a:endParaRPr lang="en-US" sz="1200" smtClean="0">
              <a:latin typeface="Arial" charset="0"/>
            </a:endParaRPr>
          </a:p>
        </p:txBody>
      </p:sp>
      <p:sp>
        <p:nvSpPr>
          <p:cNvPr id="139267" name="Rectangle 2"/>
          <p:cNvSpPr>
            <a:spLocks noRot="1" noChangeArrowheads="1" noTextEdit="1"/>
          </p:cNvSpPr>
          <p:nvPr>
            <p:ph type="sldImg"/>
          </p:nvPr>
        </p:nvSpPr>
        <p:spPr>
          <a:xfrm>
            <a:off x="1638300" y="877888"/>
            <a:ext cx="3640138" cy="2730500"/>
          </a:xfrm>
          <a:ln/>
        </p:spPr>
      </p:sp>
      <p:sp>
        <p:nvSpPr>
          <p:cNvPr id="139268" name="Rectangle 3"/>
          <p:cNvSpPr>
            <a:spLocks noGrp="1" noChangeArrowheads="1"/>
          </p:cNvSpPr>
          <p:nvPr>
            <p:ph type="body" idx="1"/>
          </p:nvPr>
        </p:nvSpPr>
        <p:spPr>
          <a:xfrm>
            <a:off x="479425" y="3703820"/>
            <a:ext cx="5678488" cy="493270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lstStyle/>
          <a:p>
            <a:pPr eaLnBrk="1" hangingPunct="1"/>
            <a:r>
              <a:rPr lang="en-US" b="1" u="sng" smtClean="0">
                <a:latin typeface="Times New Roman" pitchFamily="18" charset="0"/>
              </a:rPr>
              <a:t>Trainers Notes:</a:t>
            </a:r>
            <a:r>
              <a:rPr lang="en-US" b="1" smtClean="0">
                <a:latin typeface="Times New Roman" pitchFamily="18" charset="0"/>
              </a:rPr>
              <a:t> </a:t>
            </a:r>
          </a:p>
          <a:p>
            <a:pPr eaLnBrk="1" hangingPunct="1"/>
            <a:r>
              <a:rPr lang="en-US" smtClean="0">
                <a:latin typeface="Times New Roman" pitchFamily="18" charset="0"/>
              </a:rPr>
              <a:t>The occasion introduces the reason for writing.  It is a </a:t>
            </a:r>
            <a:r>
              <a:rPr lang="en-US" b="1" smtClean="0">
                <a:latin typeface="Times New Roman" pitchFamily="18" charset="0"/>
              </a:rPr>
              <a:t>dependant clause</a:t>
            </a:r>
            <a:r>
              <a:rPr lang="en-US" smtClean="0">
                <a:latin typeface="Times New Roman" pitchFamily="18" charset="0"/>
              </a:rPr>
              <a:t> that provides an event, problem, idea, solution, or circumstance that </a:t>
            </a:r>
            <a:r>
              <a:rPr lang="en-US" b="1" smtClean="0">
                <a:latin typeface="Times New Roman" pitchFamily="18" charset="0"/>
              </a:rPr>
              <a:t>gives a reason for writing.  </a:t>
            </a:r>
            <a:r>
              <a:rPr lang="en-US" smtClean="0">
                <a:latin typeface="Times New Roman" pitchFamily="18" charset="0"/>
              </a:rPr>
              <a:t>The position is the second part of the sentence. This </a:t>
            </a:r>
            <a:r>
              <a:rPr lang="en-US" b="1" smtClean="0">
                <a:latin typeface="Times New Roman" pitchFamily="18" charset="0"/>
              </a:rPr>
              <a:t>independent clause</a:t>
            </a:r>
            <a:r>
              <a:rPr lang="en-US" smtClean="0">
                <a:latin typeface="Times New Roman" pitchFamily="18" charset="0"/>
              </a:rPr>
              <a:t> states what will be </a:t>
            </a:r>
            <a:r>
              <a:rPr lang="en-US" b="1" smtClean="0">
                <a:latin typeface="Times New Roman" pitchFamily="18" charset="0"/>
              </a:rPr>
              <a:t>proved or explained.   </a:t>
            </a:r>
            <a:r>
              <a:rPr lang="en-US" smtClean="0">
                <a:latin typeface="Times New Roman" pitchFamily="18" charset="0"/>
              </a:rPr>
              <a:t>Let’s look at some examples.</a:t>
            </a:r>
          </a:p>
          <a:p>
            <a:pPr eaLnBrk="1" hangingPunct="1"/>
            <a:r>
              <a:rPr lang="en-US" smtClean="0">
                <a:latin typeface="Times New Roman" pitchFamily="18" charset="0"/>
              </a:rPr>
              <a:t>Student’s will call this the OP topic sentence</a:t>
            </a:r>
          </a:p>
          <a:p>
            <a:pPr eaLnBrk="1" hangingPunct="1"/>
            <a:r>
              <a:rPr lang="en-US" smtClean="0">
                <a:latin typeface="Times New Roman" pitchFamily="18" charset="0"/>
              </a:rPr>
              <a:t>Always has a comma in the middle</a:t>
            </a:r>
          </a:p>
          <a:p>
            <a:pPr eaLnBrk="1" hangingPunct="1"/>
            <a:r>
              <a:rPr lang="en-US" smtClean="0">
                <a:latin typeface="Times New Roman" pitchFamily="18" charset="0"/>
              </a:rPr>
              <a:t>Let me show you what worked for me….</a:t>
            </a:r>
          </a:p>
          <a:p>
            <a:pPr eaLnBrk="1" hangingPunct="1"/>
            <a:r>
              <a:rPr lang="en-US" smtClean="0">
                <a:latin typeface="Times New Roman" pitchFamily="18" charset="0"/>
              </a:rPr>
              <a:t>Show little guy with one leg…….</a:t>
            </a:r>
          </a:p>
          <a:p>
            <a:pPr eaLnBrk="1" hangingPunct="1"/>
            <a:r>
              <a:rPr lang="en-US" smtClean="0">
                <a:latin typeface="Times New Roman" pitchFamily="18" charset="0"/>
              </a:rPr>
              <a:t>          reason                     explanation</a:t>
            </a:r>
          </a:p>
          <a:p>
            <a:pPr eaLnBrk="1" hangingPunct="1"/>
            <a:r>
              <a:rPr lang="en-US" smtClean="0">
                <a:latin typeface="Times New Roman" pitchFamily="18" charset="0"/>
              </a:rPr>
              <a:t>        occasion                    position</a:t>
            </a:r>
          </a:p>
          <a:p>
            <a:pPr eaLnBrk="1" hangingPunct="1"/>
            <a:r>
              <a:rPr lang="en-US" smtClean="0">
                <a:latin typeface="Times New Roman" pitchFamily="18" charset="0"/>
              </a:rPr>
              <a:t>All dependent means is that it cannot stand up on its own.</a:t>
            </a:r>
          </a:p>
          <a:p>
            <a:pPr eaLnBrk="1" hangingPunct="1"/>
            <a:endParaRPr lang="en-US" smtClean="0">
              <a:latin typeface="Times New Roman" pitchFamily="18" charset="0"/>
            </a:endParaRPr>
          </a:p>
          <a:p>
            <a:pPr eaLnBrk="1" hangingPunct="1"/>
            <a:r>
              <a:rPr lang="en-US" smtClean="0">
                <a:latin typeface="Times New Roman" pitchFamily="18" charset="0"/>
              </a:rPr>
              <a:t>Student samples</a:t>
            </a:r>
          </a:p>
          <a:p>
            <a:pPr eaLnBrk="1" hangingPunct="1"/>
            <a:r>
              <a:rPr lang="en-US" smtClean="0">
                <a:latin typeface="Times New Roman" pitchFamily="18" charset="0"/>
              </a:rPr>
              <a:t>Can provide diagram and how it is punctuated.</a:t>
            </a:r>
          </a:p>
          <a:p>
            <a:pPr eaLnBrk="1" hangingPunct="1"/>
            <a:r>
              <a:rPr lang="en-US" smtClean="0">
                <a:latin typeface="Times New Roman" pitchFamily="18" charset="0"/>
              </a:rPr>
              <a:t>Student Sample…..Although many things bug me…… (can you hear the colors)</a:t>
            </a:r>
          </a:p>
          <a:p>
            <a:pPr eaLnBrk="1" hangingPunct="1"/>
            <a:r>
              <a:rPr lang="en-US" smtClean="0">
                <a:latin typeface="Times New Roman" pitchFamily="18" charset="0"/>
              </a:rPr>
              <a:t>You can see the instruction</a:t>
            </a:r>
          </a:p>
          <a:p>
            <a:pPr eaLnBrk="1" hangingPunct="1"/>
            <a:r>
              <a:rPr lang="en-US" smtClean="0">
                <a:latin typeface="Times New Roman" pitchFamily="18" charset="0"/>
              </a:rPr>
              <a:t>Was written from informal outline</a:t>
            </a:r>
          </a:p>
          <a:p>
            <a:pPr eaLnBrk="1" hangingPunct="1"/>
            <a:r>
              <a:rPr lang="en-US" smtClean="0">
                <a:latin typeface="Times New Roman" pitchFamily="18" charset="0"/>
              </a:rPr>
              <a:t>  Sample……The Best Cooks         5</a:t>
            </a:r>
            <a:r>
              <a:rPr lang="en-US" baseline="30000" smtClean="0">
                <a:latin typeface="Times New Roman" pitchFamily="18" charset="0"/>
              </a:rPr>
              <a:t>th</a:t>
            </a:r>
            <a:r>
              <a:rPr lang="en-US" smtClean="0">
                <a:latin typeface="Times New Roman" pitchFamily="18" charset="0"/>
              </a:rPr>
              <a:t> grader</a:t>
            </a:r>
          </a:p>
          <a:p>
            <a:pPr eaLnBrk="1" hangingPunct="1"/>
            <a:r>
              <a:rPr lang="en-US" smtClean="0">
                <a:latin typeface="Times New Roman" pitchFamily="18" charset="0"/>
              </a:rPr>
              <a:t>   Some mechanical ring, but for the time being they are identifying parts and writing</a:t>
            </a:r>
          </a:p>
          <a:p>
            <a:pPr eaLnBrk="1" hangingPunct="1"/>
            <a:r>
              <a:rPr lang="en-US" i="1" smtClean="0">
                <a:latin typeface="Times New Roman" pitchFamily="18" charset="0"/>
              </a:rPr>
              <a:t>  Sample……..How many Kids like…… all yellows….not any reds in there yet.  5 sentence paragraph….they remembered it all</a:t>
            </a:r>
          </a:p>
          <a:p>
            <a:pPr eaLnBrk="1" hangingPunct="1"/>
            <a:endParaRPr lang="en-US" i="1" smtClean="0">
              <a:latin typeface="Times New Roman" pitchFamily="18" charset="0"/>
            </a:endParaRPr>
          </a:p>
          <a:p>
            <a:pPr eaLnBrk="1" hangingPunct="1"/>
            <a:r>
              <a:rPr lang="en-US" i="1" smtClean="0">
                <a:latin typeface="Times New Roman" pitchFamily="18" charset="0"/>
              </a:rPr>
              <a:t>Fun activity for OP topic sentences…..so an OP race</a:t>
            </a:r>
          </a:p>
          <a:p>
            <a:pPr eaLnBrk="1" hangingPunct="1"/>
            <a:r>
              <a:rPr lang="en-US" i="1" smtClean="0">
                <a:latin typeface="Times New Roman" pitchFamily="18" charset="0"/>
              </a:rPr>
              <a:t>Divide kids into groups ….</a:t>
            </a:r>
          </a:p>
          <a:p>
            <a:pPr eaLnBrk="1" hangingPunct="1"/>
            <a:r>
              <a:rPr lang="en-US" i="1" smtClean="0">
                <a:latin typeface="Times New Roman" pitchFamily="18" charset="0"/>
              </a:rPr>
              <a:t>	Each get paper, scissors, and magazines…</a:t>
            </a:r>
          </a:p>
          <a:p>
            <a:pPr eaLnBrk="1" hangingPunct="1"/>
            <a:r>
              <a:rPr lang="en-US" i="1" smtClean="0">
                <a:latin typeface="Times New Roman" pitchFamily="18" charset="0"/>
              </a:rPr>
              <a:t>	Cut out OP sentences ,  each person has job,  glue,  find sentences,  </a:t>
            </a:r>
          </a:p>
          <a:p>
            <a:pPr eaLnBrk="1" hangingPunct="1"/>
            <a:r>
              <a:rPr lang="en-US" i="1" smtClean="0">
                <a:latin typeface="Times New Roman" pitchFamily="18" charset="0"/>
              </a:rPr>
              <a:t>	Solidify learning topic sentences</a:t>
            </a:r>
          </a:p>
          <a:p>
            <a:pPr eaLnBrk="1" hangingPunct="1"/>
            <a:r>
              <a:rPr lang="en-US" i="1" smtClean="0">
                <a:latin typeface="Times New Roman" pitchFamily="18" charset="0"/>
              </a:rPr>
              <a:t>Another activity</a:t>
            </a:r>
          </a:p>
          <a:p>
            <a:pPr eaLnBrk="1" hangingPunct="1"/>
            <a:r>
              <a:rPr lang="en-US" i="1" smtClean="0">
                <a:latin typeface="Times New Roman" pitchFamily="18" charset="0"/>
              </a:rPr>
              <a:t>          Break up OP statements</a:t>
            </a:r>
          </a:p>
          <a:p>
            <a:pPr eaLnBrk="1" hangingPunct="1"/>
            <a:r>
              <a:rPr lang="en-US" i="1" smtClean="0">
                <a:latin typeface="Times New Roman" pitchFamily="18" charset="0"/>
              </a:rPr>
              <a:t>          OP match game</a:t>
            </a:r>
          </a:p>
          <a:p>
            <a:pPr eaLnBrk="1" hangingPunct="1"/>
            <a:r>
              <a:rPr lang="en-US" i="1" smtClean="0">
                <a:latin typeface="Times New Roman" pitchFamily="18" charset="0"/>
              </a:rPr>
              <a:t>	Look for starter words</a:t>
            </a:r>
          </a:p>
          <a:p>
            <a:pPr eaLnBrk="1" hangingPunct="1"/>
            <a:r>
              <a:rPr lang="en-US" i="1" smtClean="0">
                <a:latin typeface="Times New Roman" pitchFamily="18" charset="0"/>
              </a:rPr>
              <a:t>(on training packet highlight these in green)</a:t>
            </a:r>
          </a:p>
          <a:p>
            <a:pPr eaLnBrk="1" hangingPunct="1"/>
            <a:r>
              <a:rPr lang="en-US" i="1" smtClean="0">
                <a:latin typeface="Times New Roman" pitchFamily="18" charset="0"/>
              </a:rPr>
              <a:t>         Give out OP statements          Blue has to find pink to go with it</a:t>
            </a:r>
          </a:p>
          <a:p>
            <a:pPr eaLnBrk="1" hangingPunct="1"/>
            <a:r>
              <a:rPr lang="en-US" i="1" smtClean="0">
                <a:latin typeface="Times New Roman" pitchFamily="18" charset="0"/>
              </a:rPr>
              <a:t> ___________I leave for school, I check my backpack.  Kids fill in starter word.</a:t>
            </a:r>
          </a:p>
          <a:p>
            <a:pPr eaLnBrk="1" hangingPunct="1"/>
            <a:r>
              <a:rPr lang="en-US" i="1" smtClean="0">
                <a:latin typeface="Times New Roman" pitchFamily="18" charset="0"/>
              </a:rPr>
              <a:t>Students have to come up with gesture and a noise to show “indent, comma, and punctuation</a:t>
            </a:r>
          </a:p>
          <a:p>
            <a:pPr eaLnBrk="1" hangingPunct="1"/>
            <a:r>
              <a:rPr lang="en-US" i="1" smtClean="0">
                <a:latin typeface="Times New Roman" pitchFamily="18" charset="0"/>
              </a:rPr>
              <a:t>Step Up doesn’t have all of these, but that is because it is not a curriculum.</a:t>
            </a:r>
          </a:p>
          <a:p>
            <a:pPr eaLnBrk="1" hangingPunct="1"/>
            <a:endParaRPr lang="en-US" smtClean="0">
              <a:latin typeface="Times New Roman" pitchFamily="18"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fld id="{56313E04-F8BD-4A19-AF6C-B6B7795E0A85}" type="slidenum">
              <a:rPr lang="en-US" sz="1200" smtClean="0">
                <a:latin typeface="Arial" charset="0"/>
              </a:rPr>
              <a:pPr eaLnBrk="1" hangingPunct="1"/>
              <a:t>78</a:t>
            </a:fld>
            <a:endParaRPr lang="en-US" sz="1200" smtClean="0">
              <a:latin typeface="Arial" charset="0"/>
            </a:endParaRPr>
          </a:p>
        </p:txBody>
      </p:sp>
      <p:sp>
        <p:nvSpPr>
          <p:cNvPr id="140291" name="Rectangle 2"/>
          <p:cNvSpPr>
            <a:spLocks noRot="1" noChangeArrowheads="1" noTextEdit="1"/>
          </p:cNvSpPr>
          <p:nvPr>
            <p:ph type="sldImg"/>
          </p:nvPr>
        </p:nvSpPr>
        <p:spPr>
          <a:xfrm>
            <a:off x="1638300" y="877888"/>
            <a:ext cx="3640138" cy="2730500"/>
          </a:xfrm>
          <a:ln/>
        </p:spPr>
      </p:sp>
      <p:sp>
        <p:nvSpPr>
          <p:cNvPr id="140292" name="Rectangle 3"/>
          <p:cNvSpPr>
            <a:spLocks noGrp="1" noChangeArrowheads="1"/>
          </p:cNvSpPr>
          <p:nvPr>
            <p:ph type="body" idx="1"/>
          </p:nvPr>
        </p:nvSpPr>
        <p:spPr>
          <a:xfrm>
            <a:off x="479425" y="3703820"/>
            <a:ext cx="5678488" cy="493270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lstStyle/>
          <a:p>
            <a:pPr eaLnBrk="1" hangingPunct="1">
              <a:spcBef>
                <a:spcPct val="0"/>
              </a:spcBef>
            </a:pPr>
            <a:r>
              <a:rPr lang="en-US" b="1" u="sng" smtClean="0">
                <a:latin typeface="Times New Roman" pitchFamily="18" charset="0"/>
              </a:rPr>
              <a:t>Trainers Notes:</a:t>
            </a:r>
          </a:p>
          <a:p>
            <a:pPr eaLnBrk="1" hangingPunct="1">
              <a:spcBef>
                <a:spcPct val="0"/>
              </a:spcBef>
            </a:pPr>
            <a:r>
              <a:rPr lang="en-US" i="1" smtClean="0">
                <a:latin typeface="Times New Roman" pitchFamily="18" charset="0"/>
              </a:rPr>
              <a:t>(click) </a:t>
            </a:r>
            <a:r>
              <a:rPr lang="en-US" smtClean="0">
                <a:latin typeface="Times New Roman" pitchFamily="18" charset="0"/>
              </a:rPr>
              <a:t>“In order to solve an division problem, </a:t>
            </a:r>
            <a:r>
              <a:rPr lang="en-US" u="sng" smtClean="0">
                <a:latin typeface="Times New Roman" pitchFamily="18" charset="0"/>
              </a:rPr>
              <a:t>you need to follow some important steps.</a:t>
            </a:r>
            <a:r>
              <a:rPr lang="en-US" smtClean="0">
                <a:latin typeface="Times New Roman" pitchFamily="18" charset="0"/>
              </a:rPr>
              <a:t>” </a:t>
            </a:r>
          </a:p>
          <a:p>
            <a:pPr lvl="1" eaLnBrk="1" hangingPunct="1">
              <a:buFontTx/>
              <a:buChar char="•"/>
            </a:pPr>
            <a:r>
              <a:rPr lang="en-US" smtClean="0">
                <a:latin typeface="Times New Roman" pitchFamily="18" charset="0"/>
              </a:rPr>
              <a:t>“In order to solve a division problem,” is the circumstance that leads us into the prove statement – “some important steps.”  </a:t>
            </a:r>
          </a:p>
          <a:p>
            <a:pPr lvl="1" eaLnBrk="1" hangingPunct="1">
              <a:buFontTx/>
              <a:buChar char="•"/>
            </a:pPr>
            <a:r>
              <a:rPr lang="en-US" smtClean="0">
                <a:latin typeface="Times New Roman" pitchFamily="18" charset="0"/>
              </a:rPr>
              <a:t>This paragraph will be about the </a:t>
            </a:r>
            <a:r>
              <a:rPr lang="en-US" b="1" smtClean="0">
                <a:latin typeface="Times New Roman" pitchFamily="18" charset="0"/>
              </a:rPr>
              <a:t>steps necessary to solve a division problem.</a:t>
            </a:r>
          </a:p>
          <a:p>
            <a:pPr eaLnBrk="1" hangingPunct="1"/>
            <a:r>
              <a:rPr lang="en-US" i="1" smtClean="0">
                <a:latin typeface="Times New Roman" pitchFamily="18" charset="0"/>
              </a:rPr>
              <a:t>(click) </a:t>
            </a:r>
            <a:r>
              <a:rPr lang="en-US" smtClean="0">
                <a:latin typeface="Times New Roman" pitchFamily="18" charset="0"/>
              </a:rPr>
              <a:t>“If you want to be good at soccer, </a:t>
            </a:r>
            <a:r>
              <a:rPr lang="en-US" u="sng" smtClean="0">
                <a:latin typeface="Times New Roman" pitchFamily="18" charset="0"/>
              </a:rPr>
              <a:t>begin by learning the rules</a:t>
            </a:r>
            <a:r>
              <a:rPr lang="en-US" smtClean="0">
                <a:latin typeface="Times New Roman" pitchFamily="18" charset="0"/>
              </a:rPr>
              <a:t>.” What is the occasion?  What is the position?</a:t>
            </a:r>
          </a:p>
          <a:p>
            <a:pPr lvl="1" eaLnBrk="1" hangingPunct="1">
              <a:buFontTx/>
              <a:buChar char="•"/>
            </a:pPr>
            <a:r>
              <a:rPr lang="en-US" smtClean="0">
                <a:latin typeface="Times New Roman" pitchFamily="18" charset="0"/>
              </a:rPr>
              <a:t>This paragraph or essay will be about </a:t>
            </a:r>
            <a:r>
              <a:rPr lang="en-US" b="1" smtClean="0">
                <a:latin typeface="Times New Roman" pitchFamily="18" charset="0"/>
              </a:rPr>
              <a:t>learning soccer rules.</a:t>
            </a:r>
          </a:p>
          <a:p>
            <a:pPr eaLnBrk="1" hangingPunct="1"/>
            <a:r>
              <a:rPr lang="en-US" i="1" smtClean="0">
                <a:latin typeface="Times New Roman" pitchFamily="18" charset="0"/>
              </a:rPr>
              <a:t>(click) </a:t>
            </a:r>
            <a:r>
              <a:rPr lang="en-US" smtClean="0">
                <a:latin typeface="Times New Roman" pitchFamily="18" charset="0"/>
              </a:rPr>
              <a:t>“Although I may not agree with them, </a:t>
            </a:r>
            <a:r>
              <a:rPr lang="en-US" u="sng" smtClean="0">
                <a:latin typeface="Times New Roman" pitchFamily="18" charset="0"/>
              </a:rPr>
              <a:t>laws are important</a:t>
            </a:r>
            <a:r>
              <a:rPr lang="en-US" smtClean="0">
                <a:latin typeface="Times New Roman" pitchFamily="18" charset="0"/>
              </a:rPr>
              <a:t>.”  What is the occasion?  What is the position?</a:t>
            </a:r>
          </a:p>
          <a:p>
            <a:pPr lvl="1" eaLnBrk="1" hangingPunct="1">
              <a:buFontTx/>
              <a:buChar char="•"/>
            </a:pPr>
            <a:r>
              <a:rPr lang="en-US" smtClean="0">
                <a:latin typeface="Times New Roman" pitchFamily="18" charset="0"/>
              </a:rPr>
              <a:t>This paragraph will prove </a:t>
            </a:r>
            <a:r>
              <a:rPr lang="en-US" b="1" smtClean="0">
                <a:latin typeface="Times New Roman" pitchFamily="18" charset="0"/>
              </a:rPr>
              <a:t>why laws are important.</a:t>
            </a:r>
            <a:r>
              <a:rPr lang="en-US" smtClean="0">
                <a:latin typeface="Times New Roman" pitchFamily="18" charset="0"/>
              </a:rPr>
              <a:t>  </a:t>
            </a:r>
          </a:p>
          <a:p>
            <a:pPr eaLnBrk="1" hangingPunct="1"/>
            <a:endParaRPr lang="en-US" i="1" smtClean="0">
              <a:latin typeface="Times New Roman" pitchFamily="18" charset="0"/>
            </a:endParaRPr>
          </a:p>
          <a:p>
            <a:pPr algn="ctr" eaLnBrk="1" hangingPunct="1">
              <a:spcBef>
                <a:spcPct val="0"/>
              </a:spcBef>
            </a:pPr>
            <a:endParaRPr lang="en-US" i="1" smtClean="0">
              <a:latin typeface="Times New Roman" pitchFamily="18" charset="0"/>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fld id="{95421CD0-0EA6-40D0-8716-4BCA62CB731E}" type="slidenum">
              <a:rPr lang="en-US" sz="1200" smtClean="0">
                <a:latin typeface="Arial" charset="0"/>
              </a:rPr>
              <a:pPr eaLnBrk="1" hangingPunct="1"/>
              <a:t>79</a:t>
            </a:fld>
            <a:endParaRPr lang="en-US" sz="1200" smtClean="0">
              <a:latin typeface="Arial" charset="0"/>
            </a:endParaRPr>
          </a:p>
        </p:txBody>
      </p:sp>
      <p:sp>
        <p:nvSpPr>
          <p:cNvPr id="141315" name="Rectangle 2"/>
          <p:cNvSpPr>
            <a:spLocks noRot="1" noChangeArrowheads="1" noTextEdit="1"/>
          </p:cNvSpPr>
          <p:nvPr>
            <p:ph type="sldImg"/>
          </p:nvPr>
        </p:nvSpPr>
        <p:spPr>
          <a:xfrm>
            <a:off x="1638300" y="877888"/>
            <a:ext cx="3640138" cy="2730500"/>
          </a:xfrm>
          <a:ln/>
        </p:spPr>
      </p:sp>
      <p:sp>
        <p:nvSpPr>
          <p:cNvPr id="141316" name="Rectangle 3"/>
          <p:cNvSpPr>
            <a:spLocks noGrp="1" noChangeArrowheads="1"/>
          </p:cNvSpPr>
          <p:nvPr>
            <p:ph type="body" idx="1"/>
          </p:nvPr>
        </p:nvSpPr>
        <p:spPr>
          <a:xfrm>
            <a:off x="479425" y="3703820"/>
            <a:ext cx="5678488" cy="493270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lstStyle/>
          <a:p>
            <a:pPr eaLnBrk="1" hangingPunct="1"/>
            <a:r>
              <a:rPr lang="en-US" sz="1000" b="1" smtClean="0">
                <a:latin typeface="Times New Roman" pitchFamily="18" charset="0"/>
              </a:rPr>
              <a:t>Toolbox 4-19c</a:t>
            </a:r>
            <a:endParaRPr lang="en-US" sz="1000" smtClean="0">
              <a:latin typeface="Times New Roman" pitchFamily="18" charset="0"/>
            </a:endParaRPr>
          </a:p>
          <a:p>
            <a:pPr eaLnBrk="1" hangingPunct="1"/>
            <a:r>
              <a:rPr lang="en-US" sz="1000" smtClean="0">
                <a:latin typeface="Times New Roman" pitchFamily="18" charset="0"/>
              </a:rPr>
              <a:t>Can’t start a sentence with “because” if it isn’t a two part sentence.</a:t>
            </a:r>
          </a:p>
          <a:p>
            <a:pPr eaLnBrk="1" hangingPunct="1"/>
            <a:endParaRPr lang="en-US" sz="1000" smtClean="0">
              <a:latin typeface="Times New Roman" pitchFamily="18" charset="0"/>
            </a:endParaRPr>
          </a:p>
          <a:p>
            <a:pPr eaLnBrk="1" hangingPunct="1"/>
            <a:r>
              <a:rPr lang="en-US" sz="1000" b="1" i="1" smtClean="0"/>
              <a:t>Occasion</a:t>
            </a:r>
            <a:r>
              <a:rPr lang="en-US" sz="1000" i="1" smtClean="0"/>
              <a:t> introduces your reason for writing.</a:t>
            </a:r>
            <a:br>
              <a:rPr lang="en-US" sz="1000" i="1" smtClean="0"/>
            </a:br>
            <a:r>
              <a:rPr lang="en-US" sz="1000" b="1" i="1" smtClean="0"/>
              <a:t>Position </a:t>
            </a:r>
            <a:r>
              <a:rPr lang="en-US" sz="1000" i="1" smtClean="0"/>
              <a:t>states what you plan to prove or explain.</a:t>
            </a:r>
            <a:br>
              <a:rPr lang="en-US" sz="1000" i="1" smtClean="0"/>
            </a:br>
            <a:r>
              <a:rPr lang="en-US" sz="1000" i="1" smtClean="0"/>
              <a:t/>
            </a:r>
            <a:br>
              <a:rPr lang="en-US" sz="1000" i="1" smtClean="0"/>
            </a:br>
            <a:endParaRPr lang="en-US" sz="1000" smtClean="0">
              <a:latin typeface="Times New Roman" pitchFamily="18" charset="0"/>
            </a:endParaRPr>
          </a:p>
          <a:p>
            <a:pPr eaLnBrk="1" hangingPunct="1"/>
            <a:endParaRPr lang="en-US" sz="1000" smtClean="0">
              <a:latin typeface="Times New Roman" pitchFamily="18" charset="0"/>
            </a:endParaRPr>
          </a:p>
          <a:p>
            <a:pPr eaLnBrk="1" hangingPunct="1"/>
            <a:endParaRPr lang="en-US" sz="1000" smtClean="0">
              <a:latin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Next find your CDs. The CD contain all reproducible/overhead masters for activities and align directly with the Teacher's Manuals. In addition they have </a:t>
            </a:r>
            <a:r>
              <a:rPr lang="en-US" b="1" smtClean="0"/>
              <a:t>bonus features </a:t>
            </a:r>
            <a:r>
              <a:rPr lang="en-US" smtClean="0"/>
              <a:t>not found in the Tools Manual including additional graphic organizers and </a:t>
            </a:r>
            <a:r>
              <a:rPr lang="en-US" b="1" smtClean="0"/>
              <a:t>some pages that are writable (which means you can customize the graphic organizer).   Any page with an * means you can customize it (write on it)</a:t>
            </a:r>
          </a:p>
          <a:p>
            <a:endParaRPr lang="en-US" smtClean="0"/>
          </a:p>
          <a:p>
            <a:r>
              <a:rPr lang="en-US" b="1" smtClean="0"/>
              <a:t>Put in the CD and show some of the features of the CD. </a:t>
            </a:r>
          </a:p>
          <a:p>
            <a:endParaRPr lang="en-US" smtClean="0"/>
          </a:p>
        </p:txBody>
      </p:sp>
      <p:sp>
        <p:nvSpPr>
          <p:cNvPr id="337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fld id="{CF1E9371-A65D-4BD9-A82A-BD8C2D3349F9}" type="slidenum">
              <a:rPr lang="en-US" sz="1200" smtClean="0">
                <a:latin typeface="Arial" charset="0"/>
              </a:rPr>
              <a:pPr eaLnBrk="1" hangingPunct="1"/>
              <a:t>11</a:t>
            </a:fld>
            <a:endParaRPr lang="en-US" sz="1200" smtClean="0">
              <a:latin typeface="Arial" charset="0"/>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fld id="{56313E04-F8BD-4A19-AF6C-B6B7795E0A85}" type="slidenum">
              <a:rPr lang="en-US" sz="1200" smtClean="0">
                <a:latin typeface="Arial" charset="0"/>
              </a:rPr>
              <a:pPr eaLnBrk="1" hangingPunct="1"/>
              <a:t>81</a:t>
            </a:fld>
            <a:endParaRPr lang="en-US" sz="1200" smtClean="0">
              <a:latin typeface="Arial" charset="0"/>
            </a:endParaRPr>
          </a:p>
        </p:txBody>
      </p:sp>
      <p:sp>
        <p:nvSpPr>
          <p:cNvPr id="140291" name="Rectangle 2"/>
          <p:cNvSpPr>
            <a:spLocks noRot="1" noChangeArrowheads="1" noTextEdit="1"/>
          </p:cNvSpPr>
          <p:nvPr>
            <p:ph type="sldImg"/>
          </p:nvPr>
        </p:nvSpPr>
        <p:spPr>
          <a:xfrm>
            <a:off x="1638300" y="877888"/>
            <a:ext cx="3640138" cy="2730500"/>
          </a:xfrm>
          <a:ln/>
        </p:spPr>
      </p:sp>
      <p:sp>
        <p:nvSpPr>
          <p:cNvPr id="140292" name="Rectangle 3"/>
          <p:cNvSpPr>
            <a:spLocks noGrp="1" noChangeArrowheads="1"/>
          </p:cNvSpPr>
          <p:nvPr>
            <p:ph type="body" idx="1"/>
          </p:nvPr>
        </p:nvSpPr>
        <p:spPr>
          <a:xfrm>
            <a:off x="479425" y="3703820"/>
            <a:ext cx="5678488" cy="493270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lstStyle/>
          <a:p>
            <a:pPr eaLnBrk="1" hangingPunct="1">
              <a:spcBef>
                <a:spcPct val="0"/>
              </a:spcBef>
            </a:pPr>
            <a:r>
              <a:rPr lang="en-US" b="1" u="sng" smtClean="0">
                <a:latin typeface="Times New Roman" pitchFamily="18" charset="0"/>
              </a:rPr>
              <a:t>Trainers Notes:</a:t>
            </a:r>
          </a:p>
          <a:p>
            <a:pPr eaLnBrk="1" hangingPunct="1">
              <a:spcBef>
                <a:spcPct val="0"/>
              </a:spcBef>
            </a:pPr>
            <a:r>
              <a:rPr lang="en-US" i="1" smtClean="0">
                <a:latin typeface="Times New Roman" pitchFamily="18" charset="0"/>
              </a:rPr>
              <a:t>(click) </a:t>
            </a:r>
            <a:r>
              <a:rPr lang="en-US" smtClean="0">
                <a:latin typeface="Times New Roman" pitchFamily="18" charset="0"/>
              </a:rPr>
              <a:t>“In order to solve an division problem, </a:t>
            </a:r>
            <a:r>
              <a:rPr lang="en-US" u="sng" smtClean="0">
                <a:latin typeface="Times New Roman" pitchFamily="18" charset="0"/>
              </a:rPr>
              <a:t>you need to follow some important steps.</a:t>
            </a:r>
            <a:r>
              <a:rPr lang="en-US" smtClean="0">
                <a:latin typeface="Times New Roman" pitchFamily="18" charset="0"/>
              </a:rPr>
              <a:t>” </a:t>
            </a:r>
          </a:p>
          <a:p>
            <a:pPr lvl="1" eaLnBrk="1" hangingPunct="1">
              <a:buFontTx/>
              <a:buChar char="•"/>
            </a:pPr>
            <a:r>
              <a:rPr lang="en-US" smtClean="0">
                <a:latin typeface="Times New Roman" pitchFamily="18" charset="0"/>
              </a:rPr>
              <a:t>“In order to solve a division problem,” is the circumstance that leads us into the prove statement – “some important steps.”  </a:t>
            </a:r>
          </a:p>
          <a:p>
            <a:pPr lvl="1" eaLnBrk="1" hangingPunct="1">
              <a:buFontTx/>
              <a:buChar char="•"/>
            </a:pPr>
            <a:r>
              <a:rPr lang="en-US" smtClean="0">
                <a:latin typeface="Times New Roman" pitchFamily="18" charset="0"/>
              </a:rPr>
              <a:t>This paragraph will be about the </a:t>
            </a:r>
            <a:r>
              <a:rPr lang="en-US" b="1" smtClean="0">
                <a:latin typeface="Times New Roman" pitchFamily="18" charset="0"/>
              </a:rPr>
              <a:t>steps necessary to solve a division problem.</a:t>
            </a:r>
          </a:p>
          <a:p>
            <a:pPr eaLnBrk="1" hangingPunct="1"/>
            <a:r>
              <a:rPr lang="en-US" i="1" smtClean="0">
                <a:latin typeface="Times New Roman" pitchFamily="18" charset="0"/>
              </a:rPr>
              <a:t>(click) </a:t>
            </a:r>
            <a:r>
              <a:rPr lang="en-US" smtClean="0">
                <a:latin typeface="Times New Roman" pitchFamily="18" charset="0"/>
              </a:rPr>
              <a:t>“If you want to be good at soccer, </a:t>
            </a:r>
            <a:r>
              <a:rPr lang="en-US" u="sng" smtClean="0">
                <a:latin typeface="Times New Roman" pitchFamily="18" charset="0"/>
              </a:rPr>
              <a:t>begin by learning the rules</a:t>
            </a:r>
            <a:r>
              <a:rPr lang="en-US" smtClean="0">
                <a:latin typeface="Times New Roman" pitchFamily="18" charset="0"/>
              </a:rPr>
              <a:t>.” What is the occasion?  What is the position?</a:t>
            </a:r>
          </a:p>
          <a:p>
            <a:pPr lvl="1" eaLnBrk="1" hangingPunct="1">
              <a:buFontTx/>
              <a:buChar char="•"/>
            </a:pPr>
            <a:r>
              <a:rPr lang="en-US" smtClean="0">
                <a:latin typeface="Times New Roman" pitchFamily="18" charset="0"/>
              </a:rPr>
              <a:t>This paragraph or essay will be about </a:t>
            </a:r>
            <a:r>
              <a:rPr lang="en-US" b="1" smtClean="0">
                <a:latin typeface="Times New Roman" pitchFamily="18" charset="0"/>
              </a:rPr>
              <a:t>learning soccer rules.</a:t>
            </a:r>
          </a:p>
          <a:p>
            <a:pPr eaLnBrk="1" hangingPunct="1"/>
            <a:r>
              <a:rPr lang="en-US" i="1" smtClean="0">
                <a:latin typeface="Times New Roman" pitchFamily="18" charset="0"/>
              </a:rPr>
              <a:t>(click) </a:t>
            </a:r>
            <a:r>
              <a:rPr lang="en-US" smtClean="0">
                <a:latin typeface="Times New Roman" pitchFamily="18" charset="0"/>
              </a:rPr>
              <a:t>“Although I may not agree with them, </a:t>
            </a:r>
            <a:r>
              <a:rPr lang="en-US" u="sng" smtClean="0">
                <a:latin typeface="Times New Roman" pitchFamily="18" charset="0"/>
              </a:rPr>
              <a:t>laws are important</a:t>
            </a:r>
            <a:r>
              <a:rPr lang="en-US" smtClean="0">
                <a:latin typeface="Times New Roman" pitchFamily="18" charset="0"/>
              </a:rPr>
              <a:t>.”  What is the occasion?  What is the position?</a:t>
            </a:r>
          </a:p>
          <a:p>
            <a:pPr lvl="1" eaLnBrk="1" hangingPunct="1">
              <a:buFontTx/>
              <a:buChar char="•"/>
            </a:pPr>
            <a:r>
              <a:rPr lang="en-US" smtClean="0">
                <a:latin typeface="Times New Roman" pitchFamily="18" charset="0"/>
              </a:rPr>
              <a:t>This paragraph will prove </a:t>
            </a:r>
            <a:r>
              <a:rPr lang="en-US" b="1" smtClean="0">
                <a:latin typeface="Times New Roman" pitchFamily="18" charset="0"/>
              </a:rPr>
              <a:t>why laws are important.</a:t>
            </a:r>
            <a:r>
              <a:rPr lang="en-US" smtClean="0">
                <a:latin typeface="Times New Roman" pitchFamily="18" charset="0"/>
              </a:rPr>
              <a:t>  </a:t>
            </a:r>
          </a:p>
          <a:p>
            <a:pPr eaLnBrk="1" hangingPunct="1"/>
            <a:endParaRPr lang="en-US" i="1" smtClean="0">
              <a:latin typeface="Times New Roman" pitchFamily="18" charset="0"/>
            </a:endParaRPr>
          </a:p>
          <a:p>
            <a:pPr algn="ctr" eaLnBrk="1" hangingPunct="1">
              <a:spcBef>
                <a:spcPct val="0"/>
              </a:spcBef>
            </a:pPr>
            <a:endParaRPr lang="en-US" i="1" smtClean="0">
              <a:latin typeface="Times New Roman" pitchFamily="18" charset="0"/>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fld id="{6097C03D-D954-4486-9F9F-E3AF704D622E}" type="slidenum">
              <a:rPr lang="en-US" sz="1200" smtClean="0">
                <a:latin typeface="Arial" charset="0"/>
              </a:rPr>
              <a:pPr eaLnBrk="1" hangingPunct="1"/>
              <a:t>92</a:t>
            </a:fld>
            <a:endParaRPr lang="en-US" sz="1200" smtClean="0">
              <a:latin typeface="Arial" charset="0"/>
            </a:endParaRPr>
          </a:p>
        </p:txBody>
      </p:sp>
      <p:sp>
        <p:nvSpPr>
          <p:cNvPr id="98307" name="Rectangle 2"/>
          <p:cNvSpPr>
            <a:spLocks noRot="1" noChangeArrowheads="1" noTextEdit="1"/>
          </p:cNvSpPr>
          <p:nvPr>
            <p:ph type="sldImg"/>
          </p:nvPr>
        </p:nvSpPr>
        <p:spPr>
          <a:xfrm>
            <a:off x="1636713" y="877888"/>
            <a:ext cx="3640137" cy="2730500"/>
          </a:xfrm>
          <a:ln/>
        </p:spPr>
      </p:sp>
      <p:sp>
        <p:nvSpPr>
          <p:cNvPr id="98308" name="Rectangle 3"/>
          <p:cNvSpPr>
            <a:spLocks noGrp="1" noChangeArrowheads="1"/>
          </p:cNvSpPr>
          <p:nvPr>
            <p:ph type="body" idx="1"/>
          </p:nvPr>
        </p:nvSpPr>
        <p:spPr>
          <a:xfrm>
            <a:off x="479425" y="3703820"/>
            <a:ext cx="5935663" cy="493270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100" b="1" u="sng" smtClean="0">
                <a:latin typeface="Times New Roman" pitchFamily="18" charset="0"/>
              </a:rPr>
              <a:t>Trainers Notes:</a:t>
            </a:r>
            <a:r>
              <a:rPr lang="en-US" sz="1100" b="1" smtClean="0">
                <a:latin typeface="Times New Roman" pitchFamily="18" charset="0"/>
              </a:rPr>
              <a:t> Training packet page 2</a:t>
            </a:r>
          </a:p>
          <a:p>
            <a:pPr eaLnBrk="1" hangingPunct="1"/>
            <a:r>
              <a:rPr lang="en-US" sz="1100" b="1" smtClean="0">
                <a:latin typeface="Times New Roman" pitchFamily="18" charset="0"/>
              </a:rPr>
              <a:t>If you were to ask your students right now about different kinds of text what would they tell you?</a:t>
            </a:r>
          </a:p>
          <a:p>
            <a:pPr eaLnBrk="1" hangingPunct="1"/>
            <a:r>
              <a:rPr lang="en-US" sz="1100" b="1" smtClean="0">
                <a:latin typeface="Times New Roman" pitchFamily="18" charset="0"/>
              </a:rPr>
              <a:t>Kids need to hear coming language</a:t>
            </a:r>
          </a:p>
          <a:p>
            <a:pPr eaLnBrk="1" hangingPunct="1"/>
            <a:r>
              <a:rPr lang="en-US" sz="1100" b="1" smtClean="0">
                <a:latin typeface="Times New Roman" pitchFamily="18" charset="0"/>
              </a:rPr>
              <a:t>Terms used in K-12</a:t>
            </a:r>
          </a:p>
          <a:p>
            <a:pPr eaLnBrk="1" hangingPunct="1"/>
            <a:r>
              <a:rPr lang="en-US" sz="1100" b="1" smtClean="0">
                <a:latin typeface="Times New Roman" pitchFamily="18" charset="0"/>
              </a:rPr>
              <a:t>On your Teacher Packet page they have included more terms…..  This is a tool that you have</a:t>
            </a:r>
          </a:p>
          <a:p>
            <a:pPr eaLnBrk="1" hangingPunct="1"/>
            <a:r>
              <a:rPr lang="en-US" sz="1100" b="1" smtClean="0">
                <a:latin typeface="Times New Roman" pitchFamily="18" charset="0"/>
              </a:rPr>
              <a:t>“Secrets”  There are no secrets in Expository writing…..your topic sentence tells you exactly what is going to happen</a:t>
            </a:r>
          </a:p>
          <a:p>
            <a:pPr eaLnBrk="1" hangingPunct="1"/>
            <a:r>
              <a:rPr lang="en-US" sz="1100" b="1" smtClean="0">
                <a:latin typeface="Times New Roman" pitchFamily="18" charset="0"/>
              </a:rPr>
              <a:t>In Narrative writing often there are secrets….you grab the readers attention in beginning</a:t>
            </a:r>
          </a:p>
          <a:p>
            <a:pPr eaLnBrk="1" hangingPunct="1"/>
            <a:endParaRPr lang="en-US" sz="1100" b="1" smtClean="0">
              <a:latin typeface="Times New Roman" pitchFamily="18" charset="0"/>
            </a:endParaRPr>
          </a:p>
          <a:p>
            <a:pPr eaLnBrk="1" hangingPunct="1"/>
            <a:r>
              <a:rPr lang="en-US" sz="1100" b="1" smtClean="0">
                <a:latin typeface="Times New Roman" pitchFamily="18" charset="0"/>
              </a:rPr>
              <a:t>Option:  </a:t>
            </a:r>
            <a:r>
              <a:rPr lang="en-US" sz="1100" smtClean="0">
                <a:latin typeface="Times New Roman" pitchFamily="18" charset="0"/>
              </a:rPr>
              <a:t>Instead of using slide – have participants fold paper in half.  On one side mark for narrative and the other side for expository.  Have participants fill in their papers as you discuss the organization of each. </a:t>
            </a:r>
          </a:p>
          <a:p>
            <a:pPr eaLnBrk="1" hangingPunct="1"/>
            <a:endParaRPr lang="en-US" sz="1100" smtClean="0">
              <a:latin typeface="Times New Roman" pitchFamily="18" charset="0"/>
            </a:endParaRPr>
          </a:p>
          <a:p>
            <a:pPr eaLnBrk="1" hangingPunct="1">
              <a:buFontTx/>
              <a:buChar char="•"/>
            </a:pPr>
            <a:r>
              <a:rPr lang="en-US" sz="1100" smtClean="0">
                <a:latin typeface="Times New Roman" pitchFamily="18" charset="0"/>
              </a:rPr>
              <a:t>As we think about terminology, it’s important to consider the organizational structure of each type of writing.  Looking over the remaining terms from your Training Packet, what terms indicate organization – a sequence of events (narrative writing) and main ideas (expository writing)?</a:t>
            </a:r>
          </a:p>
          <a:p>
            <a:pPr eaLnBrk="1" hangingPunct="1">
              <a:buFontTx/>
              <a:buChar char="•"/>
            </a:pPr>
            <a:r>
              <a:rPr lang="en-US" sz="1100" smtClean="0">
                <a:latin typeface="Times New Roman" pitchFamily="18" charset="0"/>
              </a:rPr>
              <a:t>Ask participants to share their ideas.</a:t>
            </a:r>
          </a:p>
          <a:p>
            <a:pPr eaLnBrk="1" hangingPunct="1">
              <a:buFontTx/>
              <a:buChar char="•"/>
            </a:pPr>
            <a:r>
              <a:rPr lang="en-US" sz="1100" smtClean="0">
                <a:latin typeface="Times New Roman" pitchFamily="18" charset="0"/>
              </a:rPr>
              <a:t>When it comes to narrative writing, the organizational structure of text follows a beginning – middle – end sequence (click).  </a:t>
            </a:r>
          </a:p>
          <a:p>
            <a:pPr eaLnBrk="1" hangingPunct="1">
              <a:buFontTx/>
              <a:buChar char="•"/>
            </a:pPr>
            <a:r>
              <a:rPr lang="en-US" sz="1100" smtClean="0">
                <a:latin typeface="Times New Roman" pitchFamily="18" charset="0"/>
              </a:rPr>
              <a:t>For expository writing, the text is not a sequence of events, but rather an introduction – body – conclusion organization (click).</a:t>
            </a:r>
          </a:p>
          <a:p>
            <a:pPr eaLnBrk="1" hangingPunct="1">
              <a:buFontTx/>
              <a:buChar char="•"/>
            </a:pPr>
            <a:r>
              <a:rPr lang="en-US" sz="1100" smtClean="0">
                <a:latin typeface="Times New Roman" pitchFamily="18" charset="0"/>
              </a:rPr>
              <a:t>Give participants a few minutes to cut out beginning, middle, end and introduction, body and conclusion terms.</a:t>
            </a:r>
          </a:p>
          <a:p>
            <a:pPr eaLnBrk="1" hangingPunct="1">
              <a:buFontTx/>
              <a:buChar char="•"/>
            </a:pPr>
            <a:r>
              <a:rPr lang="en-US" sz="1100" smtClean="0">
                <a:latin typeface="Times New Roman" pitchFamily="18" charset="0"/>
              </a:rPr>
              <a:t>As we analyze text, we begin to realize just how different a story beginning is from an expository introduction, or a story ending is from a conclusion.</a:t>
            </a:r>
          </a:p>
          <a:p>
            <a:pPr eaLnBrk="1" hangingPunct="1">
              <a:buFontTx/>
              <a:buChar char="•"/>
            </a:pPr>
            <a:r>
              <a:rPr lang="en-US" sz="1100" smtClean="0">
                <a:latin typeface="Times New Roman" pitchFamily="18" charset="0"/>
              </a:rPr>
              <a:t>Once again, consider the texts, A Shocker on Shock Street and Spanish Explorers.</a:t>
            </a:r>
          </a:p>
          <a:p>
            <a:pPr eaLnBrk="1" hangingPunct="1">
              <a:buFontTx/>
              <a:buChar char="•"/>
            </a:pPr>
            <a:endParaRPr lang="en-US" sz="1100" smtClean="0">
              <a:latin typeface="Times New Roman" pitchFamily="18" charset="0"/>
            </a:endParaRPr>
          </a:p>
          <a:p>
            <a:pPr eaLnBrk="1" hangingPunct="1">
              <a:buFontTx/>
              <a:buChar char="•"/>
            </a:pPr>
            <a:endParaRPr lang="en-US" sz="1100" smtClean="0"/>
          </a:p>
          <a:p>
            <a:pPr eaLnBrk="1" hangingPunct="1">
              <a:buFontTx/>
              <a:buChar char="•"/>
            </a:pPr>
            <a:endParaRPr lang="en-US" sz="1100" smtClean="0">
              <a:latin typeface="Times New Roman" pitchFamily="18" charset="0"/>
            </a:endParaRPr>
          </a:p>
          <a:p>
            <a:pPr eaLnBrk="1" hangingPunct="1"/>
            <a:endParaRPr lang="en-US" sz="1100" smtClean="0">
              <a:latin typeface="Times New Roman" pitchFamily="18" charset="0"/>
            </a:endParaRPr>
          </a:p>
          <a:p>
            <a:pPr eaLnBrk="1" hangingPunct="1"/>
            <a:endParaRPr lang="en-US" sz="1100" smtClean="0">
              <a:latin typeface="Times New Roman" pitchFamily="18" charset="0"/>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fld id="{7F116B9B-ADDC-4C01-B2E9-7F197DD45EDD}" type="slidenum">
              <a:rPr lang="en-US" sz="1200" smtClean="0">
                <a:latin typeface="Arial" charset="0"/>
              </a:rPr>
              <a:pPr eaLnBrk="1" hangingPunct="1"/>
              <a:t>93</a:t>
            </a:fld>
            <a:endParaRPr lang="en-US" sz="1200" smtClean="0">
              <a:latin typeface="Arial" charset="0"/>
            </a:endParaRPr>
          </a:p>
        </p:txBody>
      </p:sp>
      <p:sp>
        <p:nvSpPr>
          <p:cNvPr id="101379" name="Rectangle 2"/>
          <p:cNvSpPr>
            <a:spLocks noRot="1" noChangeArrowheads="1" noTextEdit="1"/>
          </p:cNvSpPr>
          <p:nvPr>
            <p:ph type="sldImg"/>
          </p:nvPr>
        </p:nvSpPr>
        <p:spPr>
          <a:xfrm>
            <a:off x="1636713" y="877888"/>
            <a:ext cx="3640137" cy="2730500"/>
          </a:xfrm>
          <a:ln/>
        </p:spPr>
      </p:sp>
      <p:sp>
        <p:nvSpPr>
          <p:cNvPr id="101380" name="Rectangle 3"/>
          <p:cNvSpPr>
            <a:spLocks noGrp="1" noChangeArrowheads="1"/>
          </p:cNvSpPr>
          <p:nvPr>
            <p:ph type="body" idx="1"/>
          </p:nvPr>
        </p:nvSpPr>
        <p:spPr>
          <a:xfrm>
            <a:off x="479425" y="3703820"/>
            <a:ext cx="5935663" cy="493270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u="sng" smtClean="0">
                <a:latin typeface="Times New Roman" pitchFamily="18" charset="0"/>
              </a:rPr>
              <a:t>Trainers Notes: Go Back to TP page 2 and highlight - *</a:t>
            </a:r>
            <a:r>
              <a:rPr lang="en-US" b="1" smtClean="0">
                <a:latin typeface="Times New Roman" pitchFamily="18" charset="0"/>
              </a:rPr>
              <a:t>Have teachers take out their packet*</a:t>
            </a:r>
          </a:p>
          <a:p>
            <a:pPr eaLnBrk="1" hangingPunct="1">
              <a:buFontTx/>
              <a:buChar char="•"/>
            </a:pPr>
            <a:r>
              <a:rPr lang="en-US" b="1" smtClean="0">
                <a:latin typeface="Times New Roman" pitchFamily="18" charset="0"/>
              </a:rPr>
              <a:t>Highlight introduction and topic in green</a:t>
            </a:r>
          </a:p>
          <a:p>
            <a:pPr eaLnBrk="1" hangingPunct="1">
              <a:buFontTx/>
              <a:buChar char="•"/>
            </a:pPr>
            <a:r>
              <a:rPr lang="en-US" b="1" smtClean="0">
                <a:latin typeface="Times New Roman" pitchFamily="18" charset="0"/>
              </a:rPr>
              <a:t>Body in yellow and red(pink)</a:t>
            </a:r>
          </a:p>
          <a:p>
            <a:pPr eaLnBrk="1" hangingPunct="1">
              <a:buFontTx/>
              <a:buChar char="•"/>
            </a:pPr>
            <a:r>
              <a:rPr lang="en-US" b="1" smtClean="0">
                <a:latin typeface="Times New Roman" pitchFamily="18" charset="0"/>
              </a:rPr>
              <a:t>Conclusion green</a:t>
            </a:r>
          </a:p>
          <a:p>
            <a:pPr eaLnBrk="1" hangingPunct="1">
              <a:buFontTx/>
              <a:buChar char="•"/>
            </a:pPr>
            <a:endParaRPr lang="en-US" b="1" smtClean="0">
              <a:latin typeface="Times New Roman" pitchFamily="18" charset="0"/>
            </a:endParaRPr>
          </a:p>
          <a:p>
            <a:pPr eaLnBrk="1" hangingPunct="1">
              <a:buFontTx/>
              <a:buChar char="•"/>
            </a:pPr>
            <a:endParaRPr lang="en-US" b="1" smtClean="0">
              <a:latin typeface="Times New Roman" pitchFamily="18" charset="0"/>
            </a:endParaRPr>
          </a:p>
          <a:p>
            <a:pPr eaLnBrk="1" hangingPunct="1">
              <a:buFontTx/>
              <a:buChar char="•"/>
            </a:pPr>
            <a:r>
              <a:rPr lang="en-US" smtClean="0">
                <a:latin typeface="Times New Roman" pitchFamily="18" charset="0"/>
              </a:rPr>
              <a:t>To help students visualize the differences between narrative and expository writing, </a:t>
            </a:r>
            <a:r>
              <a:rPr lang="en-US" i="1" smtClean="0">
                <a:latin typeface="Times New Roman" pitchFamily="18" charset="0"/>
              </a:rPr>
              <a:t>Step Up</a:t>
            </a:r>
            <a:r>
              <a:rPr lang="en-US" smtClean="0">
                <a:latin typeface="Times New Roman" pitchFamily="18" charset="0"/>
              </a:rPr>
              <a:t> uses colors.</a:t>
            </a:r>
          </a:p>
          <a:p>
            <a:pPr eaLnBrk="1" hangingPunct="1">
              <a:buFontTx/>
              <a:buChar char="•"/>
            </a:pPr>
            <a:r>
              <a:rPr lang="en-US" i="1" smtClean="0">
                <a:latin typeface="Times New Roman" pitchFamily="18" charset="0"/>
              </a:rPr>
              <a:t>(click) </a:t>
            </a:r>
            <a:r>
              <a:rPr lang="en-US" smtClean="0">
                <a:latin typeface="Times New Roman" pitchFamily="18" charset="0"/>
              </a:rPr>
              <a:t>For narrative writing, the color purple is used. In your Training Packet, jot purple next to the narrative visual.  </a:t>
            </a:r>
          </a:p>
          <a:p>
            <a:pPr eaLnBrk="1" hangingPunct="1">
              <a:buFontTx/>
              <a:buChar char="•"/>
            </a:pPr>
            <a:r>
              <a:rPr lang="en-US" smtClean="0">
                <a:latin typeface="Times New Roman" pitchFamily="18" charset="0"/>
              </a:rPr>
              <a:t>For expository writing, </a:t>
            </a:r>
            <a:r>
              <a:rPr lang="en-US" i="1" smtClean="0">
                <a:latin typeface="Times New Roman" pitchFamily="18" charset="0"/>
              </a:rPr>
              <a:t>Step Up</a:t>
            </a:r>
            <a:r>
              <a:rPr lang="en-US" smtClean="0">
                <a:latin typeface="Times New Roman" pitchFamily="18" charset="0"/>
              </a:rPr>
              <a:t> uses primary colors: green, yellow and red. Using your highlighters, squiggle the colors next to the expository visual. </a:t>
            </a:r>
            <a:r>
              <a:rPr lang="en-US" i="1" smtClean="0">
                <a:latin typeface="Times New Roman" pitchFamily="18" charset="0"/>
              </a:rPr>
              <a:t>(click, click, click)</a:t>
            </a:r>
            <a:endParaRPr lang="en-US" smtClean="0">
              <a:latin typeface="Times New Roman" pitchFamily="18" charset="0"/>
            </a:endParaRPr>
          </a:p>
          <a:p>
            <a:pPr eaLnBrk="1" hangingPunct="1">
              <a:buFontTx/>
              <a:buChar char="•"/>
            </a:pPr>
            <a:r>
              <a:rPr lang="en-US" i="1" smtClean="0">
                <a:latin typeface="Times New Roman" pitchFamily="18" charset="0"/>
              </a:rPr>
              <a:t>Take a few minutes to reference the Handy Pages – pointing out how the primary colors are used to support expository writing.  In addition, point out how purple is associated with narrative writing.</a:t>
            </a:r>
          </a:p>
          <a:p>
            <a:pPr eaLnBrk="1" hangingPunct="1">
              <a:buFontTx/>
              <a:buChar char="•"/>
            </a:pPr>
            <a:r>
              <a:rPr lang="en-US" smtClean="0">
                <a:latin typeface="Times New Roman" pitchFamily="18" charset="0"/>
              </a:rPr>
              <a:t>In today’s training, we’ll experiment with how colors can support instruction.  For now, begin to associate purple with narrative and the primary colors (green, yellow, red) with expository.</a:t>
            </a:r>
          </a:p>
          <a:p>
            <a:pPr eaLnBrk="1" hangingPunct="1">
              <a:buFontTx/>
              <a:buChar char="•"/>
            </a:pPr>
            <a:r>
              <a:rPr lang="en-US" smtClean="0">
                <a:latin typeface="Times New Roman" pitchFamily="18" charset="0"/>
              </a:rPr>
              <a:t>DISPLAY POSTERS!!!!!!</a:t>
            </a: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fld id="{24413252-428C-4FD0-B572-917486B7E534}" type="slidenum">
              <a:rPr lang="en-US" sz="1200" smtClean="0">
                <a:latin typeface="Arial" charset="0"/>
              </a:rPr>
              <a:pPr eaLnBrk="1" hangingPunct="1"/>
              <a:t>94</a:t>
            </a:fld>
            <a:endParaRPr lang="en-US" sz="1200" smtClean="0">
              <a:latin typeface="Arial" charset="0"/>
            </a:endParaRPr>
          </a:p>
        </p:txBody>
      </p:sp>
      <p:sp>
        <p:nvSpPr>
          <p:cNvPr id="103427" name="Rectangle 2"/>
          <p:cNvSpPr>
            <a:spLocks noRot="1" noChangeArrowheads="1" noTextEdit="1"/>
          </p:cNvSpPr>
          <p:nvPr>
            <p:ph type="sldImg"/>
          </p:nvPr>
        </p:nvSpPr>
        <p:spPr>
          <a:xfrm>
            <a:off x="1624013" y="831850"/>
            <a:ext cx="3687762" cy="2765425"/>
          </a:xfrm>
          <a:ln/>
        </p:spPr>
      </p:sp>
      <p:sp>
        <p:nvSpPr>
          <p:cNvPr id="103428" name="Rectangle 3"/>
          <p:cNvSpPr>
            <a:spLocks noGrp="1" noChangeArrowheads="1"/>
          </p:cNvSpPr>
          <p:nvPr>
            <p:ph type="body" idx="1"/>
          </p:nvPr>
        </p:nvSpPr>
        <p:spPr>
          <a:xfrm>
            <a:off x="457200" y="3749104"/>
            <a:ext cx="5943600" cy="486243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z="1100" b="1" smtClean="0">
                <a:latin typeface="Times New Roman" pitchFamily="18" charset="0"/>
              </a:rPr>
              <a:t>Trainers Notes:</a:t>
            </a:r>
          </a:p>
          <a:p>
            <a:pPr eaLnBrk="1" hangingPunct="1">
              <a:spcBef>
                <a:spcPct val="0"/>
              </a:spcBef>
              <a:buFontTx/>
              <a:buChar char="•"/>
            </a:pPr>
            <a:r>
              <a:rPr lang="en-US" sz="1100" b="1" smtClean="0">
                <a:latin typeface="Times New Roman" pitchFamily="18" charset="0"/>
              </a:rPr>
              <a:t>Take out your training packet page 5…..we’ll come back to 4 later</a:t>
            </a:r>
          </a:p>
          <a:p>
            <a:pPr eaLnBrk="1" hangingPunct="1">
              <a:spcBef>
                <a:spcPct val="0"/>
              </a:spcBef>
              <a:buFontTx/>
              <a:buChar char="•"/>
            </a:pPr>
            <a:r>
              <a:rPr lang="en-US" sz="1100" b="1" smtClean="0">
                <a:latin typeface="Times New Roman" pitchFamily="18" charset="0"/>
              </a:rPr>
              <a:t>Get your dots out of your pencil packet</a:t>
            </a:r>
          </a:p>
          <a:p>
            <a:pPr eaLnBrk="1" hangingPunct="1">
              <a:spcBef>
                <a:spcPct val="0"/>
              </a:spcBef>
              <a:buFontTx/>
              <a:buChar char="•"/>
            </a:pPr>
            <a:r>
              <a:rPr lang="en-US" sz="1100" b="1" smtClean="0">
                <a:latin typeface="Times New Roman" pitchFamily="18" charset="0"/>
              </a:rPr>
              <a:t>You have your markers out</a:t>
            </a:r>
          </a:p>
          <a:p>
            <a:pPr eaLnBrk="1" hangingPunct="1">
              <a:spcBef>
                <a:spcPct val="0"/>
              </a:spcBef>
              <a:buFontTx/>
              <a:buChar char="•"/>
            </a:pPr>
            <a:r>
              <a:rPr lang="en-US" sz="1100" b="1" smtClean="0">
                <a:latin typeface="Times New Roman" pitchFamily="18" charset="0"/>
              </a:rPr>
              <a:t>Let’s put a green dot right on top of the GO</a:t>
            </a:r>
          </a:p>
          <a:p>
            <a:pPr eaLnBrk="1" hangingPunct="1">
              <a:spcBef>
                <a:spcPct val="0"/>
              </a:spcBef>
              <a:buFontTx/>
              <a:buChar char="•"/>
            </a:pPr>
            <a:r>
              <a:rPr lang="en-US" sz="1100" b="1" smtClean="0">
                <a:latin typeface="Times New Roman" pitchFamily="18" charset="0"/>
              </a:rPr>
              <a:t>Yellow dot where it says slow down…..this is where we introduce our key ideas…Write next to this  “Key ideas”  or even star ideas….Reason, detail, fact a little too much for primary</a:t>
            </a:r>
          </a:p>
          <a:p>
            <a:pPr eaLnBrk="1" hangingPunct="1">
              <a:spcBef>
                <a:spcPct val="0"/>
              </a:spcBef>
              <a:buFontTx/>
              <a:buChar char="•"/>
            </a:pPr>
            <a:r>
              <a:rPr lang="en-US" sz="1100" b="1" smtClean="0">
                <a:latin typeface="Times New Roman" pitchFamily="18" charset="0"/>
              </a:rPr>
              <a:t>Explain why ….reason, detail, fact correlates with specific prompt</a:t>
            </a:r>
          </a:p>
          <a:p>
            <a:pPr eaLnBrk="1" hangingPunct="1">
              <a:spcBef>
                <a:spcPct val="0"/>
              </a:spcBef>
              <a:buFontTx/>
              <a:buChar char="•"/>
            </a:pPr>
            <a:r>
              <a:rPr lang="en-US" sz="1100" b="1" smtClean="0">
                <a:latin typeface="Times New Roman" pitchFamily="18" charset="0"/>
              </a:rPr>
              <a:t>Red…..stop and explain before we move on</a:t>
            </a:r>
          </a:p>
          <a:p>
            <a:pPr eaLnBrk="1" hangingPunct="1">
              <a:spcBef>
                <a:spcPct val="0"/>
              </a:spcBef>
              <a:buFontTx/>
              <a:buChar char="•"/>
            </a:pPr>
            <a:r>
              <a:rPr lang="en-US" sz="1100" b="1" smtClean="0">
                <a:latin typeface="Times New Roman" pitchFamily="18" charset="0"/>
              </a:rPr>
              <a:t>When we are done we have another green for our conclusion at the bottom</a:t>
            </a:r>
          </a:p>
          <a:p>
            <a:pPr eaLnBrk="1" hangingPunct="1">
              <a:spcBef>
                <a:spcPct val="0"/>
              </a:spcBef>
              <a:buFontTx/>
              <a:buChar char="•"/>
            </a:pPr>
            <a:r>
              <a:rPr lang="en-US" sz="1100" b="1" smtClean="0">
                <a:latin typeface="Times New Roman" pitchFamily="18" charset="0"/>
              </a:rPr>
              <a:t>Why is it green……conclusion restates the topic</a:t>
            </a:r>
          </a:p>
          <a:p>
            <a:pPr eaLnBrk="1" hangingPunct="1">
              <a:spcBef>
                <a:spcPct val="0"/>
              </a:spcBef>
              <a:buFontTx/>
              <a:buChar char="•"/>
            </a:pPr>
            <a:r>
              <a:rPr lang="en-US" sz="1100" b="1" smtClean="0">
                <a:latin typeface="Times New Roman" pitchFamily="18" charset="0"/>
              </a:rPr>
              <a:t>Start with green and end with green ALWAYS   whether paragraph or essay.</a:t>
            </a:r>
          </a:p>
          <a:p>
            <a:pPr eaLnBrk="1" hangingPunct="1">
              <a:spcBef>
                <a:spcPct val="0"/>
              </a:spcBef>
            </a:pPr>
            <a:endParaRPr lang="en-US" sz="1100" smtClean="0">
              <a:latin typeface="Times New Roman" pitchFamily="18" charset="0"/>
            </a:endParaRPr>
          </a:p>
          <a:p>
            <a:pPr eaLnBrk="1" hangingPunct="1">
              <a:buFontTx/>
              <a:buChar char="•"/>
            </a:pPr>
            <a:r>
              <a:rPr lang="en-US" sz="1100" smtClean="0">
                <a:latin typeface="Times New Roman" pitchFamily="18" charset="0"/>
              </a:rPr>
              <a:t>The traffic light is used as a mnemonic for students (memory cue).</a:t>
            </a:r>
          </a:p>
          <a:p>
            <a:pPr eaLnBrk="1" hangingPunct="1">
              <a:buFontTx/>
              <a:buChar char="•"/>
            </a:pPr>
            <a:r>
              <a:rPr lang="en-US" sz="1100" smtClean="0">
                <a:latin typeface="Times New Roman" pitchFamily="18" charset="0"/>
              </a:rPr>
              <a:t> For paragraphs, reports, and essays, students are taught to guide their organization by using the </a:t>
            </a:r>
            <a:r>
              <a:rPr lang="en-US" sz="1100" b="1" smtClean="0">
                <a:latin typeface="Times New Roman" pitchFamily="18" charset="0"/>
              </a:rPr>
              <a:t>colors of a Traffic light</a:t>
            </a:r>
            <a:r>
              <a:rPr lang="en-US" sz="1100" smtClean="0">
                <a:latin typeface="Times New Roman" pitchFamily="18" charset="0"/>
              </a:rPr>
              <a:t>. </a:t>
            </a:r>
          </a:p>
          <a:p>
            <a:pPr eaLnBrk="1" hangingPunct="1">
              <a:buFontTx/>
              <a:buChar char="•"/>
            </a:pPr>
            <a:r>
              <a:rPr lang="en-US" sz="1100" b="1" smtClean="0">
                <a:latin typeface="Times New Roman" pitchFamily="18" charset="0"/>
              </a:rPr>
              <a:t>In your Training Packet</a:t>
            </a:r>
            <a:r>
              <a:rPr lang="en-US" sz="1100" smtClean="0">
                <a:latin typeface="Times New Roman" pitchFamily="18" charset="0"/>
              </a:rPr>
              <a:t>, you’ll find a template of this slide. Use </a:t>
            </a:r>
            <a:r>
              <a:rPr lang="en-US" sz="1100" b="1" smtClean="0">
                <a:latin typeface="Times New Roman" pitchFamily="18" charset="0"/>
              </a:rPr>
              <a:t>the stickers from your supply packet</a:t>
            </a:r>
            <a:r>
              <a:rPr lang="en-US" sz="1100" smtClean="0">
                <a:latin typeface="Times New Roman" pitchFamily="18" charset="0"/>
              </a:rPr>
              <a:t> to insert colors.  </a:t>
            </a:r>
            <a:r>
              <a:rPr lang="en-US" sz="1100" b="1" smtClean="0">
                <a:latin typeface="Times New Roman" pitchFamily="18" charset="0"/>
              </a:rPr>
              <a:t> </a:t>
            </a:r>
            <a:r>
              <a:rPr lang="en-US" sz="1100" smtClean="0">
                <a:latin typeface="Times New Roman" pitchFamily="18" charset="0"/>
              </a:rPr>
              <a:t>As I reveal the descriptors, </a:t>
            </a:r>
            <a:r>
              <a:rPr lang="en-US" sz="1100" b="1" smtClean="0">
                <a:latin typeface="Times New Roman" pitchFamily="18" charset="0"/>
              </a:rPr>
              <a:t>fill in the language </a:t>
            </a:r>
            <a:r>
              <a:rPr lang="en-US" sz="1100" smtClean="0">
                <a:latin typeface="Times New Roman" pitchFamily="18" charset="0"/>
              </a:rPr>
              <a:t>of Accordion Organization</a:t>
            </a:r>
            <a:r>
              <a:rPr lang="en-US" sz="1100" b="1" smtClean="0">
                <a:latin typeface="Times New Roman" pitchFamily="18" charset="0"/>
              </a:rPr>
              <a:t>.</a:t>
            </a:r>
          </a:p>
          <a:p>
            <a:pPr lvl="1" eaLnBrk="1" hangingPunct="1">
              <a:buFontTx/>
              <a:buChar char="•"/>
            </a:pPr>
            <a:r>
              <a:rPr lang="en-US" sz="1100" smtClean="0">
                <a:latin typeface="Times New Roman" pitchFamily="18" charset="0"/>
              </a:rPr>
              <a:t>Beginning with </a:t>
            </a:r>
            <a:r>
              <a:rPr lang="en-US" sz="1100" b="1" smtClean="0">
                <a:latin typeface="Times New Roman" pitchFamily="18" charset="0"/>
              </a:rPr>
              <a:t>green</a:t>
            </a:r>
            <a:r>
              <a:rPr lang="en-US" sz="1100" smtClean="0">
                <a:latin typeface="Times New Roman" pitchFamily="18" charset="0"/>
              </a:rPr>
              <a:t> </a:t>
            </a:r>
            <a:r>
              <a:rPr lang="en-US" sz="1100" i="1" smtClean="0">
                <a:latin typeface="Times New Roman" pitchFamily="18" charset="0"/>
              </a:rPr>
              <a:t>(click), </a:t>
            </a:r>
            <a:r>
              <a:rPr lang="en-US" sz="1100" smtClean="0">
                <a:latin typeface="Times New Roman" pitchFamily="18" charset="0"/>
              </a:rPr>
              <a:t>students are taught to </a:t>
            </a:r>
            <a:r>
              <a:rPr lang="en-US" sz="1100" b="1" smtClean="0">
                <a:latin typeface="Times New Roman" pitchFamily="18" charset="0"/>
              </a:rPr>
              <a:t>focus on the topic</a:t>
            </a:r>
            <a:r>
              <a:rPr lang="en-US" sz="1100" smtClean="0">
                <a:latin typeface="Times New Roman" pitchFamily="18" charset="0"/>
              </a:rPr>
              <a:t>.  Just as if they were going to “take off,” students write a topic sentence.  The topic sentence is the </a:t>
            </a:r>
            <a:r>
              <a:rPr lang="en-US" sz="1100" b="1" smtClean="0">
                <a:latin typeface="Times New Roman" pitchFamily="18" charset="0"/>
              </a:rPr>
              <a:t>starting point for the paragraph, report, or essay.  </a:t>
            </a:r>
          </a:p>
          <a:p>
            <a:pPr lvl="1" eaLnBrk="1" hangingPunct="1">
              <a:buFontTx/>
              <a:buChar char="•"/>
            </a:pPr>
            <a:r>
              <a:rPr lang="en-US" sz="1100" smtClean="0">
                <a:latin typeface="Times New Roman" pitchFamily="18" charset="0"/>
              </a:rPr>
              <a:t>Once the topic sentence is determined, students are taught to </a:t>
            </a:r>
            <a:r>
              <a:rPr lang="en-US" sz="1100" i="1" smtClean="0">
                <a:latin typeface="Times New Roman" pitchFamily="18" charset="0"/>
              </a:rPr>
              <a:t>(click) </a:t>
            </a:r>
            <a:r>
              <a:rPr lang="en-US" sz="1100" b="1" smtClean="0">
                <a:latin typeface="Times New Roman" pitchFamily="18" charset="0"/>
              </a:rPr>
              <a:t>slow down and think about a reason, detail, or fact</a:t>
            </a:r>
            <a:r>
              <a:rPr lang="en-US" sz="1100" smtClean="0">
                <a:latin typeface="Times New Roman" pitchFamily="18" charset="0"/>
              </a:rPr>
              <a:t> that could support the topic.  These are the </a:t>
            </a:r>
            <a:r>
              <a:rPr lang="en-US" sz="1100" b="1" smtClean="0">
                <a:latin typeface="Times New Roman" pitchFamily="18" charset="0"/>
              </a:rPr>
              <a:t>“key/star ideas”</a:t>
            </a:r>
            <a:r>
              <a:rPr lang="en-US" sz="1100" smtClean="0">
                <a:latin typeface="Times New Roman" pitchFamily="18" charset="0"/>
              </a:rPr>
              <a:t>- the </a:t>
            </a:r>
            <a:r>
              <a:rPr lang="en-US" sz="1100" b="1" smtClean="0">
                <a:latin typeface="Times New Roman" pitchFamily="18" charset="0"/>
              </a:rPr>
              <a:t>“big ideas”. </a:t>
            </a:r>
            <a:r>
              <a:rPr lang="en-US" sz="1100" smtClean="0">
                <a:latin typeface="Times New Roman" pitchFamily="18" charset="0"/>
              </a:rPr>
              <a:t>Yellow is used for key/star ideas and the </a:t>
            </a:r>
            <a:r>
              <a:rPr lang="en-US" sz="1100" b="1" smtClean="0">
                <a:latin typeface="Times New Roman" pitchFamily="18" charset="0"/>
              </a:rPr>
              <a:t>transitions (word or phrase)</a:t>
            </a:r>
            <a:r>
              <a:rPr lang="en-US" sz="1100" smtClean="0">
                <a:latin typeface="Times New Roman" pitchFamily="18" charset="0"/>
              </a:rPr>
              <a:t>.</a:t>
            </a:r>
          </a:p>
          <a:p>
            <a:pPr lvl="1" eaLnBrk="1" hangingPunct="1">
              <a:buFontTx/>
              <a:buChar char="•"/>
            </a:pPr>
            <a:r>
              <a:rPr lang="en-US" sz="1100" smtClean="0">
                <a:latin typeface="Times New Roman" pitchFamily="18" charset="0"/>
              </a:rPr>
              <a:t>Once yellows are shared, it’s time to </a:t>
            </a:r>
            <a:r>
              <a:rPr lang="en-US" sz="1100" b="1" smtClean="0">
                <a:latin typeface="Times New Roman" pitchFamily="18" charset="0"/>
              </a:rPr>
              <a:t>stop </a:t>
            </a:r>
            <a:r>
              <a:rPr lang="en-US" sz="1100" i="1" smtClean="0">
                <a:latin typeface="Times New Roman" pitchFamily="18" charset="0"/>
              </a:rPr>
              <a:t>(click) </a:t>
            </a:r>
            <a:r>
              <a:rPr lang="en-US" sz="1100" b="1" smtClean="0">
                <a:latin typeface="Times New Roman" pitchFamily="18" charset="0"/>
              </a:rPr>
              <a:t>and explain</a:t>
            </a:r>
            <a:r>
              <a:rPr lang="en-US" sz="1100" smtClean="0">
                <a:latin typeface="Times New Roman" pitchFamily="18" charset="0"/>
              </a:rPr>
              <a:t> the yellow with an example (the Es also called the Reds).  </a:t>
            </a:r>
          </a:p>
          <a:p>
            <a:pPr lvl="1" eaLnBrk="1" hangingPunct="1">
              <a:buFontTx/>
              <a:buChar char="•"/>
            </a:pPr>
            <a:r>
              <a:rPr lang="en-US" sz="1100" smtClean="0">
                <a:latin typeface="Times New Roman" pitchFamily="18" charset="0"/>
              </a:rPr>
              <a:t>The final color, once again, is </a:t>
            </a:r>
            <a:r>
              <a:rPr lang="en-US" sz="1100" b="1" smtClean="0">
                <a:latin typeface="Times New Roman" pitchFamily="18" charset="0"/>
              </a:rPr>
              <a:t>green</a:t>
            </a:r>
            <a:r>
              <a:rPr lang="en-US" sz="1100" smtClean="0">
                <a:latin typeface="Times New Roman" pitchFamily="18" charset="0"/>
              </a:rPr>
              <a:t>. </a:t>
            </a:r>
            <a:r>
              <a:rPr lang="en-US" sz="1100" i="1" smtClean="0">
                <a:latin typeface="Times New Roman" pitchFamily="18" charset="0"/>
              </a:rPr>
              <a:t>(click)  </a:t>
            </a:r>
            <a:r>
              <a:rPr lang="en-US" sz="1100" smtClean="0">
                <a:latin typeface="Times New Roman" pitchFamily="18" charset="0"/>
              </a:rPr>
              <a:t>However, green now represents </a:t>
            </a:r>
            <a:r>
              <a:rPr lang="en-US" sz="1100" b="1" smtClean="0">
                <a:latin typeface="Times New Roman" pitchFamily="18" charset="0"/>
              </a:rPr>
              <a:t>“go back.”</a:t>
            </a:r>
            <a:r>
              <a:rPr lang="en-US" sz="1100" smtClean="0">
                <a:latin typeface="Times New Roman" pitchFamily="18" charset="0"/>
              </a:rPr>
              <a:t>  Green </a:t>
            </a:r>
            <a:r>
              <a:rPr lang="en-US" sz="1100" b="1" smtClean="0">
                <a:latin typeface="Times New Roman" pitchFamily="18" charset="0"/>
              </a:rPr>
              <a:t>reminds the reader of the topic.</a:t>
            </a:r>
          </a:p>
          <a:p>
            <a:pPr lvl="1" eaLnBrk="1" hangingPunct="1">
              <a:buFontTx/>
              <a:buChar char="•"/>
            </a:pPr>
            <a:r>
              <a:rPr lang="en-US" sz="1100" smtClean="0">
                <a:latin typeface="Times New Roman" pitchFamily="18" charset="0"/>
              </a:rPr>
              <a:t>The following slide shows how Traffic light Colors </a:t>
            </a:r>
            <a:r>
              <a:rPr lang="en-US" sz="1100" b="1" smtClean="0">
                <a:latin typeface="Times New Roman" pitchFamily="18" charset="0"/>
              </a:rPr>
              <a:t>look in action</a:t>
            </a:r>
            <a:r>
              <a:rPr lang="en-US" sz="1100" smtClean="0">
                <a:latin typeface="Times New Roman" pitchFamily="18" charset="0"/>
              </a:rPr>
              <a:t>?  </a:t>
            </a: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fld id="{2DA914EA-6309-42ED-B8F1-15DB806EFE27}" type="slidenum">
              <a:rPr lang="en-US" sz="1200" smtClean="0">
                <a:latin typeface="Arial" charset="0"/>
              </a:rPr>
              <a:pPr eaLnBrk="1" hangingPunct="1"/>
              <a:t>95</a:t>
            </a:fld>
            <a:endParaRPr lang="en-US" sz="1200" smtClean="0">
              <a:latin typeface="Arial" charset="0"/>
            </a:endParaRPr>
          </a:p>
        </p:txBody>
      </p:sp>
      <p:sp>
        <p:nvSpPr>
          <p:cNvPr id="104451" name="Rectangle 2"/>
          <p:cNvSpPr>
            <a:spLocks noRot="1" noChangeArrowheads="1" noTextEdit="1"/>
          </p:cNvSpPr>
          <p:nvPr>
            <p:ph type="sldImg"/>
          </p:nvPr>
        </p:nvSpPr>
        <p:spPr>
          <a:xfrm>
            <a:off x="1624013" y="831850"/>
            <a:ext cx="3687762" cy="2765425"/>
          </a:xfrm>
          <a:ln/>
        </p:spPr>
      </p:sp>
      <p:sp>
        <p:nvSpPr>
          <p:cNvPr id="104452" name="Rectangle 3"/>
          <p:cNvSpPr>
            <a:spLocks noGrp="1" noChangeArrowheads="1"/>
          </p:cNvSpPr>
          <p:nvPr>
            <p:ph type="body" idx="1"/>
          </p:nvPr>
        </p:nvSpPr>
        <p:spPr>
          <a:xfrm>
            <a:off x="457200" y="3749104"/>
            <a:ext cx="5943600" cy="486243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b="1" u="sng" smtClean="0"/>
              <a:t>Trainers Notes:</a:t>
            </a:r>
            <a:r>
              <a:rPr lang="en-US" smtClean="0">
                <a:latin typeface="Times New Roman" pitchFamily="18" charset="0"/>
              </a:rPr>
              <a:t> This is what it would look like to color code a paragraph *</a:t>
            </a:r>
            <a:r>
              <a:rPr lang="en-US" b="1" smtClean="0">
                <a:latin typeface="Times New Roman" pitchFamily="18" charset="0"/>
              </a:rPr>
              <a:t>Have group highlight before you click* 8 clicks total.</a:t>
            </a:r>
            <a:endParaRPr lang="en-US" smtClean="0">
              <a:latin typeface="Times New Roman" pitchFamily="18" charset="0"/>
            </a:endParaRPr>
          </a:p>
          <a:p>
            <a:pPr eaLnBrk="1" hangingPunct="1">
              <a:spcBef>
                <a:spcPct val="0"/>
              </a:spcBef>
            </a:pPr>
            <a:endParaRPr lang="en-US" smtClean="0">
              <a:latin typeface="Times New Roman" pitchFamily="18" charset="0"/>
            </a:endParaRPr>
          </a:p>
          <a:p>
            <a:pPr eaLnBrk="1" hangingPunct="1">
              <a:spcBef>
                <a:spcPct val="0"/>
              </a:spcBef>
              <a:buFontTx/>
              <a:buChar char="•"/>
            </a:pPr>
            <a:r>
              <a:rPr lang="en-US" smtClean="0">
                <a:latin typeface="Times New Roman" pitchFamily="18" charset="0"/>
              </a:rPr>
              <a:t>Sentence by sentence, what “color” do you think each sentence should be?</a:t>
            </a:r>
          </a:p>
          <a:p>
            <a:pPr eaLnBrk="1" hangingPunct="1">
              <a:buFontTx/>
              <a:buChar char="•"/>
            </a:pPr>
            <a:endParaRPr lang="en-US" smtClean="0">
              <a:latin typeface="Times New Roman" pitchFamily="18" charset="0"/>
            </a:endParaRPr>
          </a:p>
          <a:p>
            <a:pPr eaLnBrk="1" hangingPunct="1">
              <a:buFontTx/>
              <a:buChar char="•"/>
            </a:pPr>
            <a:r>
              <a:rPr lang="en-US" smtClean="0">
                <a:latin typeface="Times New Roman" pitchFamily="18" charset="0"/>
              </a:rPr>
              <a:t>Now go back to your training packet and highlight the paragraph titled Writing a Paragraph.  This can also be </a:t>
            </a:r>
            <a:r>
              <a:rPr lang="en-US" b="1" smtClean="0">
                <a:latin typeface="Times New Roman" pitchFamily="18" charset="0"/>
              </a:rPr>
              <a:t>found Intermediate Tool 4-6b.</a:t>
            </a:r>
          </a:p>
          <a:p>
            <a:pPr lvl="1" eaLnBrk="1" hangingPunct="1">
              <a:buFontTx/>
              <a:buChar char="•"/>
            </a:pPr>
            <a:r>
              <a:rPr lang="en-US" smtClean="0">
                <a:latin typeface="Times New Roman" pitchFamily="18" charset="0"/>
              </a:rPr>
              <a:t>Have participants color the lights with their highlighter and then color the sentences. Review as a group. Put one under the document cameras or use an overhead </a:t>
            </a: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fld id="{8412E9F6-941C-4A59-93F3-B265C8F037D5}" type="slidenum">
              <a:rPr lang="en-US" sz="1200" smtClean="0">
                <a:latin typeface="Arial" charset="0"/>
              </a:rPr>
              <a:pPr eaLnBrk="1" hangingPunct="1"/>
              <a:t>96</a:t>
            </a:fld>
            <a:endParaRPr lang="en-US" sz="1200" smtClean="0">
              <a:latin typeface="Arial" charset="0"/>
            </a:endParaRPr>
          </a:p>
        </p:txBody>
      </p:sp>
      <p:sp>
        <p:nvSpPr>
          <p:cNvPr id="105475" name="Rectangle 2"/>
          <p:cNvSpPr>
            <a:spLocks noRot="1" noChangeArrowheads="1" noTextEdit="1"/>
          </p:cNvSpPr>
          <p:nvPr>
            <p:ph type="sldImg"/>
          </p:nvPr>
        </p:nvSpPr>
        <p:spPr>
          <a:xfrm>
            <a:off x="1636713" y="877888"/>
            <a:ext cx="3640137" cy="2730500"/>
          </a:xfrm>
          <a:ln/>
        </p:spPr>
      </p:sp>
      <p:sp>
        <p:nvSpPr>
          <p:cNvPr id="105476" name="Rectangle 3"/>
          <p:cNvSpPr>
            <a:spLocks noGrp="1" noChangeArrowheads="1"/>
          </p:cNvSpPr>
          <p:nvPr>
            <p:ph type="body" idx="1"/>
          </p:nvPr>
        </p:nvSpPr>
        <p:spPr>
          <a:xfrm>
            <a:off x="479425" y="3703820"/>
            <a:ext cx="5935663" cy="493270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lvl="1" eaLnBrk="1" hangingPunct="1">
              <a:lnSpc>
                <a:spcPct val="80000"/>
              </a:lnSpc>
            </a:pPr>
            <a:r>
              <a:rPr lang="en-US" sz="1000" smtClean="0">
                <a:latin typeface="Times New Roman" pitchFamily="18" charset="0"/>
              </a:rPr>
              <a:t>Introduce the informal outline or T- Chart – refer to the handouts. Have the participants color the T-Chart </a:t>
            </a:r>
          </a:p>
          <a:p>
            <a:pPr lvl="1" eaLnBrk="1" hangingPunct="1">
              <a:lnSpc>
                <a:spcPct val="80000"/>
              </a:lnSpc>
            </a:pPr>
            <a:r>
              <a:rPr lang="en-US" sz="1000" smtClean="0">
                <a:latin typeface="Times New Roman" pitchFamily="18" charset="0"/>
              </a:rPr>
              <a:t>(click) T= is your topic – this is green (go and tell the topic)</a:t>
            </a:r>
          </a:p>
          <a:p>
            <a:pPr lvl="1" eaLnBrk="1" hangingPunct="1">
              <a:lnSpc>
                <a:spcPct val="80000"/>
              </a:lnSpc>
            </a:pPr>
            <a:r>
              <a:rPr lang="en-US" sz="1000" smtClean="0">
                <a:latin typeface="Times New Roman" pitchFamily="18" charset="0"/>
              </a:rPr>
              <a:t>(click) </a:t>
            </a:r>
            <a:r>
              <a:rPr lang="en-US" sz="1000" smtClean="0">
                <a:latin typeface="Times New Roman" pitchFamily="18" charset="0"/>
                <a:sym typeface="Wingdings" pitchFamily="2" charset="2"/>
              </a:rPr>
              <a:t>Is your reason, detail, fact- this is yellow (slow down)</a:t>
            </a:r>
          </a:p>
          <a:p>
            <a:pPr lvl="1" eaLnBrk="1" hangingPunct="1">
              <a:lnSpc>
                <a:spcPct val="80000"/>
              </a:lnSpc>
              <a:buFont typeface="Wingdings" pitchFamily="2" charset="2"/>
              <a:buNone/>
            </a:pPr>
            <a:r>
              <a:rPr lang="en-US" sz="1000" smtClean="0">
                <a:latin typeface="Times New Roman" pitchFamily="18" charset="0"/>
                <a:sym typeface="Wingdings" pitchFamily="2" charset="2"/>
              </a:rPr>
              <a:t>(click) This is section for the explanation or example (stop and explain)</a:t>
            </a:r>
          </a:p>
          <a:p>
            <a:pPr lvl="1" eaLnBrk="1" hangingPunct="1">
              <a:lnSpc>
                <a:spcPct val="80000"/>
              </a:lnSpc>
              <a:buFont typeface="Wingdings" pitchFamily="2" charset="2"/>
              <a:buNone/>
            </a:pPr>
            <a:r>
              <a:rPr lang="en-US" sz="1000" smtClean="0">
                <a:latin typeface="Times New Roman" pitchFamily="18" charset="0"/>
                <a:sym typeface="Wingdings" pitchFamily="2" charset="2"/>
              </a:rPr>
              <a:t>(click) C= your conclusion (go and remind them of your topic) </a:t>
            </a:r>
            <a:endParaRPr lang="en-US" sz="1000" smtClean="0">
              <a:latin typeface="Times New Roman" pitchFamily="18" charset="0"/>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fld id="{650D777D-E007-4ABE-8BB0-FE2D6AD8BDC4}" type="slidenum">
              <a:rPr lang="en-US" sz="1200" smtClean="0">
                <a:latin typeface="Arial" charset="0"/>
              </a:rPr>
              <a:pPr eaLnBrk="1" hangingPunct="1"/>
              <a:t>97</a:t>
            </a:fld>
            <a:endParaRPr lang="en-US" sz="1200" smtClean="0">
              <a:latin typeface="Arial" charset="0"/>
            </a:endParaRPr>
          </a:p>
        </p:txBody>
      </p:sp>
      <p:sp>
        <p:nvSpPr>
          <p:cNvPr id="109571" name="Rectangle 2"/>
          <p:cNvSpPr>
            <a:spLocks noRot="1" noChangeArrowheads="1" noTextEdit="1"/>
          </p:cNvSpPr>
          <p:nvPr>
            <p:ph type="sldImg"/>
          </p:nvPr>
        </p:nvSpPr>
        <p:spPr>
          <a:xfrm>
            <a:off x="1636713" y="877888"/>
            <a:ext cx="3640137" cy="2730500"/>
          </a:xfrm>
          <a:ln/>
        </p:spPr>
      </p:sp>
      <p:sp>
        <p:nvSpPr>
          <p:cNvPr id="109572" name="Rectangle 3"/>
          <p:cNvSpPr>
            <a:spLocks noGrp="1" noChangeArrowheads="1"/>
          </p:cNvSpPr>
          <p:nvPr>
            <p:ph type="body" idx="1"/>
          </p:nvPr>
        </p:nvSpPr>
        <p:spPr>
          <a:xfrm>
            <a:off x="479425" y="3703820"/>
            <a:ext cx="5935663" cy="493270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lvl="1" eaLnBrk="1" hangingPunct="1"/>
            <a:r>
              <a:rPr lang="en-US" smtClean="0">
                <a:latin typeface="Times New Roman" pitchFamily="18" charset="0"/>
              </a:rPr>
              <a:t>Here is an example of an informal outline from the intermediate level (click to next slide)</a:t>
            </a: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fld id="{19549394-E3D9-414C-8C16-DA4C42673E44}" type="slidenum">
              <a:rPr lang="en-US" sz="1200" smtClean="0">
                <a:latin typeface="Arial" charset="0"/>
              </a:rPr>
              <a:pPr eaLnBrk="1" hangingPunct="1"/>
              <a:t>98</a:t>
            </a:fld>
            <a:endParaRPr lang="en-US" sz="1200" smtClean="0">
              <a:latin typeface="Arial" charset="0"/>
            </a:endParaRPr>
          </a:p>
        </p:txBody>
      </p:sp>
      <p:sp>
        <p:nvSpPr>
          <p:cNvPr id="110595" name="Rectangle 2"/>
          <p:cNvSpPr>
            <a:spLocks noRot="1" noChangeArrowheads="1" noTextEdit="1"/>
          </p:cNvSpPr>
          <p:nvPr>
            <p:ph type="sldImg"/>
          </p:nvPr>
        </p:nvSpPr>
        <p:spPr>
          <a:xfrm>
            <a:off x="1624013" y="831850"/>
            <a:ext cx="3687762" cy="2765425"/>
          </a:xfrm>
          <a:ln/>
        </p:spPr>
      </p:sp>
      <p:sp>
        <p:nvSpPr>
          <p:cNvPr id="110596" name="Rectangle 3"/>
          <p:cNvSpPr>
            <a:spLocks noGrp="1" noChangeArrowheads="1"/>
          </p:cNvSpPr>
          <p:nvPr>
            <p:ph type="body" idx="1"/>
          </p:nvPr>
        </p:nvSpPr>
        <p:spPr>
          <a:xfrm>
            <a:off x="457200" y="3749104"/>
            <a:ext cx="5943600" cy="486243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b="1" u="sng" smtClean="0">
                <a:latin typeface="Times New Roman" pitchFamily="18" charset="0"/>
              </a:rPr>
              <a:t>Trainers Notes:</a:t>
            </a:r>
            <a:r>
              <a:rPr lang="en-US" smtClean="0">
                <a:latin typeface="Times New Roman" pitchFamily="18" charset="0"/>
              </a:rPr>
              <a:t> (</a:t>
            </a:r>
            <a:r>
              <a:rPr lang="en-US" b="1" smtClean="0">
                <a:latin typeface="Times New Roman" pitchFamily="18" charset="0"/>
              </a:rPr>
              <a:t>12 clicks on this page</a:t>
            </a:r>
            <a:r>
              <a:rPr lang="en-US" smtClean="0">
                <a:latin typeface="Times New Roman" pitchFamily="18" charset="0"/>
              </a:rPr>
              <a:t>)</a:t>
            </a:r>
          </a:p>
          <a:p>
            <a:pPr eaLnBrk="1" hangingPunct="1">
              <a:spcBef>
                <a:spcPct val="0"/>
              </a:spcBef>
            </a:pPr>
            <a:r>
              <a:rPr lang="en-US" smtClean="0">
                <a:latin typeface="Times New Roman" pitchFamily="18" charset="0"/>
              </a:rPr>
              <a:t>Here is what is looks like as a paragraph color coded. </a:t>
            </a:r>
          </a:p>
          <a:p>
            <a:pPr eaLnBrk="1" hangingPunct="1">
              <a:spcBef>
                <a:spcPct val="0"/>
              </a:spcBef>
              <a:buFontTx/>
              <a:buChar char="•"/>
            </a:pPr>
            <a:r>
              <a:rPr lang="en-US" smtClean="0">
                <a:latin typeface="Times New Roman" pitchFamily="18" charset="0"/>
              </a:rPr>
              <a:t>Sentence by sentence, what “color” do you think each sentence should be?</a:t>
            </a:r>
          </a:p>
          <a:p>
            <a:pPr eaLnBrk="1" hangingPunct="1">
              <a:buFontTx/>
              <a:buChar char="•"/>
            </a:pPr>
            <a:r>
              <a:rPr lang="en-US" smtClean="0">
                <a:latin typeface="Times New Roman" pitchFamily="18" charset="0"/>
              </a:rPr>
              <a:t>Now go back to your training packet and highlight the paragraph titled Writing a Paragraph.  This can also be found in Intermediate Tool 4-6b.</a:t>
            </a: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fld id="{FBABDB7B-E368-405A-BC0A-1C5F5DA47F5D}" type="slidenum">
              <a:rPr lang="en-US" sz="1200" smtClean="0">
                <a:latin typeface="Arial" charset="0"/>
              </a:rPr>
              <a:pPr eaLnBrk="1" hangingPunct="1"/>
              <a:t>99</a:t>
            </a:fld>
            <a:endParaRPr lang="en-US" sz="1200" smtClean="0">
              <a:latin typeface="Arial" charset="0"/>
            </a:endParaRPr>
          </a:p>
        </p:txBody>
      </p:sp>
      <p:sp>
        <p:nvSpPr>
          <p:cNvPr id="114691" name="Rectangle 2"/>
          <p:cNvSpPr>
            <a:spLocks noRot="1" noChangeArrowheads="1" noTextEdit="1"/>
          </p:cNvSpPr>
          <p:nvPr>
            <p:ph type="sldImg"/>
          </p:nvPr>
        </p:nvSpPr>
        <p:spPr>
          <a:xfrm>
            <a:off x="1636713" y="877888"/>
            <a:ext cx="3640137" cy="2730500"/>
          </a:xfrm>
          <a:ln/>
        </p:spPr>
      </p:sp>
      <p:sp>
        <p:nvSpPr>
          <p:cNvPr id="114692" name="Rectangle 3"/>
          <p:cNvSpPr>
            <a:spLocks noGrp="1" noChangeArrowheads="1"/>
          </p:cNvSpPr>
          <p:nvPr>
            <p:ph type="body" idx="1"/>
          </p:nvPr>
        </p:nvSpPr>
        <p:spPr>
          <a:xfrm>
            <a:off x="479425" y="3703820"/>
            <a:ext cx="5935663" cy="493270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u="sng" smtClean="0"/>
              <a:t>Trainers Notes:</a:t>
            </a:r>
            <a:r>
              <a:rPr lang="en-US" b="1" smtClean="0">
                <a:latin typeface="Times New Roman" pitchFamily="18" charset="0"/>
              </a:rPr>
              <a:t> </a:t>
            </a:r>
          </a:p>
          <a:p>
            <a:pPr eaLnBrk="1" hangingPunct="1">
              <a:buFontTx/>
              <a:buChar char="•"/>
            </a:pPr>
            <a:r>
              <a:rPr lang="en-US" smtClean="0">
                <a:latin typeface="Times New Roman" pitchFamily="18" charset="0"/>
              </a:rPr>
              <a:t>In this web, the student placed the topic in the center circle and attached are the details the writer wants to remember to mention.</a:t>
            </a:r>
          </a:p>
          <a:p>
            <a:pPr eaLnBrk="1" hangingPunct="1">
              <a:buFontTx/>
              <a:buChar char="•"/>
            </a:pPr>
            <a:r>
              <a:rPr lang="en-US" smtClean="0">
                <a:latin typeface="Times New Roman" pitchFamily="18" charset="0"/>
              </a:rPr>
              <a:t>Typically kids will write from 12:00 around the web.</a:t>
            </a:r>
          </a:p>
          <a:p>
            <a:pPr eaLnBrk="1" hangingPunct="1">
              <a:buFontTx/>
              <a:buChar char="•"/>
            </a:pPr>
            <a:r>
              <a:rPr lang="en-US" smtClean="0">
                <a:latin typeface="Times New Roman" pitchFamily="18" charset="0"/>
              </a:rPr>
              <a:t>Webbing is ok…. But no organization</a:t>
            </a:r>
          </a:p>
          <a:p>
            <a:pPr eaLnBrk="1" hangingPunct="1">
              <a:buFontTx/>
              <a:buChar char="•"/>
            </a:pPr>
            <a:r>
              <a:rPr lang="en-US" smtClean="0">
                <a:latin typeface="Times New Roman" pitchFamily="18" charset="0"/>
              </a:rPr>
              <a:t>Random writing</a:t>
            </a: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fld id="{29D2F05A-03BD-4D56-B6F0-35D09F4569B7}" type="slidenum">
              <a:rPr lang="en-US" sz="1200" smtClean="0">
                <a:latin typeface="Arial" charset="0"/>
              </a:rPr>
              <a:pPr eaLnBrk="1" hangingPunct="1"/>
              <a:t>100</a:t>
            </a:fld>
            <a:endParaRPr lang="en-US" sz="1200" smtClean="0">
              <a:latin typeface="Arial" charset="0"/>
            </a:endParaRPr>
          </a:p>
        </p:txBody>
      </p:sp>
      <p:sp>
        <p:nvSpPr>
          <p:cNvPr id="115715" name="Rectangle 2"/>
          <p:cNvSpPr>
            <a:spLocks noRot="1" noChangeArrowheads="1" noTextEdit="1"/>
          </p:cNvSpPr>
          <p:nvPr>
            <p:ph type="sldImg"/>
          </p:nvPr>
        </p:nvSpPr>
        <p:spPr>
          <a:xfrm>
            <a:off x="1636713" y="877888"/>
            <a:ext cx="3640137" cy="2730500"/>
          </a:xfrm>
          <a:ln/>
        </p:spPr>
      </p:sp>
      <p:sp>
        <p:nvSpPr>
          <p:cNvPr id="115716" name="Rectangle 3"/>
          <p:cNvSpPr>
            <a:spLocks noGrp="1" noChangeArrowheads="1"/>
          </p:cNvSpPr>
          <p:nvPr>
            <p:ph type="body" idx="1"/>
          </p:nvPr>
        </p:nvSpPr>
        <p:spPr>
          <a:xfrm>
            <a:off x="479425" y="3703820"/>
            <a:ext cx="5935663" cy="493270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u="sng" smtClean="0"/>
              <a:t>Trainers Notes:</a:t>
            </a:r>
            <a:r>
              <a:rPr lang="en-US" b="1" smtClean="0">
                <a:latin typeface="Times New Roman" pitchFamily="18" charset="0"/>
              </a:rPr>
              <a:t> </a:t>
            </a:r>
          </a:p>
          <a:p>
            <a:pPr eaLnBrk="1" hangingPunct="1">
              <a:buFontTx/>
              <a:buChar char="•"/>
            </a:pPr>
            <a:r>
              <a:rPr lang="en-US" smtClean="0">
                <a:latin typeface="Times New Roman" pitchFamily="18" charset="0"/>
              </a:rPr>
              <a:t>This is the result of the web.</a:t>
            </a:r>
          </a:p>
          <a:p>
            <a:pPr eaLnBrk="1" hangingPunct="1">
              <a:buFontTx/>
              <a:buChar char="•"/>
            </a:pPr>
            <a:r>
              <a:rPr lang="en-US" smtClean="0">
                <a:latin typeface="Times New Roman" pitchFamily="18" charset="0"/>
              </a:rPr>
              <a:t> What do you think?  Well written?  Random?</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Designed specifically for student use, these easy-to-use reference booklets provide reminders for key </a:t>
            </a:r>
            <a:r>
              <a:rPr lang="en-US" i="1" smtClean="0"/>
              <a:t>Step Up to Writing</a:t>
            </a:r>
            <a:r>
              <a:rPr lang="en-US" smtClean="0"/>
              <a:t> strategies.  </a:t>
            </a:r>
            <a:r>
              <a:rPr lang="en-US" b="1" smtClean="0"/>
              <a:t>Have group take out pages and skim through them.</a:t>
            </a:r>
            <a:endParaRPr lang="en-US" smtClean="0"/>
          </a:p>
          <a:p>
            <a:endParaRPr lang="en-US" smtClean="0"/>
          </a:p>
        </p:txBody>
      </p:sp>
      <p:sp>
        <p:nvSpPr>
          <p:cNvPr id="348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fld id="{364FB570-1FDB-4B1B-843B-D082AF13705D}" type="slidenum">
              <a:rPr lang="en-US" sz="1200" smtClean="0">
                <a:latin typeface="Arial" charset="0"/>
              </a:rPr>
              <a:pPr eaLnBrk="1" hangingPunct="1"/>
              <a:t>12</a:t>
            </a:fld>
            <a:endParaRPr lang="en-US" sz="1200" smtClean="0">
              <a:latin typeface="Arial" charset="0"/>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fld id="{A64A128B-D6A7-4FE4-ABD9-E0DCC94FC901}" type="slidenum">
              <a:rPr lang="en-US" sz="1200" smtClean="0">
                <a:latin typeface="Arial" charset="0"/>
              </a:rPr>
              <a:pPr eaLnBrk="1" hangingPunct="1"/>
              <a:t>101</a:t>
            </a:fld>
            <a:endParaRPr lang="en-US" sz="1200" smtClean="0">
              <a:latin typeface="Arial" charset="0"/>
            </a:endParaRPr>
          </a:p>
        </p:txBody>
      </p:sp>
      <p:sp>
        <p:nvSpPr>
          <p:cNvPr id="116739" name="Rectangle 2"/>
          <p:cNvSpPr>
            <a:spLocks noRot="1" noChangeArrowheads="1" noTextEdit="1"/>
          </p:cNvSpPr>
          <p:nvPr>
            <p:ph type="sldImg"/>
          </p:nvPr>
        </p:nvSpPr>
        <p:spPr>
          <a:xfrm>
            <a:off x="1636713" y="877888"/>
            <a:ext cx="3640137" cy="2730500"/>
          </a:xfrm>
          <a:ln/>
        </p:spPr>
      </p:sp>
      <p:sp>
        <p:nvSpPr>
          <p:cNvPr id="116740" name="Rectangle 3"/>
          <p:cNvSpPr>
            <a:spLocks noGrp="1" noChangeArrowheads="1"/>
          </p:cNvSpPr>
          <p:nvPr>
            <p:ph type="body" idx="1"/>
          </p:nvPr>
        </p:nvSpPr>
        <p:spPr>
          <a:xfrm>
            <a:off x="479425" y="3703820"/>
            <a:ext cx="5935663" cy="493270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lvl="1" eaLnBrk="1" hangingPunct="1"/>
            <a:r>
              <a:rPr lang="en-US" b="1" u="sng" smtClean="0"/>
              <a:t>Trainers Notes:</a:t>
            </a:r>
            <a:r>
              <a:rPr lang="en-US" smtClean="0">
                <a:latin typeface="Times New Roman" pitchFamily="18" charset="0"/>
              </a:rPr>
              <a:t> </a:t>
            </a:r>
          </a:p>
          <a:p>
            <a:pPr lvl="1" eaLnBrk="1" hangingPunct="1"/>
            <a:r>
              <a:rPr lang="en-US" smtClean="0">
                <a:latin typeface="Times New Roman" pitchFamily="18" charset="0"/>
              </a:rPr>
              <a:t>Here is how the information from the web can be organized use the T-outline</a:t>
            </a:r>
          </a:p>
          <a:p>
            <a:pPr lvl="1" eaLnBrk="1" hangingPunct="1"/>
            <a:r>
              <a:rPr lang="en-US" smtClean="0">
                <a:latin typeface="Times New Roman" pitchFamily="18" charset="0"/>
              </a:rPr>
              <a:t>Topic</a:t>
            </a:r>
          </a:p>
          <a:p>
            <a:pPr lvl="1" eaLnBrk="1" hangingPunct="1"/>
            <a:r>
              <a:rPr lang="en-US" smtClean="0">
                <a:latin typeface="Times New Roman" pitchFamily="18" charset="0"/>
              </a:rPr>
              <a:t>Yellows—Key star ideas</a:t>
            </a:r>
          </a:p>
          <a:p>
            <a:pPr lvl="1" eaLnBrk="1" hangingPunct="1"/>
            <a:r>
              <a:rPr lang="en-US" smtClean="0">
                <a:latin typeface="Times New Roman" pitchFamily="18" charset="0"/>
              </a:rPr>
              <a:t>Red—explain</a:t>
            </a:r>
          </a:p>
          <a:p>
            <a:pPr lvl="1" eaLnBrk="1" hangingPunct="1"/>
            <a:r>
              <a:rPr lang="en-US" smtClean="0">
                <a:latin typeface="Times New Roman" pitchFamily="18" charset="0"/>
              </a:rPr>
              <a:t>Notice that there are dashes and dots.</a:t>
            </a:r>
          </a:p>
          <a:p>
            <a:pPr lvl="1" eaLnBrk="1" hangingPunct="1"/>
            <a:r>
              <a:rPr lang="en-US" smtClean="0">
                <a:latin typeface="Times New Roman" pitchFamily="18" charset="0"/>
              </a:rPr>
              <a:t>You can use paper instead of templates….especially with paper crunch</a:t>
            </a:r>
          </a:p>
          <a:p>
            <a:pPr lvl="1" eaLnBrk="1" hangingPunct="1"/>
            <a:endParaRPr lang="en-US" smtClean="0">
              <a:latin typeface="Times New Roman" pitchFamily="18" charset="0"/>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fld id="{8BCE07FD-1C97-4AB9-9520-E131679F8452}" type="slidenum">
              <a:rPr lang="en-US" sz="1200" smtClean="0">
                <a:latin typeface="Arial" charset="0"/>
              </a:rPr>
              <a:pPr eaLnBrk="1" hangingPunct="1"/>
              <a:t>102</a:t>
            </a:fld>
            <a:endParaRPr lang="en-US" sz="1200" smtClean="0">
              <a:latin typeface="Arial" charset="0"/>
            </a:endParaRPr>
          </a:p>
        </p:txBody>
      </p:sp>
      <p:sp>
        <p:nvSpPr>
          <p:cNvPr id="117763" name="Rectangle 2"/>
          <p:cNvSpPr>
            <a:spLocks noRot="1" noChangeArrowheads="1" noTextEdit="1"/>
          </p:cNvSpPr>
          <p:nvPr>
            <p:ph type="sldImg"/>
          </p:nvPr>
        </p:nvSpPr>
        <p:spPr>
          <a:xfrm>
            <a:off x="1636713" y="877888"/>
            <a:ext cx="3640137" cy="2730500"/>
          </a:xfrm>
          <a:ln/>
        </p:spPr>
      </p:sp>
      <p:sp>
        <p:nvSpPr>
          <p:cNvPr id="117764" name="Rectangle 3"/>
          <p:cNvSpPr>
            <a:spLocks noGrp="1" noChangeArrowheads="1"/>
          </p:cNvSpPr>
          <p:nvPr>
            <p:ph type="body" idx="1"/>
          </p:nvPr>
        </p:nvSpPr>
        <p:spPr>
          <a:xfrm>
            <a:off x="479425" y="3703820"/>
            <a:ext cx="5935663" cy="493270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u="sng" smtClean="0"/>
              <a:t>Trainers Notes:</a:t>
            </a:r>
            <a:r>
              <a:rPr lang="en-US" b="1" smtClean="0">
                <a:latin typeface="Times New Roman" pitchFamily="18" charset="0"/>
              </a:rPr>
              <a:t> </a:t>
            </a:r>
          </a:p>
          <a:p>
            <a:pPr eaLnBrk="1" hangingPunct="1">
              <a:buFontTx/>
              <a:buChar char="•"/>
            </a:pPr>
            <a:r>
              <a:rPr lang="en-US" smtClean="0">
                <a:latin typeface="Times New Roman" pitchFamily="18" charset="0"/>
              </a:rPr>
              <a:t>This is the result of the web.</a:t>
            </a:r>
          </a:p>
          <a:p>
            <a:pPr eaLnBrk="1" hangingPunct="1">
              <a:buFontTx/>
              <a:buChar char="•"/>
            </a:pPr>
            <a:r>
              <a:rPr lang="en-US" smtClean="0">
                <a:latin typeface="Times New Roman" pitchFamily="18" charset="0"/>
              </a:rPr>
              <a:t> What do you think?  Well written?  Random?</a:t>
            </a: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Slide Image Placeholder 1"/>
          <p:cNvSpPr>
            <a:spLocks noGrp="1" noRot="1" noChangeAspect="1" noTextEdit="1"/>
          </p:cNvSpPr>
          <p:nvPr>
            <p:ph type="sldImg"/>
          </p:nvPr>
        </p:nvSpPr>
        <p:spPr>
          <a:ln/>
        </p:spPr>
      </p:sp>
      <p:sp>
        <p:nvSpPr>
          <p:cNvPr id="1689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This section will lead you through the samples you need for a 7</a:t>
            </a:r>
            <a:r>
              <a:rPr lang="en-US" baseline="30000" smtClean="0"/>
              <a:t>th</a:t>
            </a:r>
            <a:r>
              <a:rPr lang="en-US" smtClean="0"/>
              <a:t> grader.</a:t>
            </a:r>
          </a:p>
        </p:txBody>
      </p:sp>
      <p:sp>
        <p:nvSpPr>
          <p:cNvPr id="1689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fld id="{4C033E8B-B893-4894-A0C5-38D515EA1B15}" type="slidenum">
              <a:rPr lang="en-US" sz="1200" smtClean="0">
                <a:latin typeface="Arial" charset="0"/>
              </a:rPr>
              <a:pPr eaLnBrk="1" hangingPunct="1"/>
              <a:t>103</a:t>
            </a:fld>
            <a:endParaRPr lang="en-US" sz="1200" smtClean="0">
              <a:latin typeface="Arial" charset="0"/>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7"/>
          <p:cNvSpPr txBox="1">
            <a:spLocks noGrp="1" noChangeArrowheads="1"/>
          </p:cNvSpPr>
          <p:nvPr/>
        </p:nvSpPr>
        <p:spPr bwMode="auto">
          <a:xfrm>
            <a:off x="3884613" y="8684926"/>
            <a:ext cx="2971800" cy="45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r" eaLnBrk="1" hangingPunct="1"/>
            <a:fld id="{C37FA591-1A3A-4364-A0B6-083F3A5955BF}" type="slidenum">
              <a:rPr lang="en-US" sz="1200">
                <a:latin typeface="Arial" charset="0"/>
              </a:rPr>
              <a:pPr algn="r" eaLnBrk="1" hangingPunct="1"/>
              <a:t>104</a:t>
            </a:fld>
            <a:endParaRPr lang="en-US" sz="1200">
              <a:latin typeface="Arial" charset="0"/>
            </a:endParaRPr>
          </a:p>
        </p:txBody>
      </p:sp>
      <p:sp>
        <p:nvSpPr>
          <p:cNvPr id="176131" name="Rectangle 2"/>
          <p:cNvSpPr>
            <a:spLocks noRot="1" noChangeArrowheads="1" noTextEdit="1"/>
          </p:cNvSpPr>
          <p:nvPr>
            <p:ph type="sldImg"/>
          </p:nvPr>
        </p:nvSpPr>
        <p:spPr>
          <a:xfrm>
            <a:off x="1624013" y="831850"/>
            <a:ext cx="3687762" cy="2765425"/>
          </a:xfrm>
          <a:ln/>
        </p:spPr>
      </p:sp>
      <p:sp>
        <p:nvSpPr>
          <p:cNvPr id="176132" name="Rectangle 3"/>
          <p:cNvSpPr>
            <a:spLocks noGrp="1" noChangeArrowheads="1"/>
          </p:cNvSpPr>
          <p:nvPr>
            <p:ph type="body" idx="1"/>
          </p:nvPr>
        </p:nvSpPr>
        <p:spPr>
          <a:xfrm>
            <a:off x="457200" y="3749104"/>
            <a:ext cx="5943600" cy="486243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u="sng" dirty="0" smtClean="0">
                <a:latin typeface="Times New Roman" pitchFamily="18" charset="0"/>
              </a:rPr>
              <a:t>Trainers Notes:</a:t>
            </a:r>
            <a:r>
              <a:rPr lang="en-US" dirty="0" smtClean="0">
                <a:latin typeface="Times New Roman" pitchFamily="18" charset="0"/>
              </a:rPr>
              <a:t> instead of passing out the template have the participants fold paper as this will demonstrate that on CSAP students have a change to do pre-writing and will not have worksheets provided for them </a:t>
            </a:r>
          </a:p>
          <a:p>
            <a:pPr eaLnBrk="1" hangingPunct="1"/>
            <a:r>
              <a:rPr lang="en-US" dirty="0" smtClean="0">
                <a:latin typeface="Times New Roman" pitchFamily="18" charset="0"/>
              </a:rPr>
              <a:t>Let’s plan!  Informally.  We can either use a template supplied by Step Up…or we can take out a piece of paper, fold it in half hot dog style, write T= at the top and C= at the bottom.  Draw two stars on the left side, and draw two dashes on the right.  Highlight them in the traffic light colors.</a:t>
            </a:r>
          </a:p>
          <a:p>
            <a:pPr eaLnBrk="1" hangingPunct="1"/>
            <a:endParaRPr lang="en-US" dirty="0" smtClean="0">
              <a:latin typeface="Times New Roman" pitchFamily="18" charset="0"/>
            </a:endParaRPr>
          </a:p>
          <a:p>
            <a:pPr eaLnBrk="1" hangingPunct="1"/>
            <a:r>
              <a:rPr lang="en-US" dirty="0" smtClean="0">
                <a:latin typeface="Times New Roman" pitchFamily="18" charset="0"/>
              </a:rPr>
              <a:t>Now read the prompt.   Then fill in your plan.  Why are these words circled?</a:t>
            </a:r>
          </a:p>
          <a:p>
            <a:pPr eaLnBrk="1" hangingPunct="1"/>
            <a:r>
              <a:rPr lang="en-US" dirty="0" smtClean="0">
                <a:latin typeface="Times New Roman" pitchFamily="18" charset="0"/>
              </a:rPr>
              <a:t> Go back now and color code your informal outline</a:t>
            </a:r>
          </a:p>
          <a:p>
            <a:pPr eaLnBrk="1" hangingPunct="1"/>
            <a:r>
              <a:rPr lang="en-US" b="1" dirty="0" smtClean="0">
                <a:latin typeface="Times New Roman" pitchFamily="18" charset="0"/>
              </a:rPr>
              <a:t>Other topics:</a:t>
            </a:r>
          </a:p>
          <a:p>
            <a:pPr eaLnBrk="1" hangingPunct="1"/>
            <a:r>
              <a:rPr lang="en-US" dirty="0" smtClean="0">
                <a:latin typeface="Times New Roman" pitchFamily="18" charset="0"/>
              </a:rPr>
              <a:t>Most memorable field trip</a:t>
            </a:r>
          </a:p>
          <a:p>
            <a:pPr eaLnBrk="1" hangingPunct="1"/>
            <a:r>
              <a:rPr lang="en-US" dirty="0" smtClean="0">
                <a:latin typeface="Times New Roman" pitchFamily="18" charset="0"/>
              </a:rPr>
              <a:t>Comfort Foods</a:t>
            </a:r>
          </a:p>
          <a:p>
            <a:pPr eaLnBrk="1" hangingPunct="1"/>
            <a:r>
              <a:rPr lang="en-US" dirty="0" smtClean="0">
                <a:latin typeface="Times New Roman" pitchFamily="18" charset="0"/>
              </a:rPr>
              <a:t>Favorite Books</a:t>
            </a:r>
          </a:p>
          <a:p>
            <a:pPr eaLnBrk="1" hangingPunct="1"/>
            <a:r>
              <a:rPr lang="en-US" dirty="0" smtClean="0">
                <a:latin typeface="Times New Roman" pitchFamily="18" charset="0"/>
              </a:rPr>
              <a:t>Favorite teachers</a:t>
            </a:r>
          </a:p>
          <a:p>
            <a:pPr eaLnBrk="1" hangingPunct="1"/>
            <a:r>
              <a:rPr lang="en-US" dirty="0" smtClean="0">
                <a:latin typeface="Times New Roman" pitchFamily="18" charset="0"/>
              </a:rPr>
              <a:t>Favorite TV Shows</a:t>
            </a:r>
          </a:p>
          <a:p>
            <a:pPr eaLnBrk="1" hangingPunct="1"/>
            <a:endParaRPr lang="en-US" dirty="0" smtClean="0">
              <a:latin typeface="Times New Roman" pitchFamily="18" charset="0"/>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Slide Image Placeholder 1"/>
          <p:cNvSpPr>
            <a:spLocks noGrp="1" noRot="1" noChangeAspect="1" noTextEdit="1"/>
          </p:cNvSpPr>
          <p:nvPr>
            <p:ph type="sldImg"/>
          </p:nvPr>
        </p:nvSpPr>
        <p:spPr>
          <a:ln/>
        </p:spPr>
      </p:sp>
      <p:sp>
        <p:nvSpPr>
          <p:cNvPr id="1771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Have the participants write their paragraph using the T-chart organization and choosing one of the topic sentences from their 4 square chart. </a:t>
            </a:r>
          </a:p>
          <a:p>
            <a:endParaRPr lang="en-US" smtClean="0"/>
          </a:p>
          <a:p>
            <a:r>
              <a:rPr lang="en-US" smtClean="0"/>
              <a:t>Here is an example to share. Have individuals share their example. </a:t>
            </a:r>
          </a:p>
        </p:txBody>
      </p:sp>
      <p:sp>
        <p:nvSpPr>
          <p:cNvPr id="1771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fld id="{984EC0B0-CBC3-4816-B7E3-A97246988BD9}" type="slidenum">
              <a:rPr lang="en-US" sz="1200" smtClean="0">
                <a:latin typeface="Arial" charset="0"/>
              </a:rPr>
              <a:pPr eaLnBrk="1" hangingPunct="1"/>
              <a:t>105</a:t>
            </a:fld>
            <a:endParaRPr lang="en-US" sz="1200" smtClean="0">
              <a:latin typeface="Arial" charset="0"/>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This tool found in the tool kit can be used to organize the process for story/narrative writing.</a:t>
            </a:r>
          </a:p>
          <a:p>
            <a:endParaRPr lang="en-US" smtClean="0"/>
          </a:p>
          <a:p>
            <a:r>
              <a:rPr lang="en-US" smtClean="0"/>
              <a:t>Red-6-6a</a:t>
            </a:r>
          </a:p>
          <a:p>
            <a:r>
              <a:rPr lang="en-US" smtClean="0"/>
              <a:t>Green – Section 6-6a</a:t>
            </a:r>
          </a:p>
        </p:txBody>
      </p:sp>
      <p:sp>
        <p:nvSpPr>
          <p:cNvPr id="409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imes New Roman" pitchFamily="18" charset="0"/>
              </a:defRPr>
            </a:lvl1pPr>
            <a:lvl2pPr marL="730766" indent="-281064" eaLnBrk="0" hangingPunct="0">
              <a:defRPr sz="1600">
                <a:solidFill>
                  <a:schemeClr val="tx1"/>
                </a:solidFill>
                <a:latin typeface="Times New Roman" pitchFamily="18" charset="0"/>
              </a:defRPr>
            </a:lvl2pPr>
            <a:lvl3pPr marL="1124255" indent="-224851" eaLnBrk="0" hangingPunct="0">
              <a:defRPr sz="1600">
                <a:solidFill>
                  <a:schemeClr val="tx1"/>
                </a:solidFill>
                <a:latin typeface="Times New Roman" pitchFamily="18" charset="0"/>
              </a:defRPr>
            </a:lvl3pPr>
            <a:lvl4pPr marL="1573957" indent="-224851" eaLnBrk="0" hangingPunct="0">
              <a:defRPr sz="1600">
                <a:solidFill>
                  <a:schemeClr val="tx1"/>
                </a:solidFill>
                <a:latin typeface="Times New Roman" pitchFamily="18" charset="0"/>
              </a:defRPr>
            </a:lvl4pPr>
            <a:lvl5pPr marL="2023659" indent="-224851" eaLnBrk="0" hangingPunct="0">
              <a:defRPr sz="1600">
                <a:solidFill>
                  <a:schemeClr val="tx1"/>
                </a:solidFill>
                <a:latin typeface="Times New Roman" pitchFamily="18" charset="0"/>
              </a:defRPr>
            </a:lvl5pPr>
            <a:lvl6pPr marL="2473361" indent="-224851" eaLnBrk="0" fontAlgn="base" hangingPunct="0">
              <a:spcBef>
                <a:spcPct val="0"/>
              </a:spcBef>
              <a:spcAft>
                <a:spcPct val="0"/>
              </a:spcAft>
              <a:defRPr sz="1600">
                <a:solidFill>
                  <a:schemeClr val="tx1"/>
                </a:solidFill>
                <a:latin typeface="Times New Roman" pitchFamily="18" charset="0"/>
              </a:defRPr>
            </a:lvl6pPr>
            <a:lvl7pPr marL="2923062" indent="-224851" eaLnBrk="0" fontAlgn="base" hangingPunct="0">
              <a:spcBef>
                <a:spcPct val="0"/>
              </a:spcBef>
              <a:spcAft>
                <a:spcPct val="0"/>
              </a:spcAft>
              <a:defRPr sz="1600">
                <a:solidFill>
                  <a:schemeClr val="tx1"/>
                </a:solidFill>
                <a:latin typeface="Times New Roman" pitchFamily="18" charset="0"/>
              </a:defRPr>
            </a:lvl7pPr>
            <a:lvl8pPr marL="3372764" indent="-224851" eaLnBrk="0" fontAlgn="base" hangingPunct="0">
              <a:spcBef>
                <a:spcPct val="0"/>
              </a:spcBef>
              <a:spcAft>
                <a:spcPct val="0"/>
              </a:spcAft>
              <a:defRPr sz="1600">
                <a:solidFill>
                  <a:schemeClr val="tx1"/>
                </a:solidFill>
                <a:latin typeface="Times New Roman" pitchFamily="18" charset="0"/>
              </a:defRPr>
            </a:lvl8pPr>
            <a:lvl9pPr marL="3822466" indent="-224851" eaLnBrk="0" fontAlgn="base" hangingPunct="0">
              <a:spcBef>
                <a:spcPct val="0"/>
              </a:spcBef>
              <a:spcAft>
                <a:spcPct val="0"/>
              </a:spcAft>
              <a:defRPr sz="1600">
                <a:solidFill>
                  <a:schemeClr val="tx1"/>
                </a:solidFill>
                <a:latin typeface="Times New Roman" pitchFamily="18" charset="0"/>
              </a:defRPr>
            </a:lvl9pPr>
          </a:lstStyle>
          <a:p>
            <a:pPr eaLnBrk="1" hangingPunct="1"/>
            <a:fld id="{F976AD32-9566-4DA1-9CE0-3899FE4A58EA}" type="slidenum">
              <a:rPr lang="en-US" sz="1200">
                <a:latin typeface="Arial" charset="0"/>
              </a:rPr>
              <a:pPr eaLnBrk="1" hangingPunct="1"/>
              <a:t>106</a:t>
            </a:fld>
            <a:endParaRPr lang="en-US" sz="1200">
              <a:latin typeface="Arial" charset="0"/>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imes New Roman" pitchFamily="18" charset="0"/>
              </a:defRPr>
            </a:lvl1pPr>
            <a:lvl2pPr marL="730766" indent="-281064" eaLnBrk="0" hangingPunct="0">
              <a:defRPr sz="1600">
                <a:solidFill>
                  <a:schemeClr val="tx1"/>
                </a:solidFill>
                <a:latin typeface="Times New Roman" pitchFamily="18" charset="0"/>
              </a:defRPr>
            </a:lvl2pPr>
            <a:lvl3pPr marL="1124255" indent="-224851" eaLnBrk="0" hangingPunct="0">
              <a:defRPr sz="1600">
                <a:solidFill>
                  <a:schemeClr val="tx1"/>
                </a:solidFill>
                <a:latin typeface="Times New Roman" pitchFamily="18" charset="0"/>
              </a:defRPr>
            </a:lvl3pPr>
            <a:lvl4pPr marL="1573957" indent="-224851" eaLnBrk="0" hangingPunct="0">
              <a:defRPr sz="1600">
                <a:solidFill>
                  <a:schemeClr val="tx1"/>
                </a:solidFill>
                <a:latin typeface="Times New Roman" pitchFamily="18" charset="0"/>
              </a:defRPr>
            </a:lvl4pPr>
            <a:lvl5pPr marL="2023659" indent="-224851" eaLnBrk="0" hangingPunct="0">
              <a:defRPr sz="1600">
                <a:solidFill>
                  <a:schemeClr val="tx1"/>
                </a:solidFill>
                <a:latin typeface="Times New Roman" pitchFamily="18" charset="0"/>
              </a:defRPr>
            </a:lvl5pPr>
            <a:lvl6pPr marL="2473361" indent="-224851" eaLnBrk="0" fontAlgn="base" hangingPunct="0">
              <a:spcBef>
                <a:spcPct val="0"/>
              </a:spcBef>
              <a:spcAft>
                <a:spcPct val="0"/>
              </a:spcAft>
              <a:defRPr sz="1600">
                <a:solidFill>
                  <a:schemeClr val="tx1"/>
                </a:solidFill>
                <a:latin typeface="Times New Roman" pitchFamily="18" charset="0"/>
              </a:defRPr>
            </a:lvl6pPr>
            <a:lvl7pPr marL="2923062" indent="-224851" eaLnBrk="0" fontAlgn="base" hangingPunct="0">
              <a:spcBef>
                <a:spcPct val="0"/>
              </a:spcBef>
              <a:spcAft>
                <a:spcPct val="0"/>
              </a:spcAft>
              <a:defRPr sz="1600">
                <a:solidFill>
                  <a:schemeClr val="tx1"/>
                </a:solidFill>
                <a:latin typeface="Times New Roman" pitchFamily="18" charset="0"/>
              </a:defRPr>
            </a:lvl7pPr>
            <a:lvl8pPr marL="3372764" indent="-224851" eaLnBrk="0" fontAlgn="base" hangingPunct="0">
              <a:spcBef>
                <a:spcPct val="0"/>
              </a:spcBef>
              <a:spcAft>
                <a:spcPct val="0"/>
              </a:spcAft>
              <a:defRPr sz="1600">
                <a:solidFill>
                  <a:schemeClr val="tx1"/>
                </a:solidFill>
                <a:latin typeface="Times New Roman" pitchFamily="18" charset="0"/>
              </a:defRPr>
            </a:lvl8pPr>
            <a:lvl9pPr marL="3822466" indent="-224851"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1200">
                <a:latin typeface="Arial" charset="0"/>
              </a:rPr>
              <a:t>Step Up to Writing Local Capacity Building Workshop Training Script</a:t>
            </a:r>
          </a:p>
        </p:txBody>
      </p:sp>
      <p:sp>
        <p:nvSpPr>
          <p:cNvPr id="41987" name="Rectangle 5"/>
          <p:cNvSpPr>
            <a:spLocks noChangeArrowheads="1" noTextEdit="1"/>
          </p:cNvSpPr>
          <p:nvPr>
            <p:ph type="sldImg"/>
          </p:nvPr>
        </p:nvSpPr>
        <p:spPr>
          <a:ln/>
        </p:spPr>
      </p:sp>
      <p:sp>
        <p:nvSpPr>
          <p:cNvPr id="41988" name="Rectangle 6"/>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i="1" smtClean="0"/>
              <a:t>Script:</a:t>
            </a:r>
          </a:p>
          <a:p>
            <a:pPr eaLnBrk="1" hangingPunct="1"/>
            <a:r>
              <a:rPr lang="en-US" smtClean="0"/>
              <a:t>Students love to write stories. However, as many of us have seen, the kids start writing with no plan. Ten pages later, not only have they not finished the “adventure” they are writing about, nothing has actually happened!</a:t>
            </a:r>
          </a:p>
          <a:p>
            <a:pPr eaLnBrk="1" hangingPunct="1"/>
            <a:r>
              <a:rPr lang="en-US" smtClean="0"/>
              <a:t>The key to success was to help students plan out and pace their stories.</a:t>
            </a:r>
          </a:p>
          <a:p>
            <a:pPr eaLnBrk="1" hangingPunct="1"/>
            <a:endParaRPr lang="en-US" smtClean="0"/>
          </a:p>
          <a:p>
            <a:pPr eaLnBrk="1" hangingPunct="1"/>
            <a:r>
              <a:rPr lang="en-US" smtClean="0"/>
              <a:t>Here is how an elementary student used a graphic organizer to plan her story.</a:t>
            </a:r>
          </a:p>
          <a:p>
            <a:pPr eaLnBrk="1" hangingPunct="1"/>
            <a:endParaRPr lang="en-US" smtClean="0"/>
          </a:p>
          <a:p>
            <a:pPr eaLnBrk="1" hangingPunct="1"/>
            <a:r>
              <a:rPr lang="en-US" b="1" i="1" smtClean="0"/>
              <a:t>Explain how the student draws her picture, establishing setting and characters. Then, to the right, she jotted notes. She progressed to the events of the story by drawing and jotting notes. Finally, she drew the conclusion and wrote her notes.</a:t>
            </a:r>
          </a:p>
          <a:p>
            <a:pPr eaLnBrk="1" hangingPunct="1"/>
            <a:endParaRPr lang="en-US" b="1" i="1" smtClean="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imes New Roman" pitchFamily="18" charset="0"/>
              </a:defRPr>
            </a:lvl1pPr>
            <a:lvl2pPr marL="730766" indent="-281064" eaLnBrk="0" hangingPunct="0">
              <a:defRPr sz="1600">
                <a:solidFill>
                  <a:schemeClr val="tx1"/>
                </a:solidFill>
                <a:latin typeface="Times New Roman" pitchFamily="18" charset="0"/>
              </a:defRPr>
            </a:lvl2pPr>
            <a:lvl3pPr marL="1124255" indent="-224851" eaLnBrk="0" hangingPunct="0">
              <a:defRPr sz="1600">
                <a:solidFill>
                  <a:schemeClr val="tx1"/>
                </a:solidFill>
                <a:latin typeface="Times New Roman" pitchFamily="18" charset="0"/>
              </a:defRPr>
            </a:lvl3pPr>
            <a:lvl4pPr marL="1573957" indent="-224851" eaLnBrk="0" hangingPunct="0">
              <a:defRPr sz="1600">
                <a:solidFill>
                  <a:schemeClr val="tx1"/>
                </a:solidFill>
                <a:latin typeface="Times New Roman" pitchFamily="18" charset="0"/>
              </a:defRPr>
            </a:lvl4pPr>
            <a:lvl5pPr marL="2023659" indent="-224851" eaLnBrk="0" hangingPunct="0">
              <a:defRPr sz="1600">
                <a:solidFill>
                  <a:schemeClr val="tx1"/>
                </a:solidFill>
                <a:latin typeface="Times New Roman" pitchFamily="18" charset="0"/>
              </a:defRPr>
            </a:lvl5pPr>
            <a:lvl6pPr marL="2473361" indent="-224851" eaLnBrk="0" fontAlgn="base" hangingPunct="0">
              <a:spcBef>
                <a:spcPct val="0"/>
              </a:spcBef>
              <a:spcAft>
                <a:spcPct val="0"/>
              </a:spcAft>
              <a:defRPr sz="1600">
                <a:solidFill>
                  <a:schemeClr val="tx1"/>
                </a:solidFill>
                <a:latin typeface="Times New Roman" pitchFamily="18" charset="0"/>
              </a:defRPr>
            </a:lvl6pPr>
            <a:lvl7pPr marL="2923062" indent="-224851" eaLnBrk="0" fontAlgn="base" hangingPunct="0">
              <a:spcBef>
                <a:spcPct val="0"/>
              </a:spcBef>
              <a:spcAft>
                <a:spcPct val="0"/>
              </a:spcAft>
              <a:defRPr sz="1600">
                <a:solidFill>
                  <a:schemeClr val="tx1"/>
                </a:solidFill>
                <a:latin typeface="Times New Roman" pitchFamily="18" charset="0"/>
              </a:defRPr>
            </a:lvl7pPr>
            <a:lvl8pPr marL="3372764" indent="-224851" eaLnBrk="0" fontAlgn="base" hangingPunct="0">
              <a:spcBef>
                <a:spcPct val="0"/>
              </a:spcBef>
              <a:spcAft>
                <a:spcPct val="0"/>
              </a:spcAft>
              <a:defRPr sz="1600">
                <a:solidFill>
                  <a:schemeClr val="tx1"/>
                </a:solidFill>
                <a:latin typeface="Times New Roman" pitchFamily="18" charset="0"/>
              </a:defRPr>
            </a:lvl8pPr>
            <a:lvl9pPr marL="3822466" indent="-224851"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1200">
                <a:latin typeface="Arial" charset="0"/>
              </a:rPr>
              <a:t>Step Up to Writing Local Capacity Building Workshop Training Script</a:t>
            </a:r>
          </a:p>
        </p:txBody>
      </p:sp>
      <p:sp>
        <p:nvSpPr>
          <p:cNvPr id="44035" name="Rectangle 5"/>
          <p:cNvSpPr>
            <a:spLocks noChangeArrowheads="1" noTextEdit="1"/>
          </p:cNvSpPr>
          <p:nvPr>
            <p:ph type="sldImg"/>
          </p:nvPr>
        </p:nvSpPr>
        <p:spPr>
          <a:ln/>
        </p:spPr>
      </p:sp>
      <p:sp>
        <p:nvSpPr>
          <p:cNvPr id="44036" name="Rectangle 6"/>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4851" indent="-224851">
              <a:buFontTx/>
              <a:buAutoNum type="arabicPeriod"/>
            </a:pPr>
            <a:r>
              <a:rPr lang="en-US" b="1" i="1" dirty="0" smtClean="0"/>
              <a:t>Stress the where- the setting where the story narrative will take </a:t>
            </a:r>
            <a:r>
              <a:rPr lang="en-US" b="1" i="1" dirty="0" smtClean="0"/>
              <a:t>place</a:t>
            </a:r>
            <a:r>
              <a:rPr lang="en-US" b="1" i="1" baseline="0" dirty="0" smtClean="0"/>
              <a:t> </a:t>
            </a:r>
            <a:endParaRPr lang="en-US" b="1" i="1" dirty="0" smtClean="0"/>
          </a:p>
          <a:p>
            <a:pPr marL="224851" indent="-224851">
              <a:buFontTx/>
              <a:buAutoNum type="arabicPeriod"/>
            </a:pPr>
            <a:r>
              <a:rPr lang="en-US" b="1" i="1" dirty="0" smtClean="0"/>
              <a:t>Stress the when- the time, the day, the week and so on</a:t>
            </a:r>
          </a:p>
          <a:p>
            <a:pPr marL="224851" indent="-224851">
              <a:buFontTx/>
              <a:buAutoNum type="arabicPeriod"/>
            </a:pPr>
            <a:r>
              <a:rPr lang="en-US" b="1" i="1" dirty="0" smtClean="0"/>
              <a:t>Using a strong action verb to grab the reader’s attention</a:t>
            </a:r>
          </a:p>
          <a:p>
            <a:pPr marL="224851" indent="-224851">
              <a:buFontTx/>
              <a:buAutoNum type="arabicPeriod"/>
            </a:pPr>
            <a:r>
              <a:rPr lang="en-US" b="1" i="1" dirty="0" smtClean="0"/>
              <a:t>Introducing a major or minor character (or characters) in the story/narrative.</a:t>
            </a:r>
          </a:p>
          <a:p>
            <a:pPr marL="224851" indent="-224851">
              <a:buFontTx/>
              <a:buAutoNum type="arabicPeriod"/>
            </a:pPr>
            <a:r>
              <a:rPr lang="en-US" b="1" i="1" dirty="0" smtClean="0"/>
              <a:t>Make an interesting comment-a comment that makes the reader wonder or draws the reading into the story/narrative.</a:t>
            </a:r>
          </a:p>
          <a:p>
            <a:pPr marL="224851" indent="-224851">
              <a:buFontTx/>
              <a:buAutoNum type="arabicPeriod"/>
            </a:pPr>
            <a:r>
              <a:rPr lang="en-US" b="1" i="1" dirty="0" smtClean="0"/>
              <a:t>Presenting a short dialogue between characters .</a:t>
            </a:r>
          </a:p>
          <a:p>
            <a:pPr marL="224851" indent="-224851">
              <a:buFontTx/>
              <a:buAutoNum type="arabicPeriod"/>
            </a:pPr>
            <a:endParaRPr lang="en-US" b="1" i="1" dirty="0" smtClean="0"/>
          </a:p>
          <a:p>
            <a:pPr marL="224851" indent="-224851"/>
            <a:r>
              <a:rPr lang="en-US" b="1" i="1" dirty="0" smtClean="0"/>
              <a:t>Assignment: Choose one of these story starters and use tools 6-7F to do your quick sketch and quick notes.</a:t>
            </a:r>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4851" indent="-224851">
              <a:buFontTx/>
              <a:buAutoNum type="arabicPeriod"/>
            </a:pPr>
            <a:r>
              <a:rPr lang="en-US" b="1" smtClean="0"/>
              <a:t>Tools Red and Green 6-15a&amp;b, 6-16a,b,c</a:t>
            </a:r>
          </a:p>
          <a:p>
            <a:pPr marL="224851" indent="-224851">
              <a:buFontTx/>
              <a:buAutoNum type="arabicPeriod"/>
            </a:pPr>
            <a:r>
              <a:rPr lang="en-US" smtClean="0"/>
              <a:t>Can be called “connector” or signal words. Transitions connect the events in the story. They signal a change in action.</a:t>
            </a:r>
          </a:p>
          <a:p>
            <a:pPr marL="224851" indent="-224851">
              <a:buFontTx/>
              <a:buAutoNum type="arabicPeriod"/>
            </a:pPr>
            <a:endParaRPr lang="en-US" smtClean="0"/>
          </a:p>
          <a:p>
            <a:pPr marL="224851" indent="-224851">
              <a:buFontTx/>
              <a:buAutoNum type="arabicPeriod"/>
            </a:pPr>
            <a:r>
              <a:rPr lang="en-US" smtClean="0"/>
              <a:t>Often start paragraphs, but are not needed at every paragraph. They are easy to spot at the beginning of a paragraph, but are only used as needed to move the story along.</a:t>
            </a:r>
          </a:p>
          <a:p>
            <a:pPr marL="224851" indent="-224851">
              <a:buFontTx/>
              <a:buAutoNum type="arabicPeriod"/>
            </a:pPr>
            <a:endParaRPr lang="en-US" smtClean="0"/>
          </a:p>
          <a:p>
            <a:pPr marL="224851" indent="-224851">
              <a:buFontTx/>
              <a:buAutoNum type="arabicPeriod"/>
            </a:pPr>
            <a:r>
              <a:rPr lang="en-US" smtClean="0"/>
              <a:t>Are used to indicate a change of time or place and show the sequence of events.</a:t>
            </a:r>
          </a:p>
          <a:p>
            <a:pPr marL="224851" indent="-224851">
              <a:buFontTx/>
              <a:buAutoNum type="arabicPeriod"/>
            </a:pPr>
            <a:endParaRPr lang="en-US" smtClean="0"/>
          </a:p>
          <a:p>
            <a:pPr marL="224851" indent="-224851">
              <a:buFontTx/>
              <a:buAutoNum type="arabicPeriod"/>
            </a:pPr>
            <a:r>
              <a:rPr lang="en-US" smtClean="0"/>
              <a:t>Can be found in lots of stories.</a:t>
            </a:r>
          </a:p>
          <a:p>
            <a:pPr marL="224851" indent="-224851">
              <a:buFontTx/>
              <a:buAutoNum type="arabicPeriod"/>
            </a:pPr>
            <a:endParaRPr lang="en-US" smtClean="0"/>
          </a:p>
          <a:p>
            <a:pPr marL="224851" indent="-224851">
              <a:buFontTx/>
              <a:buAutoNum type="arabicPeriod"/>
            </a:pPr>
            <a:r>
              <a:rPr lang="en-US" smtClean="0"/>
              <a:t>Help writers develop a story.</a:t>
            </a:r>
          </a:p>
          <a:p>
            <a:pPr marL="224851" indent="-224851">
              <a:buFontTx/>
              <a:buAutoNum type="arabicPeriod"/>
            </a:pPr>
            <a:endParaRPr lang="en-US" smtClean="0"/>
          </a:p>
          <a:p>
            <a:pPr marL="224851" indent="-224851">
              <a:buFontTx/>
              <a:buAutoNum type="arabicPeriod"/>
            </a:pPr>
            <a:r>
              <a:rPr lang="en-US" smtClean="0"/>
              <a:t>Are different from transitions for expository/information transitions. </a:t>
            </a:r>
          </a:p>
          <a:p>
            <a:pPr marL="224851" indent="-224851">
              <a:buFontTx/>
              <a:buAutoNum type="arabicPeriod"/>
            </a:pPr>
            <a:endParaRPr lang="en-US" smtClean="0"/>
          </a:p>
        </p:txBody>
      </p:sp>
      <p:sp>
        <p:nvSpPr>
          <p:cNvPr id="460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imes New Roman" pitchFamily="18" charset="0"/>
              </a:defRPr>
            </a:lvl1pPr>
            <a:lvl2pPr marL="730766" indent="-281064" eaLnBrk="0" hangingPunct="0">
              <a:defRPr sz="1600">
                <a:solidFill>
                  <a:schemeClr val="tx1"/>
                </a:solidFill>
                <a:latin typeface="Times New Roman" pitchFamily="18" charset="0"/>
              </a:defRPr>
            </a:lvl2pPr>
            <a:lvl3pPr marL="1124255" indent="-224851" eaLnBrk="0" hangingPunct="0">
              <a:defRPr sz="1600">
                <a:solidFill>
                  <a:schemeClr val="tx1"/>
                </a:solidFill>
                <a:latin typeface="Times New Roman" pitchFamily="18" charset="0"/>
              </a:defRPr>
            </a:lvl3pPr>
            <a:lvl4pPr marL="1573957" indent="-224851" eaLnBrk="0" hangingPunct="0">
              <a:defRPr sz="1600">
                <a:solidFill>
                  <a:schemeClr val="tx1"/>
                </a:solidFill>
                <a:latin typeface="Times New Roman" pitchFamily="18" charset="0"/>
              </a:defRPr>
            </a:lvl4pPr>
            <a:lvl5pPr marL="2023659" indent="-224851" eaLnBrk="0" hangingPunct="0">
              <a:defRPr sz="1600">
                <a:solidFill>
                  <a:schemeClr val="tx1"/>
                </a:solidFill>
                <a:latin typeface="Times New Roman" pitchFamily="18" charset="0"/>
              </a:defRPr>
            </a:lvl5pPr>
            <a:lvl6pPr marL="2473361" indent="-224851" eaLnBrk="0" fontAlgn="base" hangingPunct="0">
              <a:spcBef>
                <a:spcPct val="0"/>
              </a:spcBef>
              <a:spcAft>
                <a:spcPct val="0"/>
              </a:spcAft>
              <a:defRPr sz="1600">
                <a:solidFill>
                  <a:schemeClr val="tx1"/>
                </a:solidFill>
                <a:latin typeface="Times New Roman" pitchFamily="18" charset="0"/>
              </a:defRPr>
            </a:lvl6pPr>
            <a:lvl7pPr marL="2923062" indent="-224851" eaLnBrk="0" fontAlgn="base" hangingPunct="0">
              <a:spcBef>
                <a:spcPct val="0"/>
              </a:spcBef>
              <a:spcAft>
                <a:spcPct val="0"/>
              </a:spcAft>
              <a:defRPr sz="1600">
                <a:solidFill>
                  <a:schemeClr val="tx1"/>
                </a:solidFill>
                <a:latin typeface="Times New Roman" pitchFamily="18" charset="0"/>
              </a:defRPr>
            </a:lvl7pPr>
            <a:lvl8pPr marL="3372764" indent="-224851" eaLnBrk="0" fontAlgn="base" hangingPunct="0">
              <a:spcBef>
                <a:spcPct val="0"/>
              </a:spcBef>
              <a:spcAft>
                <a:spcPct val="0"/>
              </a:spcAft>
              <a:defRPr sz="1600">
                <a:solidFill>
                  <a:schemeClr val="tx1"/>
                </a:solidFill>
                <a:latin typeface="Times New Roman" pitchFamily="18" charset="0"/>
              </a:defRPr>
            </a:lvl8pPr>
            <a:lvl9pPr marL="3822466" indent="-224851" eaLnBrk="0" fontAlgn="base" hangingPunct="0">
              <a:spcBef>
                <a:spcPct val="0"/>
              </a:spcBef>
              <a:spcAft>
                <a:spcPct val="0"/>
              </a:spcAft>
              <a:defRPr sz="1600">
                <a:solidFill>
                  <a:schemeClr val="tx1"/>
                </a:solidFill>
                <a:latin typeface="Times New Roman" pitchFamily="18" charset="0"/>
              </a:defRPr>
            </a:lvl9pPr>
          </a:lstStyle>
          <a:p>
            <a:pPr eaLnBrk="1" hangingPunct="1"/>
            <a:fld id="{8858D748-C1CB-4E6E-8040-77A310E28951}" type="slidenum">
              <a:rPr lang="en-US" sz="1200">
                <a:latin typeface="Arial" charset="0"/>
              </a:rPr>
              <a:pPr eaLnBrk="1" hangingPunct="1"/>
              <a:t>109</a:t>
            </a:fld>
            <a:endParaRPr lang="en-US" sz="1200">
              <a:latin typeface="Arial" charset="0"/>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4851" indent="-224851"/>
            <a:r>
              <a:rPr lang="en-US" smtClean="0"/>
              <a:t>Read this story, and find the transitional phrases.  Have people identify the transitions.</a:t>
            </a:r>
          </a:p>
        </p:txBody>
      </p:sp>
      <p:sp>
        <p:nvSpPr>
          <p:cNvPr id="471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imes New Roman" pitchFamily="18" charset="0"/>
              </a:defRPr>
            </a:lvl1pPr>
            <a:lvl2pPr marL="730766" indent="-281064" eaLnBrk="0" hangingPunct="0">
              <a:defRPr sz="1600">
                <a:solidFill>
                  <a:schemeClr val="tx1"/>
                </a:solidFill>
                <a:latin typeface="Times New Roman" pitchFamily="18" charset="0"/>
              </a:defRPr>
            </a:lvl2pPr>
            <a:lvl3pPr marL="1124255" indent="-224851" eaLnBrk="0" hangingPunct="0">
              <a:defRPr sz="1600">
                <a:solidFill>
                  <a:schemeClr val="tx1"/>
                </a:solidFill>
                <a:latin typeface="Times New Roman" pitchFamily="18" charset="0"/>
              </a:defRPr>
            </a:lvl3pPr>
            <a:lvl4pPr marL="1573957" indent="-224851" eaLnBrk="0" hangingPunct="0">
              <a:defRPr sz="1600">
                <a:solidFill>
                  <a:schemeClr val="tx1"/>
                </a:solidFill>
                <a:latin typeface="Times New Roman" pitchFamily="18" charset="0"/>
              </a:defRPr>
            </a:lvl4pPr>
            <a:lvl5pPr marL="2023659" indent="-224851" eaLnBrk="0" hangingPunct="0">
              <a:defRPr sz="1600">
                <a:solidFill>
                  <a:schemeClr val="tx1"/>
                </a:solidFill>
                <a:latin typeface="Times New Roman" pitchFamily="18" charset="0"/>
              </a:defRPr>
            </a:lvl5pPr>
            <a:lvl6pPr marL="2473361" indent="-224851" eaLnBrk="0" fontAlgn="base" hangingPunct="0">
              <a:spcBef>
                <a:spcPct val="0"/>
              </a:spcBef>
              <a:spcAft>
                <a:spcPct val="0"/>
              </a:spcAft>
              <a:defRPr sz="1600">
                <a:solidFill>
                  <a:schemeClr val="tx1"/>
                </a:solidFill>
                <a:latin typeface="Times New Roman" pitchFamily="18" charset="0"/>
              </a:defRPr>
            </a:lvl6pPr>
            <a:lvl7pPr marL="2923062" indent="-224851" eaLnBrk="0" fontAlgn="base" hangingPunct="0">
              <a:spcBef>
                <a:spcPct val="0"/>
              </a:spcBef>
              <a:spcAft>
                <a:spcPct val="0"/>
              </a:spcAft>
              <a:defRPr sz="1600">
                <a:solidFill>
                  <a:schemeClr val="tx1"/>
                </a:solidFill>
                <a:latin typeface="Times New Roman" pitchFamily="18" charset="0"/>
              </a:defRPr>
            </a:lvl7pPr>
            <a:lvl8pPr marL="3372764" indent="-224851" eaLnBrk="0" fontAlgn="base" hangingPunct="0">
              <a:spcBef>
                <a:spcPct val="0"/>
              </a:spcBef>
              <a:spcAft>
                <a:spcPct val="0"/>
              </a:spcAft>
              <a:defRPr sz="1600">
                <a:solidFill>
                  <a:schemeClr val="tx1"/>
                </a:solidFill>
                <a:latin typeface="Times New Roman" pitchFamily="18" charset="0"/>
              </a:defRPr>
            </a:lvl8pPr>
            <a:lvl9pPr marL="3822466" indent="-224851" eaLnBrk="0" fontAlgn="base" hangingPunct="0">
              <a:spcBef>
                <a:spcPct val="0"/>
              </a:spcBef>
              <a:spcAft>
                <a:spcPct val="0"/>
              </a:spcAft>
              <a:defRPr sz="1600">
                <a:solidFill>
                  <a:schemeClr val="tx1"/>
                </a:solidFill>
                <a:latin typeface="Times New Roman" pitchFamily="18" charset="0"/>
              </a:defRPr>
            </a:lvl9pPr>
          </a:lstStyle>
          <a:p>
            <a:pPr eaLnBrk="1" hangingPunct="1"/>
            <a:fld id="{3141DD99-475B-493F-B35E-35A955A28ED8}" type="slidenum">
              <a:rPr lang="en-US" sz="1200">
                <a:latin typeface="Arial" charset="0"/>
              </a:rPr>
              <a:pPr eaLnBrk="1" hangingPunct="1"/>
              <a:t>110</a:t>
            </a:fld>
            <a:endParaRPr lang="en-US" sz="1200">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The Step Up to Writing posters visually reinforce the </a:t>
            </a:r>
            <a:r>
              <a:rPr lang="en-US" i="1" smtClean="0"/>
              <a:t>Step Up to Writing</a:t>
            </a:r>
            <a:r>
              <a:rPr lang="en-US" smtClean="0"/>
              <a:t> strategies. Key strategies are outlined on each poster. </a:t>
            </a:r>
          </a:p>
          <a:p>
            <a:endParaRPr lang="en-US" smtClean="0"/>
          </a:p>
        </p:txBody>
      </p:sp>
      <p:sp>
        <p:nvSpPr>
          <p:cNvPr id="358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fld id="{988452F7-DCF2-4F87-8904-5EF96C78B023}" type="slidenum">
              <a:rPr lang="en-US" sz="1200" smtClean="0">
                <a:latin typeface="Arial" charset="0"/>
              </a:rPr>
              <a:pPr eaLnBrk="1" hangingPunct="1"/>
              <a:t>13</a:t>
            </a:fld>
            <a:endParaRPr lang="en-US" sz="1200" smtClean="0">
              <a:latin typeface="Arial" charset="0"/>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imes New Roman" pitchFamily="18" charset="0"/>
              </a:defRPr>
            </a:lvl1pPr>
            <a:lvl2pPr marL="730766" indent="-281064" eaLnBrk="0" hangingPunct="0">
              <a:defRPr sz="1600">
                <a:solidFill>
                  <a:schemeClr val="tx1"/>
                </a:solidFill>
                <a:latin typeface="Times New Roman" pitchFamily="18" charset="0"/>
              </a:defRPr>
            </a:lvl2pPr>
            <a:lvl3pPr marL="1124255" indent="-224851" eaLnBrk="0" hangingPunct="0">
              <a:defRPr sz="1600">
                <a:solidFill>
                  <a:schemeClr val="tx1"/>
                </a:solidFill>
                <a:latin typeface="Times New Roman" pitchFamily="18" charset="0"/>
              </a:defRPr>
            </a:lvl3pPr>
            <a:lvl4pPr marL="1573957" indent="-224851" eaLnBrk="0" hangingPunct="0">
              <a:defRPr sz="1600">
                <a:solidFill>
                  <a:schemeClr val="tx1"/>
                </a:solidFill>
                <a:latin typeface="Times New Roman" pitchFamily="18" charset="0"/>
              </a:defRPr>
            </a:lvl4pPr>
            <a:lvl5pPr marL="2023659" indent="-224851" eaLnBrk="0" hangingPunct="0">
              <a:defRPr sz="1600">
                <a:solidFill>
                  <a:schemeClr val="tx1"/>
                </a:solidFill>
                <a:latin typeface="Times New Roman" pitchFamily="18" charset="0"/>
              </a:defRPr>
            </a:lvl5pPr>
            <a:lvl6pPr marL="2473361" indent="-224851" eaLnBrk="0" fontAlgn="base" hangingPunct="0">
              <a:spcBef>
                <a:spcPct val="0"/>
              </a:spcBef>
              <a:spcAft>
                <a:spcPct val="0"/>
              </a:spcAft>
              <a:defRPr sz="1600">
                <a:solidFill>
                  <a:schemeClr val="tx1"/>
                </a:solidFill>
                <a:latin typeface="Times New Roman" pitchFamily="18" charset="0"/>
              </a:defRPr>
            </a:lvl6pPr>
            <a:lvl7pPr marL="2923062" indent="-224851" eaLnBrk="0" fontAlgn="base" hangingPunct="0">
              <a:spcBef>
                <a:spcPct val="0"/>
              </a:spcBef>
              <a:spcAft>
                <a:spcPct val="0"/>
              </a:spcAft>
              <a:defRPr sz="1600">
                <a:solidFill>
                  <a:schemeClr val="tx1"/>
                </a:solidFill>
                <a:latin typeface="Times New Roman" pitchFamily="18" charset="0"/>
              </a:defRPr>
            </a:lvl7pPr>
            <a:lvl8pPr marL="3372764" indent="-224851" eaLnBrk="0" fontAlgn="base" hangingPunct="0">
              <a:spcBef>
                <a:spcPct val="0"/>
              </a:spcBef>
              <a:spcAft>
                <a:spcPct val="0"/>
              </a:spcAft>
              <a:defRPr sz="1600">
                <a:solidFill>
                  <a:schemeClr val="tx1"/>
                </a:solidFill>
                <a:latin typeface="Times New Roman" pitchFamily="18" charset="0"/>
              </a:defRPr>
            </a:lvl8pPr>
            <a:lvl9pPr marL="3822466" indent="-224851"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1200">
                <a:latin typeface="Arial" charset="0"/>
              </a:rPr>
              <a:t>Step Up to Writing Local Capacity Building Workshop Training Script</a:t>
            </a:r>
          </a:p>
        </p:txBody>
      </p:sp>
      <p:sp>
        <p:nvSpPr>
          <p:cNvPr id="49155" name="Rectangle 5"/>
          <p:cNvSpPr>
            <a:spLocks noChangeArrowheads="1" noTextEdit="1"/>
          </p:cNvSpPr>
          <p:nvPr>
            <p:ph type="sldImg"/>
          </p:nvPr>
        </p:nvSpPr>
        <p:spPr>
          <a:ln/>
        </p:spPr>
      </p:sp>
      <p:sp>
        <p:nvSpPr>
          <p:cNvPr id="49156" name="Rectangle 6"/>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4851" indent="-224851"/>
            <a:r>
              <a:rPr lang="en-US" b="1" i="1" smtClean="0"/>
              <a:t>Students learn about endings by reading, hearing and analyzing many story endings. They know that there is more to an ending than writing The End, but they are often unsure about how to finish their stories. Use this strategy to demonstrate endings for stories and narratives.</a:t>
            </a:r>
          </a:p>
          <a:p>
            <a:pPr marL="224851" indent="-224851"/>
            <a:r>
              <a:rPr lang="en-US" b="1" i="1" smtClean="0"/>
              <a:t>It helps to practice writing endings to stories.</a:t>
            </a:r>
          </a:p>
          <a:p>
            <a:pPr marL="224851" indent="-224851">
              <a:buFontTx/>
              <a:buAutoNum type="arabicPeriod"/>
            </a:pPr>
            <a:r>
              <a:rPr lang="en-US" b="1" i="1" smtClean="0"/>
              <a:t>Note a feeling</a:t>
            </a:r>
          </a:p>
          <a:p>
            <a:pPr marL="224851" indent="-224851">
              <a:buFontTx/>
              <a:buAutoNum type="arabicPeriod"/>
            </a:pPr>
            <a:r>
              <a:rPr lang="en-US" b="1" i="1" smtClean="0"/>
              <a:t>Remember a character   </a:t>
            </a:r>
          </a:p>
          <a:p>
            <a:pPr marL="224851" indent="-224851">
              <a:buFontTx/>
              <a:buAutoNum type="arabicPeriod"/>
            </a:pPr>
            <a:r>
              <a:rPr lang="en-US" b="1" i="1" smtClean="0"/>
              <a:t>Think about the story</a:t>
            </a:r>
          </a:p>
          <a:p>
            <a:pPr marL="224851" indent="-224851">
              <a:buFontTx/>
              <a:buAutoNum type="arabicPeriod"/>
            </a:pPr>
            <a:r>
              <a:rPr lang="en-US" b="1" i="1" smtClean="0"/>
              <a:t>Get to the point </a:t>
            </a:r>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imes New Roman" pitchFamily="18" charset="0"/>
              </a:defRPr>
            </a:lvl1pPr>
            <a:lvl2pPr marL="730766" indent="-281064" eaLnBrk="0" hangingPunct="0">
              <a:defRPr sz="1600">
                <a:solidFill>
                  <a:schemeClr val="tx1"/>
                </a:solidFill>
                <a:latin typeface="Times New Roman" pitchFamily="18" charset="0"/>
              </a:defRPr>
            </a:lvl2pPr>
            <a:lvl3pPr marL="1124255" indent="-224851" eaLnBrk="0" hangingPunct="0">
              <a:defRPr sz="1600">
                <a:solidFill>
                  <a:schemeClr val="tx1"/>
                </a:solidFill>
                <a:latin typeface="Times New Roman" pitchFamily="18" charset="0"/>
              </a:defRPr>
            </a:lvl3pPr>
            <a:lvl4pPr marL="1573957" indent="-224851" eaLnBrk="0" hangingPunct="0">
              <a:defRPr sz="1600">
                <a:solidFill>
                  <a:schemeClr val="tx1"/>
                </a:solidFill>
                <a:latin typeface="Times New Roman" pitchFamily="18" charset="0"/>
              </a:defRPr>
            </a:lvl4pPr>
            <a:lvl5pPr marL="2023659" indent="-224851" eaLnBrk="0" hangingPunct="0">
              <a:defRPr sz="1600">
                <a:solidFill>
                  <a:schemeClr val="tx1"/>
                </a:solidFill>
                <a:latin typeface="Times New Roman" pitchFamily="18" charset="0"/>
              </a:defRPr>
            </a:lvl5pPr>
            <a:lvl6pPr marL="2473361" indent="-224851" eaLnBrk="0" fontAlgn="base" hangingPunct="0">
              <a:spcBef>
                <a:spcPct val="0"/>
              </a:spcBef>
              <a:spcAft>
                <a:spcPct val="0"/>
              </a:spcAft>
              <a:defRPr sz="1600">
                <a:solidFill>
                  <a:schemeClr val="tx1"/>
                </a:solidFill>
                <a:latin typeface="Times New Roman" pitchFamily="18" charset="0"/>
              </a:defRPr>
            </a:lvl6pPr>
            <a:lvl7pPr marL="2923062" indent="-224851" eaLnBrk="0" fontAlgn="base" hangingPunct="0">
              <a:spcBef>
                <a:spcPct val="0"/>
              </a:spcBef>
              <a:spcAft>
                <a:spcPct val="0"/>
              </a:spcAft>
              <a:defRPr sz="1600">
                <a:solidFill>
                  <a:schemeClr val="tx1"/>
                </a:solidFill>
                <a:latin typeface="Times New Roman" pitchFamily="18" charset="0"/>
              </a:defRPr>
            </a:lvl7pPr>
            <a:lvl8pPr marL="3372764" indent="-224851" eaLnBrk="0" fontAlgn="base" hangingPunct="0">
              <a:spcBef>
                <a:spcPct val="0"/>
              </a:spcBef>
              <a:spcAft>
                <a:spcPct val="0"/>
              </a:spcAft>
              <a:defRPr sz="1600">
                <a:solidFill>
                  <a:schemeClr val="tx1"/>
                </a:solidFill>
                <a:latin typeface="Times New Roman" pitchFamily="18" charset="0"/>
              </a:defRPr>
            </a:lvl8pPr>
            <a:lvl9pPr marL="3822466" indent="-224851" eaLnBrk="0" fontAlgn="base" hangingPunct="0">
              <a:spcBef>
                <a:spcPct val="0"/>
              </a:spcBef>
              <a:spcAft>
                <a:spcPct val="0"/>
              </a:spcAft>
              <a:defRPr sz="1600">
                <a:solidFill>
                  <a:schemeClr val="tx1"/>
                </a:solidFill>
                <a:latin typeface="Times New Roman" pitchFamily="18" charset="0"/>
              </a:defRPr>
            </a:lvl9pPr>
          </a:lstStyle>
          <a:p>
            <a:pPr eaLnBrk="1" hangingPunct="1"/>
            <a:fld id="{1F86DA47-BFA6-4467-9AF7-2E78BC9F0EFD}" type="slidenum">
              <a:rPr lang="en-US" sz="1200">
                <a:latin typeface="Arial" charset="0"/>
              </a:rPr>
              <a:pPr eaLnBrk="1" hangingPunct="1"/>
              <a:t>112</a:t>
            </a:fld>
            <a:endParaRPr lang="en-US" sz="1200">
              <a:latin typeface="Arial" charset="0"/>
            </a:endParaRPr>
          </a:p>
        </p:txBody>
      </p:sp>
      <p:sp>
        <p:nvSpPr>
          <p:cNvPr id="52227" name="Rectangle 2"/>
          <p:cNvSpPr>
            <a:spLocks noRot="1" noChangeArrowheads="1" noTextEdit="1"/>
          </p:cNvSpPr>
          <p:nvPr>
            <p:ph type="sldImg"/>
          </p:nvPr>
        </p:nvSpPr>
        <p:spPr>
          <a:xfrm>
            <a:off x="1636713" y="876300"/>
            <a:ext cx="3640137" cy="2732088"/>
          </a:xfrm>
          <a:ln/>
        </p:spPr>
      </p:sp>
      <p:sp>
        <p:nvSpPr>
          <p:cNvPr id="52228" name="Rectangle 3"/>
          <p:cNvSpPr>
            <a:spLocks noGrp="1" noChangeArrowheads="1"/>
          </p:cNvSpPr>
          <p:nvPr>
            <p:ph type="body" idx="1"/>
          </p:nvPr>
        </p:nvSpPr>
        <p:spPr>
          <a:xfrm>
            <a:off x="479189" y="3704573"/>
            <a:ext cx="5935407" cy="493212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100">
                <a:latin typeface="Times New Roman" pitchFamily="18" charset="0"/>
              </a:rPr>
              <a:t>The Personal Narrative combines features of Expository and Narrative writing strategies.</a:t>
            </a:r>
          </a:p>
          <a:p>
            <a:pPr eaLnBrk="1" hangingPunct="1"/>
            <a:endParaRPr lang="en-US" sz="1100">
              <a:latin typeface="Times New Roman" pitchFamily="18" charset="0"/>
            </a:endParaRPr>
          </a:p>
          <a:p>
            <a:pPr eaLnBrk="1" hangingPunct="1"/>
            <a:endParaRPr lang="en-US" sz="1100">
              <a:latin typeface="Times New Roman" pitchFamily="18" charset="0"/>
            </a:endParaRPr>
          </a:p>
          <a:p>
            <a:pPr eaLnBrk="1" hangingPunct="1"/>
            <a:r>
              <a:rPr lang="en-US" sz="1100">
                <a:latin typeface="Times New Roman" pitchFamily="18" charset="0"/>
              </a:rPr>
              <a:t>Introduction</a:t>
            </a:r>
          </a:p>
          <a:p>
            <a:pPr eaLnBrk="1" hangingPunct="1"/>
            <a:endParaRPr lang="en-US" sz="1100">
              <a:latin typeface="Times New Roman" pitchFamily="18" charset="0"/>
            </a:endParaRPr>
          </a:p>
          <a:p>
            <a:pPr eaLnBrk="1" hangingPunct="1"/>
            <a:r>
              <a:rPr lang="en-US" sz="1100">
                <a:latin typeface="Times New Roman" pitchFamily="18" charset="0"/>
              </a:rPr>
              <a:t>Beginning, Middle, End</a:t>
            </a:r>
          </a:p>
          <a:p>
            <a:pPr eaLnBrk="1" hangingPunct="1"/>
            <a:endParaRPr lang="en-US" sz="1100">
              <a:latin typeface="Times New Roman" pitchFamily="18" charset="0"/>
            </a:endParaRPr>
          </a:p>
          <a:p>
            <a:pPr eaLnBrk="1" hangingPunct="1"/>
            <a:r>
              <a:rPr lang="en-US" sz="1100">
                <a:latin typeface="Times New Roman" pitchFamily="18" charset="0"/>
              </a:rPr>
              <a:t>Conclusion</a:t>
            </a:r>
          </a:p>
          <a:p>
            <a:pPr eaLnBrk="1" hangingPunct="1">
              <a:buFontTx/>
              <a:buChar char="•"/>
            </a:pPr>
            <a:endParaRPr lang="en-US" sz="1100">
              <a:latin typeface="Times New Roman" pitchFamily="18" charset="0"/>
            </a:endParaRPr>
          </a:p>
          <a:p>
            <a:pPr eaLnBrk="1" hangingPunct="1">
              <a:buFontTx/>
              <a:buChar char="•"/>
            </a:pPr>
            <a:endParaRPr lang="en-US" sz="1100"/>
          </a:p>
          <a:p>
            <a:pPr eaLnBrk="1" hangingPunct="1">
              <a:buFontTx/>
              <a:buChar char="•"/>
            </a:pPr>
            <a:endParaRPr lang="en-US" sz="1100">
              <a:latin typeface="Times New Roman" pitchFamily="18" charset="0"/>
            </a:endParaRPr>
          </a:p>
          <a:p>
            <a:pPr eaLnBrk="1" hangingPunct="1"/>
            <a:endParaRPr lang="en-US" sz="1100">
              <a:latin typeface="Times New Roman" pitchFamily="18" charset="0"/>
            </a:endParaRPr>
          </a:p>
          <a:p>
            <a:pPr eaLnBrk="1" hangingPunct="1"/>
            <a:endParaRPr lang="en-US" sz="1100">
              <a:latin typeface="Times New Roman"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 possible go to school</a:t>
            </a:r>
            <a:r>
              <a:rPr lang="en-US" baseline="0" dirty="0" smtClean="0"/>
              <a:t> net to find these three curriculum. If not then use these slides to show how to find them in School Net. These slides are here for folks to refer to if they are struggling on how to find the. </a:t>
            </a:r>
          </a:p>
          <a:p>
            <a:endParaRPr lang="en-US" dirty="0"/>
          </a:p>
        </p:txBody>
      </p:sp>
      <p:sp>
        <p:nvSpPr>
          <p:cNvPr id="4" name="Slide Number Placeholder 3"/>
          <p:cNvSpPr>
            <a:spLocks noGrp="1"/>
          </p:cNvSpPr>
          <p:nvPr>
            <p:ph type="sldNum" sz="quarter" idx="10"/>
          </p:nvPr>
        </p:nvSpPr>
        <p:spPr/>
        <p:txBody>
          <a:bodyPr/>
          <a:lstStyle/>
          <a:p>
            <a:pPr>
              <a:defRPr/>
            </a:pPr>
            <a:fld id="{BBDC8BF1-6700-46EF-916C-3F55B966F52D}" type="slidenum">
              <a:rPr lang="en-US" smtClean="0"/>
              <a:pPr>
                <a:defRPr/>
              </a:pPr>
              <a:t>14</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bwMode="auto">
          <a:ln>
            <a:miter lim="800000"/>
            <a:headEnd/>
            <a:tailEnd/>
          </a:ln>
        </p:spPr>
        <p:txBody>
          <a:bodyPr wrap="square" lIns="90563" tIns="45282" rIns="90563" bIns="45282" numCol="1" anchorCtr="0" compatLnSpc="1">
            <a:prstTxWarp prst="textNoShape">
              <a:avLst/>
            </a:prstTxWarp>
          </a:bodyPr>
          <a:lstStyle/>
          <a:p>
            <a:pPr fontAlgn="base">
              <a:spcBef>
                <a:spcPct val="0"/>
              </a:spcBef>
              <a:spcAft>
                <a:spcPct val="0"/>
              </a:spcAft>
              <a:defRPr/>
            </a:pPr>
            <a:fld id="{E1A4A94B-F994-4812-BCFF-23EE0CABC942}" type="slidenum">
              <a:rPr lang="en-US" smtClean="0"/>
              <a:pPr fontAlgn="base">
                <a:spcBef>
                  <a:spcPct val="0"/>
                </a:spcBef>
                <a:spcAft>
                  <a:spcPct val="0"/>
                </a:spcAft>
                <a:defRPr/>
              </a:pPr>
              <a:t>24</a:t>
            </a:fld>
            <a:endParaRPr lang="en-US" smtClean="0"/>
          </a:p>
        </p:txBody>
      </p:sp>
      <p:sp>
        <p:nvSpPr>
          <p:cNvPr id="6553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5540" name="Rectangle 3"/>
          <p:cNvSpPr>
            <a:spLocks noGrp="1" noChangeArrowheads="1"/>
          </p:cNvSpPr>
          <p:nvPr>
            <p:ph type="body" idx="1"/>
          </p:nvPr>
        </p:nvSpPr>
        <p:spPr bwMode="auto">
          <a:noFill/>
        </p:spPr>
        <p:txBody>
          <a:bodyPr wrap="square" lIns="90563" tIns="45282" rIns="90563" bIns="45282" numCol="1" anchor="t" anchorCtr="0" compatLnSpc="1">
            <a:prstTxWarp prst="textNoShape">
              <a:avLst/>
            </a:prstTxWarp>
          </a:bodyPr>
          <a:lstStyle/>
          <a:p>
            <a:pPr marL="112622" indent="-112622">
              <a:spcBef>
                <a:spcPct val="0"/>
              </a:spcBef>
            </a:pPr>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3215AD8-9B4B-409B-9618-7E3348C23BB8}" type="datetimeFigureOut">
              <a:rPr lang="en-US" smtClean="0"/>
              <a:t>7/27/2013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60E765-33D4-47F1-ABEC-88148472C5A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3215AD8-9B4B-409B-9618-7E3348C23BB8}" type="datetimeFigureOut">
              <a:rPr lang="en-US" smtClean="0"/>
              <a:t>7/27/2013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60E765-33D4-47F1-ABEC-88148472C5A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3215AD8-9B4B-409B-9618-7E3348C23BB8}" type="datetimeFigureOut">
              <a:rPr lang="en-US" smtClean="0"/>
              <a:t>7/27/2013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60E765-33D4-47F1-ABEC-88148472C5A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3215AD8-9B4B-409B-9618-7E3348C23BB8}" type="datetimeFigureOut">
              <a:rPr lang="en-US" smtClean="0"/>
              <a:t>7/27/2013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60E765-33D4-47F1-ABEC-88148472C5A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93215AD8-9B4B-409B-9618-7E3348C23BB8}" type="datetimeFigureOut">
              <a:rPr lang="en-US" smtClean="0"/>
              <a:t>7/27/2013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60E765-33D4-47F1-ABEC-88148472C5A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3215AD8-9B4B-409B-9618-7E3348C23BB8}" type="datetimeFigureOut">
              <a:rPr lang="en-US" smtClean="0"/>
              <a:t>7/27/2013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60E765-33D4-47F1-ABEC-88148472C5A0}"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3215AD8-9B4B-409B-9618-7E3348C23BB8}" type="datetimeFigureOut">
              <a:rPr lang="en-US" smtClean="0"/>
              <a:t>7/27/2013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E60E765-33D4-47F1-ABEC-88148472C5A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3215AD8-9B4B-409B-9618-7E3348C23BB8}" type="datetimeFigureOut">
              <a:rPr lang="en-US" smtClean="0"/>
              <a:t>7/27/2013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E60E765-33D4-47F1-ABEC-88148472C5A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215AD8-9B4B-409B-9618-7E3348C23BB8}" type="datetimeFigureOut">
              <a:rPr lang="en-US" smtClean="0"/>
              <a:t>7/27/2013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E60E765-33D4-47F1-ABEC-88148472C5A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93215AD8-9B4B-409B-9618-7E3348C23BB8}" type="datetimeFigureOut">
              <a:rPr lang="en-US" smtClean="0"/>
              <a:t>7/27/2013</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AE60E765-33D4-47F1-ABEC-88148472C5A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215AD8-9B4B-409B-9618-7E3348C23BB8}" type="datetimeFigureOut">
              <a:rPr lang="en-US" smtClean="0"/>
              <a:t>7/27/2013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60E765-33D4-47F1-ABEC-88148472C5A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93215AD8-9B4B-409B-9618-7E3348C23BB8}" type="datetimeFigureOut">
              <a:rPr lang="en-US" smtClean="0"/>
              <a:t>7/27/2013</a:t>
            </a:fld>
            <a:endParaRPr lang="en-US"/>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AE60E765-33D4-47F1-ABEC-88148472C5A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gif"/><Relationship Id="rId1" Type="http://schemas.openxmlformats.org/officeDocument/2006/relationships/slideLayout" Target="../slideLayouts/slideLayout1.xml"/><Relationship Id="rId4" Type="http://schemas.openxmlformats.org/officeDocument/2006/relationships/image" Target="../media/image5.jpg"/></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12.jpeg"/><Relationship Id="rId4" Type="http://schemas.openxmlformats.org/officeDocument/2006/relationships/image" Target="../media/image11.jpeg"/></Relationships>
</file>

<file path=ppt/slides/_rels/slide100.xml.rels><?xml version="1.0" encoding="UTF-8" standalone="yes"?>
<Relationships xmlns="http://schemas.openxmlformats.org/package/2006/relationships"><Relationship Id="rId3" Type="http://schemas.openxmlformats.org/officeDocument/2006/relationships/image" Target="../media/image41.wmf"/><Relationship Id="rId2" Type="http://schemas.openxmlformats.org/officeDocument/2006/relationships/notesSlide" Target="../notesSlides/notesSlide59.xml"/><Relationship Id="rId1" Type="http://schemas.openxmlformats.org/officeDocument/2006/relationships/slideLayout" Target="../slideLayouts/slideLayout4.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3" Type="http://schemas.openxmlformats.org/officeDocument/2006/relationships/image" Target="../media/image41.wmf"/><Relationship Id="rId2" Type="http://schemas.openxmlformats.org/officeDocument/2006/relationships/notesSlide" Target="../notesSlides/notesSlide61.xml"/><Relationship Id="rId1" Type="http://schemas.openxmlformats.org/officeDocument/2006/relationships/slideLayout" Target="../slideLayouts/slideLayout4.xml"/></Relationships>
</file>

<file path=ppt/slides/_rels/slide103.xml.rels><?xml version="1.0" encoding="UTF-8" standalone="yes"?>
<Relationships xmlns="http://schemas.openxmlformats.org/package/2006/relationships"><Relationship Id="rId3" Type="http://schemas.openxmlformats.org/officeDocument/2006/relationships/image" Target="../media/image59.wmf"/><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65.xml"/><Relationship Id="rId1" Type="http://schemas.openxmlformats.org/officeDocument/2006/relationships/slideLayout" Target="../slideLayouts/slideLayout4.xml"/></Relationships>
</file>

<file path=ppt/slides/_rels/slide107.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66.xml"/><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15.jpeg"/><Relationship Id="rId4" Type="http://schemas.openxmlformats.org/officeDocument/2006/relationships/image" Target="../media/image14.jpeg"/></Relationships>
</file>

<file path=ppt/slides/_rels/slide110.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69.xml"/><Relationship Id="rId1" Type="http://schemas.openxmlformats.org/officeDocument/2006/relationships/slideLayout" Target="../slideLayouts/slideLayout7.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4.xml"/></Relationships>
</file>

<file path=ppt/slides/_rels/slide1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5.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image" Target="../media/image18.jpeg"/><Relationship Id="rId4" Type="http://schemas.openxmlformats.org/officeDocument/2006/relationships/image" Target="../media/image17.jpeg"/></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image" Target="../media/image21.jpeg"/><Relationship Id="rId4" Type="http://schemas.openxmlformats.org/officeDocument/2006/relationships/image" Target="../media/image20.jpeg"/></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emf"/><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0.g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0.gi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0.gi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0.gi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0.gi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diwriting.wikispaces.com/" TargetMode="Externa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37.png"/><Relationship Id="rId4" Type="http://schemas.openxmlformats.org/officeDocument/2006/relationships/image" Target="../media/image36.png"/></Relationships>
</file>

<file path=ppt/slides/_rels/slide4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40.wmf"/><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store.cambiumlearning.com/resource.aspx?page=Video&amp;site=sw&amp;parentId=019005278" TargetMode="External"/><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50.xml.rels><?xml version="1.0" encoding="UTF-8" standalone="yes"?>
<Relationships xmlns="http://schemas.openxmlformats.org/package/2006/relationships"><Relationship Id="rId3" Type="http://schemas.openxmlformats.org/officeDocument/2006/relationships/image" Target="../media/image41.wmf"/><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1.xml"/><Relationship Id="rId1" Type="http://schemas.openxmlformats.org/officeDocument/2006/relationships/slideLayout" Target="../slideLayouts/slideLayout7.xml"/><Relationship Id="rId4" Type="http://schemas.openxmlformats.org/officeDocument/2006/relationships/image" Target="../media/image43.png"/></Relationships>
</file>

<file path=ppt/slides/_rels/slide52.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6.xml"/><Relationship Id="rId1" Type="http://schemas.openxmlformats.org/officeDocument/2006/relationships/slideLayout" Target="../slideLayouts/slideLayout6.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62.xml.rels><?xml version="1.0" encoding="UTF-8" standalone="yes"?>
<Relationships xmlns="http://schemas.openxmlformats.org/package/2006/relationships"><Relationship Id="rId3" Type="http://schemas.openxmlformats.org/officeDocument/2006/relationships/image" Target="../media/image50.wmf"/><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9.xml"/><Relationship Id="rId1" Type="http://schemas.openxmlformats.org/officeDocument/2006/relationships/slideLayout" Target="../slideLayouts/slideLayout4.xml"/><Relationship Id="rId5" Type="http://schemas.openxmlformats.org/officeDocument/2006/relationships/image" Target="../media/image55.png"/><Relationship Id="rId4" Type="http://schemas.openxmlformats.org/officeDocument/2006/relationships/image" Target="../media/image54.png"/></Relationships>
</file>

<file path=ppt/slides/_rels/slide66.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57.wmf"/><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0.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4.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6.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8.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9.jpeg"/><Relationship Id="rId4" Type="http://schemas.openxmlformats.org/officeDocument/2006/relationships/image" Target="../media/image8.jpeg"/></Relationships>
</file>

<file path=ppt/slides/_rels/slide90.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4.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4.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Step up to Writing </a:t>
            </a:r>
            <a:endParaRPr lang="en-US" dirty="0"/>
          </a:p>
        </p:txBody>
      </p:sp>
      <p:sp>
        <p:nvSpPr>
          <p:cNvPr id="3" name="Subtitle 2"/>
          <p:cNvSpPr>
            <a:spLocks noGrp="1"/>
          </p:cNvSpPr>
          <p:nvPr>
            <p:ph type="subTitle" idx="1"/>
          </p:nvPr>
        </p:nvSpPr>
        <p:spPr/>
        <p:txBody>
          <a:bodyPr/>
          <a:lstStyle/>
          <a:p>
            <a:r>
              <a:rPr lang="en-US" dirty="0" smtClean="0"/>
              <a:t>Specially designed Instruction tool</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 y="228600"/>
            <a:ext cx="2438400" cy="121920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26808" y="5867443"/>
            <a:ext cx="6054706" cy="990557"/>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67925" y="2438400"/>
            <a:ext cx="2857500" cy="2857500"/>
          </a:xfrm>
          <a:prstGeom prst="rect">
            <a:avLst/>
          </a:prstGeom>
        </p:spPr>
      </p:pic>
    </p:spTree>
    <p:extLst>
      <p:ext uri="{BB962C8B-B14F-4D97-AF65-F5344CB8AC3E}">
        <p14:creationId xmlns:p14="http://schemas.microsoft.com/office/powerpoint/2010/main" val="406164703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smtClean="0"/>
              <a:t>Material Tour</a:t>
            </a:r>
          </a:p>
        </p:txBody>
      </p:sp>
      <p:sp>
        <p:nvSpPr>
          <p:cNvPr id="6147" name="Slide Number Placeholder 4"/>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fld id="{6C0F5090-FEA6-49E6-AB79-A45248669BF0}" type="slidenum">
              <a:rPr lang="en-US" sz="1400" smtClean="0">
                <a:latin typeface="Arial" charset="0"/>
              </a:rPr>
              <a:pPr eaLnBrk="1" hangingPunct="1"/>
              <a:t>10</a:t>
            </a:fld>
            <a:endParaRPr lang="en-US" sz="1400" smtClean="0">
              <a:latin typeface="Arial" charset="0"/>
            </a:endParaRPr>
          </a:p>
        </p:txBody>
      </p:sp>
      <p:pic>
        <p:nvPicPr>
          <p:cNvPr id="6148" name="Picture 8" descr="primary tools.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85800" y="2590800"/>
            <a:ext cx="2032000" cy="189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9" name="Picture 9" descr="intermediatetools.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352800" y="2590800"/>
            <a:ext cx="2032000" cy="185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0" name="Picture 10" descr="secondarytools.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172200" y="2590800"/>
            <a:ext cx="2032000" cy="186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1" name="TextBox 11"/>
          <p:cNvSpPr txBox="1">
            <a:spLocks noChangeArrowheads="1"/>
          </p:cNvSpPr>
          <p:nvPr/>
        </p:nvSpPr>
        <p:spPr bwMode="auto">
          <a:xfrm>
            <a:off x="2286000" y="5181600"/>
            <a:ext cx="4572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3600" b="1" u="sng">
                <a:solidFill>
                  <a:srgbClr val="660066"/>
                </a:solidFill>
              </a:rPr>
              <a:t>Tools</a:t>
            </a:r>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4"/>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fld id="{6D2B871F-584C-4DC5-9B83-E4D92E6238EE}" type="slidenum">
              <a:rPr lang="en-US" sz="1400" smtClean="0">
                <a:latin typeface="Arial" charset="0"/>
              </a:rPr>
              <a:pPr eaLnBrk="1" hangingPunct="1"/>
              <a:t>100</a:t>
            </a:fld>
            <a:endParaRPr lang="en-US" sz="1400" smtClean="0">
              <a:latin typeface="Arial" charset="0"/>
            </a:endParaRPr>
          </a:p>
        </p:txBody>
      </p:sp>
      <p:sp>
        <p:nvSpPr>
          <p:cNvPr id="21507" name="Rectangle 2"/>
          <p:cNvSpPr>
            <a:spLocks noChangeArrowheads="1"/>
          </p:cNvSpPr>
          <p:nvPr/>
        </p:nvSpPr>
        <p:spPr bwMode="auto">
          <a:xfrm>
            <a:off x="685800" y="1143000"/>
            <a:ext cx="7924800" cy="5181600"/>
          </a:xfrm>
          <a:prstGeom prst="rect">
            <a:avLst/>
          </a:prstGeom>
          <a:solidFill>
            <a:srgbClr val="FFFFFF"/>
          </a:solidFill>
          <a:ln w="9525">
            <a:solidFill>
              <a:schemeClr val="tx1"/>
            </a:solidFill>
            <a:miter lim="800000"/>
            <a:headEnd/>
            <a:tailEnd/>
          </a:ln>
        </p:spPr>
        <p:txBody>
          <a:bodyPr wrap="none" anchor="ctr"/>
          <a:lstStyle/>
          <a:p>
            <a:pPr algn="ctr"/>
            <a:endParaRPr lang="en-US" sz="1800" b="1"/>
          </a:p>
        </p:txBody>
      </p:sp>
      <p:sp>
        <p:nvSpPr>
          <p:cNvPr id="21508" name="Line 3"/>
          <p:cNvSpPr>
            <a:spLocks noChangeShapeType="1"/>
          </p:cNvSpPr>
          <p:nvPr/>
        </p:nvSpPr>
        <p:spPr bwMode="auto">
          <a:xfrm>
            <a:off x="685800" y="1981200"/>
            <a:ext cx="792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09" name="Line 4"/>
          <p:cNvSpPr>
            <a:spLocks noChangeShapeType="1"/>
          </p:cNvSpPr>
          <p:nvPr/>
        </p:nvSpPr>
        <p:spPr bwMode="auto">
          <a:xfrm>
            <a:off x="685800" y="2514600"/>
            <a:ext cx="792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10" name="Line 5"/>
          <p:cNvSpPr>
            <a:spLocks noChangeShapeType="1"/>
          </p:cNvSpPr>
          <p:nvPr/>
        </p:nvSpPr>
        <p:spPr bwMode="auto">
          <a:xfrm>
            <a:off x="685800" y="3352800"/>
            <a:ext cx="792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11" name="Line 6"/>
          <p:cNvSpPr>
            <a:spLocks noChangeShapeType="1"/>
          </p:cNvSpPr>
          <p:nvPr/>
        </p:nvSpPr>
        <p:spPr bwMode="auto">
          <a:xfrm>
            <a:off x="685800" y="2895600"/>
            <a:ext cx="792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12" name="Line 7"/>
          <p:cNvSpPr>
            <a:spLocks noChangeShapeType="1"/>
          </p:cNvSpPr>
          <p:nvPr/>
        </p:nvSpPr>
        <p:spPr bwMode="auto">
          <a:xfrm>
            <a:off x="685800" y="3810000"/>
            <a:ext cx="792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13" name="Line 8"/>
          <p:cNvSpPr>
            <a:spLocks noChangeShapeType="1"/>
          </p:cNvSpPr>
          <p:nvPr/>
        </p:nvSpPr>
        <p:spPr bwMode="auto">
          <a:xfrm>
            <a:off x="685800" y="4267200"/>
            <a:ext cx="792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14" name="Line 9"/>
          <p:cNvSpPr>
            <a:spLocks noChangeShapeType="1"/>
          </p:cNvSpPr>
          <p:nvPr/>
        </p:nvSpPr>
        <p:spPr bwMode="auto">
          <a:xfrm>
            <a:off x="685800" y="4648200"/>
            <a:ext cx="792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15" name="Line 10"/>
          <p:cNvSpPr>
            <a:spLocks noChangeShapeType="1"/>
          </p:cNvSpPr>
          <p:nvPr/>
        </p:nvSpPr>
        <p:spPr bwMode="auto">
          <a:xfrm>
            <a:off x="685800" y="5105400"/>
            <a:ext cx="792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16" name="Line 11"/>
          <p:cNvSpPr>
            <a:spLocks noChangeShapeType="1"/>
          </p:cNvSpPr>
          <p:nvPr/>
        </p:nvSpPr>
        <p:spPr bwMode="auto">
          <a:xfrm>
            <a:off x="685800" y="5562600"/>
            <a:ext cx="792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17" name="Line 12"/>
          <p:cNvSpPr>
            <a:spLocks noChangeShapeType="1"/>
          </p:cNvSpPr>
          <p:nvPr/>
        </p:nvSpPr>
        <p:spPr bwMode="auto">
          <a:xfrm>
            <a:off x="762000" y="5943600"/>
            <a:ext cx="792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18" name="Text Box 13"/>
          <p:cNvSpPr txBox="1">
            <a:spLocks noChangeArrowheads="1"/>
          </p:cNvSpPr>
          <p:nvPr/>
        </p:nvSpPr>
        <p:spPr bwMode="auto">
          <a:xfrm>
            <a:off x="4724400" y="5308600"/>
            <a:ext cx="3000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buFont typeface="Wingdings" pitchFamily="2" charset="2"/>
              <a:buChar char=""/>
            </a:pPr>
            <a:endParaRPr lang="en-US" sz="2000" b="1"/>
          </a:p>
        </p:txBody>
      </p:sp>
      <p:sp>
        <p:nvSpPr>
          <p:cNvPr id="21519" name="Oval 14"/>
          <p:cNvSpPr>
            <a:spLocks noChangeArrowheads="1"/>
          </p:cNvSpPr>
          <p:nvPr/>
        </p:nvSpPr>
        <p:spPr bwMode="auto">
          <a:xfrm>
            <a:off x="990600" y="2743200"/>
            <a:ext cx="228600" cy="228600"/>
          </a:xfrm>
          <a:prstGeom prst="ellipse">
            <a:avLst/>
          </a:prstGeom>
          <a:solidFill>
            <a:srgbClr val="FFFFFF"/>
          </a:solidFill>
          <a:ln w="9525">
            <a:solidFill>
              <a:schemeClr val="tx1"/>
            </a:solidFill>
            <a:round/>
            <a:headEnd/>
            <a:tailEnd/>
          </a:ln>
        </p:spPr>
        <p:txBody>
          <a:bodyPr wrap="none" anchor="ctr"/>
          <a:lstStyle/>
          <a:p>
            <a:endParaRPr lang="en-US"/>
          </a:p>
        </p:txBody>
      </p:sp>
      <p:sp>
        <p:nvSpPr>
          <p:cNvPr id="21520" name="Oval 15"/>
          <p:cNvSpPr>
            <a:spLocks noChangeArrowheads="1"/>
          </p:cNvSpPr>
          <p:nvPr/>
        </p:nvSpPr>
        <p:spPr bwMode="auto">
          <a:xfrm>
            <a:off x="990600" y="5029200"/>
            <a:ext cx="228600" cy="228600"/>
          </a:xfrm>
          <a:prstGeom prst="ellipse">
            <a:avLst/>
          </a:prstGeom>
          <a:solidFill>
            <a:srgbClr val="FFFFFF"/>
          </a:solidFill>
          <a:ln w="9525">
            <a:solidFill>
              <a:schemeClr val="tx1"/>
            </a:solidFill>
            <a:round/>
            <a:headEnd/>
            <a:tailEnd/>
          </a:ln>
        </p:spPr>
        <p:txBody>
          <a:bodyPr wrap="none" anchor="ctr"/>
          <a:lstStyle/>
          <a:p>
            <a:endParaRPr lang="en-US"/>
          </a:p>
        </p:txBody>
      </p:sp>
      <p:sp>
        <p:nvSpPr>
          <p:cNvPr id="783376" name="Text Box 16"/>
          <p:cNvSpPr txBox="1">
            <a:spLocks noChangeArrowheads="1"/>
          </p:cNvSpPr>
          <p:nvPr/>
        </p:nvSpPr>
        <p:spPr bwMode="auto">
          <a:xfrm rot="-478370">
            <a:off x="228600" y="838200"/>
            <a:ext cx="5324475" cy="547688"/>
          </a:xfrm>
          <a:prstGeom prst="rect">
            <a:avLst/>
          </a:prstGeom>
          <a:solidFill>
            <a:srgbClr val="EAEAEA"/>
          </a:solidFill>
          <a:ln w="28575">
            <a:solidFill>
              <a:srgbClr val="FF0000"/>
            </a:solidFill>
            <a:miter lim="800000"/>
            <a:headEnd/>
            <a:tailEnd/>
          </a:ln>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2800" b="1"/>
              <a:t>Good ideas but no organization</a:t>
            </a:r>
          </a:p>
        </p:txBody>
      </p:sp>
      <p:pic>
        <p:nvPicPr>
          <p:cNvPr id="21522" name="Picture 17" descr="MCj0251069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34200" y="474663"/>
            <a:ext cx="1295400" cy="960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23" name="Rectangle 18"/>
          <p:cNvSpPr>
            <a:spLocks noChangeArrowheads="1"/>
          </p:cNvSpPr>
          <p:nvPr/>
        </p:nvSpPr>
        <p:spPr bwMode="auto">
          <a:xfrm>
            <a:off x="1295400" y="1482725"/>
            <a:ext cx="7162800" cy="491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30000"/>
              </a:spcBef>
            </a:pPr>
            <a:r>
              <a:rPr lang="en-US" sz="2000"/>
              <a:t>    </a:t>
            </a:r>
            <a:r>
              <a:rPr lang="en-US" sz="2800"/>
              <a:t>Dear Teacher,</a:t>
            </a:r>
          </a:p>
          <a:p>
            <a:pPr>
              <a:spcBef>
                <a:spcPct val="30000"/>
              </a:spcBef>
            </a:pPr>
            <a:r>
              <a:rPr lang="en-US" sz="2800"/>
              <a:t>     This is about my field trips. Let’s go to the Denver Mint. We can ride the bus. I heard they give out free samples. Ha ha. And then there’s the Molly Brown House.  She was unsinkable, you know. Rumor has it she burned money in her fireplace.  Her house had electricity. Her house had indoor plumbing. Oh yeah, I forgot to mention the Mint has armed guards. Thanks for reading my letter on field trips. Didja like it?         The End                             </a:t>
            </a:r>
            <a:endParaRPr lang="en-US" sz="5100"/>
          </a:p>
        </p:txBody>
      </p:sp>
    </p:spTree>
  </p:cSld>
  <p:clrMapOvr>
    <a:masterClrMapping/>
  </p:clrMapOvr>
  <p:transition/>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2"/>
          <p:cNvSpPr>
            <a:spLocks noChangeArrowheads="1"/>
          </p:cNvSpPr>
          <p:nvPr/>
        </p:nvSpPr>
        <p:spPr bwMode="auto">
          <a:xfrm>
            <a:off x="3505200" y="228600"/>
            <a:ext cx="4343400" cy="5181600"/>
          </a:xfrm>
          <a:prstGeom prst="rect">
            <a:avLst/>
          </a:prstGeom>
          <a:solidFill>
            <a:srgbClr val="FFF6E5"/>
          </a:solidFill>
          <a:ln w="9525" algn="ctr">
            <a:solidFill>
              <a:schemeClr val="tx1"/>
            </a:solidFill>
            <a:miter lim="800000"/>
            <a:headEnd/>
            <a:tailEnd/>
          </a:ln>
        </p:spPr>
        <p:txBody>
          <a:bodyPr wrap="none" anchor="ctr"/>
          <a:lstStyle/>
          <a:p>
            <a:pPr algn="ctr"/>
            <a:endParaRPr lang="en-US" sz="1000"/>
          </a:p>
        </p:txBody>
      </p:sp>
      <p:sp>
        <p:nvSpPr>
          <p:cNvPr id="22532" name="Line 3"/>
          <p:cNvSpPr>
            <a:spLocks noChangeShapeType="1"/>
          </p:cNvSpPr>
          <p:nvPr/>
        </p:nvSpPr>
        <p:spPr bwMode="auto">
          <a:xfrm>
            <a:off x="3505200" y="1066800"/>
            <a:ext cx="4343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2533" name="Line 4"/>
          <p:cNvSpPr>
            <a:spLocks noChangeShapeType="1"/>
          </p:cNvSpPr>
          <p:nvPr/>
        </p:nvSpPr>
        <p:spPr bwMode="auto">
          <a:xfrm>
            <a:off x="5105400" y="1066800"/>
            <a:ext cx="0" cy="3733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95653" name="Text Box 5"/>
          <p:cNvSpPr txBox="1">
            <a:spLocks noChangeArrowheads="1"/>
          </p:cNvSpPr>
          <p:nvPr/>
        </p:nvSpPr>
        <p:spPr bwMode="auto">
          <a:xfrm>
            <a:off x="4330700" y="685800"/>
            <a:ext cx="2374900" cy="396875"/>
          </a:xfrm>
          <a:prstGeom prst="rect">
            <a:avLst/>
          </a:prstGeom>
          <a:solidFill>
            <a:srgbClr val="00CC66">
              <a:alpha val="39999"/>
            </a:srgbClr>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2000" b="1"/>
              <a:t>T = Two Field Trips</a:t>
            </a:r>
          </a:p>
        </p:txBody>
      </p:sp>
      <p:sp>
        <p:nvSpPr>
          <p:cNvPr id="795654" name="Text Box 6"/>
          <p:cNvSpPr txBox="1">
            <a:spLocks noChangeArrowheads="1"/>
          </p:cNvSpPr>
          <p:nvPr/>
        </p:nvSpPr>
        <p:spPr bwMode="auto">
          <a:xfrm>
            <a:off x="3721100" y="1143000"/>
            <a:ext cx="1231900" cy="711200"/>
          </a:xfrm>
          <a:prstGeom prst="rect">
            <a:avLst/>
          </a:prstGeom>
          <a:solidFill>
            <a:srgbClr val="FFCC00">
              <a:alpha val="39999"/>
            </a:srgbClr>
          </a:solidFill>
          <a:ln w="9525">
            <a:solidFill>
              <a:srgbClr val="FFCC00"/>
            </a:solidFill>
            <a:miter lim="800000"/>
            <a:headEnd/>
            <a:tailEnd/>
          </a:ln>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2000">
                <a:sym typeface="Wingdings" pitchFamily="2" charset="2"/>
              </a:rPr>
              <a:t></a:t>
            </a:r>
            <a:r>
              <a:rPr lang="en-US" sz="2000"/>
              <a:t>Denver </a:t>
            </a:r>
          </a:p>
          <a:p>
            <a:pPr eaLnBrk="1" hangingPunct="1"/>
            <a:r>
              <a:rPr lang="en-US" sz="2000"/>
              <a:t>     Mint</a:t>
            </a:r>
          </a:p>
        </p:txBody>
      </p:sp>
      <p:sp>
        <p:nvSpPr>
          <p:cNvPr id="795655" name="Text Box 7"/>
          <p:cNvSpPr txBox="1">
            <a:spLocks noChangeArrowheads="1"/>
          </p:cNvSpPr>
          <p:nvPr/>
        </p:nvSpPr>
        <p:spPr bwMode="auto">
          <a:xfrm>
            <a:off x="3657600" y="2971800"/>
            <a:ext cx="1066800" cy="1006475"/>
          </a:xfrm>
          <a:prstGeom prst="rect">
            <a:avLst/>
          </a:prstGeom>
          <a:solidFill>
            <a:srgbClr val="FFCC00">
              <a:alpha val="3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2000">
                <a:sym typeface="Wingdings" pitchFamily="2" charset="2"/>
              </a:rPr>
              <a:t>Molly</a:t>
            </a:r>
          </a:p>
          <a:p>
            <a:pPr eaLnBrk="1" hangingPunct="1"/>
            <a:r>
              <a:rPr lang="en-US" sz="2000">
                <a:sym typeface="Wingdings" pitchFamily="2" charset="2"/>
              </a:rPr>
              <a:t>   Brown</a:t>
            </a:r>
          </a:p>
          <a:p>
            <a:pPr eaLnBrk="1" hangingPunct="1"/>
            <a:r>
              <a:rPr lang="en-US" sz="2000">
                <a:sym typeface="Wingdings" pitchFamily="2" charset="2"/>
              </a:rPr>
              <a:t>   House</a:t>
            </a:r>
            <a:endParaRPr lang="en-US" sz="2000"/>
          </a:p>
        </p:txBody>
      </p:sp>
      <p:sp>
        <p:nvSpPr>
          <p:cNvPr id="795656" name="Text Box 8"/>
          <p:cNvSpPr txBox="1">
            <a:spLocks noChangeArrowheads="1"/>
          </p:cNvSpPr>
          <p:nvPr/>
        </p:nvSpPr>
        <p:spPr bwMode="auto">
          <a:xfrm>
            <a:off x="1219200" y="4346575"/>
            <a:ext cx="1841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endParaRPr lang="en-US" sz="2000"/>
          </a:p>
        </p:txBody>
      </p:sp>
      <p:sp>
        <p:nvSpPr>
          <p:cNvPr id="795657" name="Text Box 9"/>
          <p:cNvSpPr txBox="1">
            <a:spLocks noChangeArrowheads="1"/>
          </p:cNvSpPr>
          <p:nvPr/>
        </p:nvSpPr>
        <p:spPr bwMode="auto">
          <a:xfrm>
            <a:off x="4067175" y="4876800"/>
            <a:ext cx="3400425" cy="396875"/>
          </a:xfrm>
          <a:prstGeom prst="rect">
            <a:avLst/>
          </a:prstGeom>
          <a:solidFill>
            <a:srgbClr val="00CC66">
              <a:alpha val="43137"/>
            </a:srgbClr>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2000" b="1"/>
              <a:t>C = pair of  historical places</a:t>
            </a:r>
          </a:p>
        </p:txBody>
      </p:sp>
      <p:sp>
        <p:nvSpPr>
          <p:cNvPr id="795658" name="Text Box 10"/>
          <p:cNvSpPr txBox="1">
            <a:spLocks noChangeArrowheads="1"/>
          </p:cNvSpPr>
          <p:nvPr/>
        </p:nvSpPr>
        <p:spPr bwMode="auto">
          <a:xfrm>
            <a:off x="5181600" y="1066800"/>
            <a:ext cx="2335213"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2000">
                <a:cs typeface="Arial" charset="0"/>
                <a:sym typeface="Wingdings" pitchFamily="2" charset="2"/>
              </a:rPr>
              <a:t>─ one of three places</a:t>
            </a:r>
          </a:p>
          <a:p>
            <a:pPr eaLnBrk="1" hangingPunct="1"/>
            <a:r>
              <a:rPr lang="en-US" sz="2000">
                <a:cs typeface="Arial" charset="0"/>
                <a:sym typeface="Wingdings" pitchFamily="2" charset="2"/>
              </a:rPr>
              <a:t>      -San Francisco</a:t>
            </a:r>
          </a:p>
          <a:p>
            <a:pPr eaLnBrk="1" hangingPunct="1"/>
            <a:r>
              <a:rPr lang="en-US" sz="2000">
                <a:cs typeface="Arial" charset="0"/>
                <a:sym typeface="Wingdings" pitchFamily="2" charset="2"/>
              </a:rPr>
              <a:t>      -Philadelphia</a:t>
            </a:r>
            <a:endParaRPr lang="en-US" sz="2000">
              <a:cs typeface="Arial" charset="0"/>
            </a:endParaRPr>
          </a:p>
        </p:txBody>
      </p:sp>
      <p:sp>
        <p:nvSpPr>
          <p:cNvPr id="795659" name="Text Box 11"/>
          <p:cNvSpPr txBox="1">
            <a:spLocks noChangeArrowheads="1"/>
          </p:cNvSpPr>
          <p:nvPr/>
        </p:nvSpPr>
        <p:spPr bwMode="auto">
          <a:xfrm>
            <a:off x="5205413" y="1981200"/>
            <a:ext cx="2033587"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lnSpc>
                <a:spcPct val="90000"/>
              </a:lnSpc>
            </a:pPr>
            <a:r>
              <a:rPr lang="en-US" sz="2000">
                <a:cs typeface="Arial" charset="0"/>
                <a:sym typeface="Wingdings" pitchFamily="2" charset="2"/>
              </a:rPr>
              <a:t>─ robotics</a:t>
            </a:r>
          </a:p>
          <a:p>
            <a:pPr lvl="1" eaLnBrk="1" hangingPunct="1">
              <a:lnSpc>
                <a:spcPct val="90000"/>
              </a:lnSpc>
              <a:buFontTx/>
              <a:buChar char="•"/>
            </a:pPr>
            <a:endParaRPr lang="en-US" sz="2000">
              <a:cs typeface="Arial" charset="0"/>
            </a:endParaRPr>
          </a:p>
        </p:txBody>
      </p:sp>
      <p:sp>
        <p:nvSpPr>
          <p:cNvPr id="795660" name="Text Box 12"/>
          <p:cNvSpPr txBox="1">
            <a:spLocks noChangeArrowheads="1"/>
          </p:cNvSpPr>
          <p:nvPr/>
        </p:nvSpPr>
        <p:spPr bwMode="auto">
          <a:xfrm>
            <a:off x="5219700" y="3000375"/>
            <a:ext cx="2252663"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lnSpc>
                <a:spcPct val="80000"/>
              </a:lnSpc>
            </a:pPr>
            <a:r>
              <a:rPr lang="en-US" sz="2000">
                <a:cs typeface="Arial" charset="0"/>
                <a:sym typeface="Wingdings" pitchFamily="2" charset="2"/>
              </a:rPr>
              <a:t>─ eccentric woman</a:t>
            </a:r>
          </a:p>
          <a:p>
            <a:pPr lvl="1" eaLnBrk="1" hangingPunct="1">
              <a:lnSpc>
                <a:spcPct val="80000"/>
              </a:lnSpc>
              <a:buFontTx/>
              <a:buChar char="•"/>
            </a:pPr>
            <a:r>
              <a:rPr lang="en-US" sz="2000">
                <a:cs typeface="Arial" charset="0"/>
              </a:rPr>
              <a:t> burned money</a:t>
            </a:r>
          </a:p>
        </p:txBody>
      </p:sp>
      <p:sp>
        <p:nvSpPr>
          <p:cNvPr id="795661" name="Text Box 13"/>
          <p:cNvSpPr txBox="1">
            <a:spLocks noChangeArrowheads="1"/>
          </p:cNvSpPr>
          <p:nvPr/>
        </p:nvSpPr>
        <p:spPr bwMode="auto">
          <a:xfrm>
            <a:off x="5257800" y="3533775"/>
            <a:ext cx="24225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lnSpc>
                <a:spcPct val="80000"/>
              </a:lnSpc>
            </a:pPr>
            <a:r>
              <a:rPr lang="en-US" sz="2000">
                <a:cs typeface="Arial" charset="0"/>
                <a:sym typeface="Wingdings" pitchFamily="2" charset="2"/>
              </a:rPr>
              <a:t>─ first with electricity</a:t>
            </a:r>
            <a:endParaRPr lang="en-US" sz="2000">
              <a:cs typeface="Arial" charset="0"/>
            </a:endParaRPr>
          </a:p>
        </p:txBody>
      </p:sp>
      <p:sp>
        <p:nvSpPr>
          <p:cNvPr id="795662" name="Rectangle 14"/>
          <p:cNvSpPr>
            <a:spLocks noChangeArrowheads="1"/>
          </p:cNvSpPr>
          <p:nvPr/>
        </p:nvSpPr>
        <p:spPr bwMode="auto">
          <a:xfrm>
            <a:off x="5181600" y="1143000"/>
            <a:ext cx="2590800" cy="3276600"/>
          </a:xfrm>
          <a:prstGeom prst="rect">
            <a:avLst/>
          </a:prstGeom>
          <a:solidFill>
            <a:srgbClr val="FF0000">
              <a:alpha val="36862"/>
            </a:srgbClr>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US"/>
          </a:p>
        </p:txBody>
      </p:sp>
      <p:sp>
        <p:nvSpPr>
          <p:cNvPr id="22544" name="Rectangle 15"/>
          <p:cNvSpPr>
            <a:spLocks noGrp="1" noChangeArrowheads="1"/>
          </p:cNvSpPr>
          <p:nvPr>
            <p:ph type="title"/>
          </p:nvPr>
        </p:nvSpPr>
        <p:spPr>
          <a:xfrm>
            <a:off x="419100" y="152400"/>
            <a:ext cx="8229600" cy="762000"/>
          </a:xfrm>
          <a:noFill/>
        </p:spPr>
        <p:txBody>
          <a:bodyPr/>
          <a:lstStyle/>
          <a:p>
            <a:pPr eaLnBrk="1" hangingPunct="1"/>
            <a:r>
              <a:rPr lang="en-US" dirty="0" smtClean="0"/>
              <a:t>Informal </a:t>
            </a:r>
            <a:r>
              <a:rPr lang="en-US" dirty="0" smtClean="0"/>
              <a:t/>
            </a:r>
            <a:br>
              <a:rPr lang="en-US" dirty="0" smtClean="0"/>
            </a:br>
            <a:r>
              <a:rPr lang="en-US" dirty="0" smtClean="0"/>
              <a:t>Outlines</a:t>
            </a:r>
            <a:endParaRPr lang="en-US" dirty="0" smtClean="0"/>
          </a:p>
        </p:txBody>
      </p:sp>
      <p:sp>
        <p:nvSpPr>
          <p:cNvPr id="795664" name="Text Box 16"/>
          <p:cNvSpPr txBox="1">
            <a:spLocks noChangeArrowheads="1"/>
          </p:cNvSpPr>
          <p:nvPr/>
        </p:nvSpPr>
        <p:spPr bwMode="auto">
          <a:xfrm>
            <a:off x="5257800" y="3854450"/>
            <a:ext cx="238283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lnSpc>
                <a:spcPct val="80000"/>
              </a:lnSpc>
            </a:pPr>
            <a:r>
              <a:rPr lang="en-US" sz="2000">
                <a:cs typeface="Arial" charset="0"/>
                <a:sym typeface="Wingdings" pitchFamily="2" charset="2"/>
              </a:rPr>
              <a:t>─ first with plumbing</a:t>
            </a:r>
            <a:endParaRPr lang="en-US" sz="2000">
              <a:cs typeface="Arial" charset="0"/>
            </a:endParaRPr>
          </a:p>
        </p:txBody>
      </p:sp>
      <p:sp>
        <p:nvSpPr>
          <p:cNvPr id="795665" name="Text Box 17"/>
          <p:cNvSpPr txBox="1">
            <a:spLocks noChangeArrowheads="1"/>
          </p:cNvSpPr>
          <p:nvPr/>
        </p:nvSpPr>
        <p:spPr bwMode="auto">
          <a:xfrm>
            <a:off x="5205413" y="2286000"/>
            <a:ext cx="2033587"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lnSpc>
                <a:spcPct val="90000"/>
              </a:lnSpc>
            </a:pPr>
            <a:r>
              <a:rPr lang="en-US" sz="2000">
                <a:cs typeface="Arial" charset="0"/>
                <a:sym typeface="Wingdings" pitchFamily="2" charset="2"/>
              </a:rPr>
              <a:t>─ armed guards</a:t>
            </a:r>
          </a:p>
          <a:p>
            <a:pPr lvl="1" eaLnBrk="1" hangingPunct="1">
              <a:lnSpc>
                <a:spcPct val="90000"/>
              </a:lnSpc>
              <a:buFontTx/>
              <a:buChar char="•"/>
            </a:pPr>
            <a:endParaRPr lang="en-US" sz="2000">
              <a:cs typeface="Arial" charset="0"/>
            </a:endParaRPr>
          </a:p>
        </p:txBody>
      </p:sp>
      <p:sp>
        <p:nvSpPr>
          <p:cNvPr id="19" name="Title 1"/>
          <p:cNvSpPr txBox="1">
            <a:spLocks/>
          </p:cNvSpPr>
          <p:nvPr/>
        </p:nvSpPr>
        <p:spPr>
          <a:xfrm>
            <a:off x="278130" y="5318760"/>
            <a:ext cx="7520940" cy="54864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en-US" dirty="0" smtClean="0"/>
              <a:t>Text Structure </a:t>
            </a:r>
            <a:endParaRPr lang="en-US" dirty="0" smtClean="0"/>
          </a:p>
        </p:txBody>
      </p:sp>
    </p:spTree>
  </p:cSld>
  <p:clrMapOvr>
    <a:masterClrMapping/>
  </p:clrMapOvr>
  <p:transition/>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Number Placeholder 4"/>
          <p:cNvSpPr>
            <a:spLocks noGrp="1"/>
          </p:cNvSpPr>
          <p:nvPr>
            <p:ph type="sldNum" sz="quarter" idx="10"/>
          </p:nvPr>
        </p:nvSpPr>
        <p:spPr>
          <a:xfrm rot="19140000">
            <a:off x="201168" y="5476174"/>
            <a:ext cx="2176272" cy="20116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fld id="{7B11035B-0EBE-4C84-A793-D74F63DF09D4}" type="slidenum">
              <a:rPr lang="en-US" sz="1400" smtClean="0">
                <a:latin typeface="Arial" charset="0"/>
              </a:rPr>
              <a:pPr eaLnBrk="1" hangingPunct="1"/>
              <a:t>102</a:t>
            </a:fld>
            <a:endParaRPr lang="en-US" sz="1400" smtClean="0">
              <a:latin typeface="Arial" charset="0"/>
            </a:endParaRPr>
          </a:p>
        </p:txBody>
      </p:sp>
      <p:sp>
        <p:nvSpPr>
          <p:cNvPr id="23555" name="Rectangle 2"/>
          <p:cNvSpPr>
            <a:spLocks noChangeArrowheads="1"/>
          </p:cNvSpPr>
          <p:nvPr/>
        </p:nvSpPr>
        <p:spPr bwMode="auto">
          <a:xfrm>
            <a:off x="685800" y="672526"/>
            <a:ext cx="7924800" cy="5791200"/>
          </a:xfrm>
          <a:prstGeom prst="rect">
            <a:avLst/>
          </a:prstGeom>
          <a:solidFill>
            <a:srgbClr val="FFFFFF"/>
          </a:solidFill>
          <a:ln w="9525">
            <a:solidFill>
              <a:schemeClr val="tx1"/>
            </a:solidFill>
            <a:miter lim="800000"/>
            <a:headEnd/>
            <a:tailEnd/>
          </a:ln>
        </p:spPr>
        <p:txBody>
          <a:bodyPr wrap="none" anchor="ctr"/>
          <a:lstStyle/>
          <a:p>
            <a:pPr algn="ctr"/>
            <a:endParaRPr lang="en-US" sz="1800" b="1"/>
          </a:p>
        </p:txBody>
      </p:sp>
      <p:sp>
        <p:nvSpPr>
          <p:cNvPr id="23556" name="Line 3"/>
          <p:cNvSpPr>
            <a:spLocks noChangeShapeType="1"/>
          </p:cNvSpPr>
          <p:nvPr/>
        </p:nvSpPr>
        <p:spPr bwMode="auto">
          <a:xfrm>
            <a:off x="685800" y="1663126"/>
            <a:ext cx="792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57" name="Line 4"/>
          <p:cNvSpPr>
            <a:spLocks noChangeShapeType="1"/>
          </p:cNvSpPr>
          <p:nvPr/>
        </p:nvSpPr>
        <p:spPr bwMode="auto">
          <a:xfrm>
            <a:off x="685800" y="1967926"/>
            <a:ext cx="792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58" name="Line 5"/>
          <p:cNvSpPr>
            <a:spLocks noChangeShapeType="1"/>
          </p:cNvSpPr>
          <p:nvPr/>
        </p:nvSpPr>
        <p:spPr bwMode="auto">
          <a:xfrm>
            <a:off x="685800" y="2577526"/>
            <a:ext cx="792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59" name="Line 6"/>
          <p:cNvSpPr>
            <a:spLocks noChangeShapeType="1"/>
          </p:cNvSpPr>
          <p:nvPr/>
        </p:nvSpPr>
        <p:spPr bwMode="auto">
          <a:xfrm>
            <a:off x="685800" y="2272726"/>
            <a:ext cx="792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60" name="Line 7"/>
          <p:cNvSpPr>
            <a:spLocks noChangeShapeType="1"/>
          </p:cNvSpPr>
          <p:nvPr/>
        </p:nvSpPr>
        <p:spPr bwMode="auto">
          <a:xfrm>
            <a:off x="685800" y="2882326"/>
            <a:ext cx="792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61" name="Line 8"/>
          <p:cNvSpPr>
            <a:spLocks noChangeShapeType="1"/>
          </p:cNvSpPr>
          <p:nvPr/>
        </p:nvSpPr>
        <p:spPr bwMode="auto">
          <a:xfrm>
            <a:off x="685800" y="3187126"/>
            <a:ext cx="792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62" name="Line 9"/>
          <p:cNvSpPr>
            <a:spLocks noChangeShapeType="1"/>
          </p:cNvSpPr>
          <p:nvPr/>
        </p:nvSpPr>
        <p:spPr bwMode="auto">
          <a:xfrm>
            <a:off x="685800" y="3491926"/>
            <a:ext cx="792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63" name="Line 10"/>
          <p:cNvSpPr>
            <a:spLocks noChangeShapeType="1"/>
          </p:cNvSpPr>
          <p:nvPr/>
        </p:nvSpPr>
        <p:spPr bwMode="auto">
          <a:xfrm>
            <a:off x="685800" y="4711126"/>
            <a:ext cx="792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64" name="Line 11"/>
          <p:cNvSpPr>
            <a:spLocks noChangeShapeType="1"/>
          </p:cNvSpPr>
          <p:nvPr/>
        </p:nvSpPr>
        <p:spPr bwMode="auto">
          <a:xfrm>
            <a:off x="685800" y="5015926"/>
            <a:ext cx="792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65" name="Line 12"/>
          <p:cNvSpPr>
            <a:spLocks noChangeShapeType="1"/>
          </p:cNvSpPr>
          <p:nvPr/>
        </p:nvSpPr>
        <p:spPr bwMode="auto">
          <a:xfrm>
            <a:off x="685800" y="5625526"/>
            <a:ext cx="792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66" name="Text Box 13"/>
          <p:cNvSpPr txBox="1">
            <a:spLocks noChangeArrowheads="1"/>
          </p:cNvSpPr>
          <p:nvPr/>
        </p:nvSpPr>
        <p:spPr bwMode="auto">
          <a:xfrm>
            <a:off x="4724400" y="4914326"/>
            <a:ext cx="3000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buFont typeface="Wingdings" pitchFamily="2" charset="2"/>
              <a:buChar char=""/>
            </a:pPr>
            <a:endParaRPr lang="en-US" sz="2000" b="1"/>
          </a:p>
        </p:txBody>
      </p:sp>
      <p:sp>
        <p:nvSpPr>
          <p:cNvPr id="797710" name="Text Box 14"/>
          <p:cNvSpPr txBox="1">
            <a:spLocks noChangeArrowheads="1"/>
          </p:cNvSpPr>
          <p:nvPr/>
        </p:nvSpPr>
        <p:spPr bwMode="auto">
          <a:xfrm rot="-478370">
            <a:off x="257175" y="440751"/>
            <a:ext cx="5324475" cy="974725"/>
          </a:xfrm>
          <a:prstGeom prst="rect">
            <a:avLst/>
          </a:prstGeom>
          <a:solidFill>
            <a:srgbClr val="EAEAEA"/>
          </a:solidFill>
          <a:ln w="28575">
            <a:solidFill>
              <a:srgbClr val="FF0000"/>
            </a:solidFill>
            <a:miter lim="800000"/>
            <a:headEnd/>
            <a:tailEnd/>
          </a:ln>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2800" b="1"/>
              <a:t>Good ideas and great organization!</a:t>
            </a:r>
          </a:p>
        </p:txBody>
      </p:sp>
      <p:pic>
        <p:nvPicPr>
          <p:cNvPr id="23568" name="Picture 15" descr="MCj0251069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34200" y="80389"/>
            <a:ext cx="1295400" cy="960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69" name="Rectangle 16"/>
          <p:cNvSpPr>
            <a:spLocks noChangeArrowheads="1"/>
          </p:cNvSpPr>
          <p:nvPr/>
        </p:nvSpPr>
        <p:spPr bwMode="auto">
          <a:xfrm>
            <a:off x="685800" y="945576"/>
            <a:ext cx="7924800" cy="536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30000"/>
              </a:spcBef>
            </a:pPr>
            <a:r>
              <a:rPr lang="en-US" sz="2000"/>
              <a:t>To Whom It May Concern,</a:t>
            </a:r>
          </a:p>
          <a:p>
            <a:pPr>
              <a:spcBef>
                <a:spcPct val="30000"/>
              </a:spcBef>
            </a:pPr>
            <a:r>
              <a:rPr lang="en-US" sz="2000"/>
              <a:t>	Although there are many places worthy of recommending for two field trips, I’d like to suggest visiting The Denver Mint and the Molly Brown House.    								The Denver Mint is one of only three places in our country where money is made. The others are San Francisco and Philadelphia. It’s a place to witness robotics in action, as that’s how the money is made nowadays. There’s heavily armed guards watching every step you take.  Here’s a word to the wise: don’t grab a free sample! You might find yourself in trouble! 	Another place I’d recommend is the Molly Brown House.  She was quite eccentric.  Rumor has it she used to burn money in her fireplace! Her house was the first in Denver to have electricity installed.  It was also the first to have indoor plumbing.  The original toilet is still there.  For an extra $1 you can pee in it, just like Molly used to.  Just kidding.  	Obviously, this pair of  historical locations should be highly considered when thinking about two possible places.										Sincerely,  </a:t>
            </a:r>
          </a:p>
        </p:txBody>
      </p:sp>
      <p:sp>
        <p:nvSpPr>
          <p:cNvPr id="23570" name="Line 17"/>
          <p:cNvSpPr>
            <a:spLocks noChangeShapeType="1"/>
          </p:cNvSpPr>
          <p:nvPr/>
        </p:nvSpPr>
        <p:spPr bwMode="auto">
          <a:xfrm>
            <a:off x="685800" y="3796726"/>
            <a:ext cx="792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71" name="Line 18"/>
          <p:cNvSpPr>
            <a:spLocks noChangeShapeType="1"/>
          </p:cNvSpPr>
          <p:nvPr/>
        </p:nvSpPr>
        <p:spPr bwMode="auto">
          <a:xfrm>
            <a:off x="685800" y="4101526"/>
            <a:ext cx="792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72" name="Line 19"/>
          <p:cNvSpPr>
            <a:spLocks noChangeShapeType="1"/>
          </p:cNvSpPr>
          <p:nvPr/>
        </p:nvSpPr>
        <p:spPr bwMode="auto">
          <a:xfrm>
            <a:off x="685800" y="4406326"/>
            <a:ext cx="792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73" name="Line 20"/>
          <p:cNvSpPr>
            <a:spLocks noChangeShapeType="1"/>
          </p:cNvSpPr>
          <p:nvPr/>
        </p:nvSpPr>
        <p:spPr bwMode="auto">
          <a:xfrm>
            <a:off x="685800" y="5320726"/>
            <a:ext cx="792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74" name="Line 21"/>
          <p:cNvSpPr>
            <a:spLocks noChangeShapeType="1"/>
          </p:cNvSpPr>
          <p:nvPr/>
        </p:nvSpPr>
        <p:spPr bwMode="auto">
          <a:xfrm>
            <a:off x="685800" y="5930326"/>
            <a:ext cx="792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75" name="Line 22"/>
          <p:cNvSpPr>
            <a:spLocks noChangeShapeType="1"/>
          </p:cNvSpPr>
          <p:nvPr/>
        </p:nvSpPr>
        <p:spPr bwMode="auto">
          <a:xfrm>
            <a:off x="685800" y="6235126"/>
            <a:ext cx="792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76" name="Line 23"/>
          <p:cNvSpPr>
            <a:spLocks noChangeShapeType="1"/>
          </p:cNvSpPr>
          <p:nvPr/>
        </p:nvSpPr>
        <p:spPr bwMode="auto">
          <a:xfrm>
            <a:off x="685800" y="1282126"/>
            <a:ext cx="792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transition/>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itle 1"/>
          <p:cNvSpPr>
            <a:spLocks noGrp="1"/>
          </p:cNvSpPr>
          <p:nvPr>
            <p:ph type="title"/>
          </p:nvPr>
        </p:nvSpPr>
        <p:spPr/>
        <p:txBody>
          <a:bodyPr/>
          <a:lstStyle/>
          <a:p>
            <a:r>
              <a:rPr lang="en-US" smtClean="0"/>
              <a:t>6</a:t>
            </a:r>
            <a:r>
              <a:rPr lang="en-US" baseline="30000" smtClean="0"/>
              <a:t>th</a:t>
            </a:r>
            <a:r>
              <a:rPr lang="en-US" smtClean="0"/>
              <a:t> grade Prompt</a:t>
            </a:r>
          </a:p>
        </p:txBody>
      </p:sp>
      <p:sp>
        <p:nvSpPr>
          <p:cNvPr id="75779" name="Content Placeholder 2"/>
          <p:cNvSpPr>
            <a:spLocks noGrp="1"/>
          </p:cNvSpPr>
          <p:nvPr>
            <p:ph idx="1"/>
          </p:nvPr>
        </p:nvSpPr>
        <p:spPr>
          <a:xfrm>
            <a:off x="457200" y="1066800"/>
            <a:ext cx="8229600" cy="3733800"/>
          </a:xfrm>
        </p:spPr>
        <p:txBody>
          <a:bodyPr>
            <a:normAutofit/>
          </a:bodyPr>
          <a:lstStyle/>
          <a:p>
            <a:pPr>
              <a:buFont typeface="Wingdings" pitchFamily="2" charset="2"/>
              <a:buNone/>
            </a:pPr>
            <a:r>
              <a:rPr lang="en-US" sz="3600" dirty="0" smtClean="0"/>
              <a:t>There are many ways to be a friend to someone. Write a well-developed paragraph in which you explain what is most important to you in a friendship. </a:t>
            </a:r>
          </a:p>
        </p:txBody>
      </p:sp>
      <p:pic>
        <p:nvPicPr>
          <p:cNvPr id="75781" name="Picture 2" descr="C:\Documents and Settings\rfrantu\Local Settings\Temporary Internet Files\Content.IE5\YY29VE07\MCj0432497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10400" y="4991100"/>
            <a:ext cx="1981200" cy="186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Isosceles Triangle 6"/>
          <p:cNvSpPr/>
          <p:nvPr/>
        </p:nvSpPr>
        <p:spPr>
          <a:xfrm>
            <a:off x="685800" y="5124450"/>
            <a:ext cx="2438400" cy="1600200"/>
          </a:xfrm>
          <a:prstGeom prst="triangle">
            <a:avLst>
              <a:gd name="adj" fmla="val 50762"/>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t>Intermediate  Level</a:t>
            </a:r>
          </a:p>
          <a:p>
            <a:pPr algn="ctr">
              <a:defRPr/>
            </a:pPr>
            <a:r>
              <a:rPr lang="en-US" sz="1400" dirty="0"/>
              <a:t>Sample </a:t>
            </a:r>
          </a:p>
        </p:txBody>
      </p:sp>
      <p:sp>
        <p:nvSpPr>
          <p:cNvPr id="8" name="Title 1"/>
          <p:cNvSpPr txBox="1">
            <a:spLocks/>
          </p:cNvSpPr>
          <p:nvPr/>
        </p:nvSpPr>
        <p:spPr>
          <a:xfrm>
            <a:off x="278130" y="5318760"/>
            <a:ext cx="7520940" cy="54864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en-US" dirty="0" smtClean="0"/>
              <a:t>Text Structure </a:t>
            </a:r>
            <a:endParaRPr lang="en-US" dirty="0" smtClean="0"/>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ext Box 10"/>
          <p:cNvSpPr txBox="1">
            <a:spLocks noChangeArrowheads="1"/>
          </p:cNvSpPr>
          <p:nvPr/>
        </p:nvSpPr>
        <p:spPr bwMode="auto">
          <a:xfrm>
            <a:off x="266700" y="76200"/>
            <a:ext cx="861060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2400" b="1" dirty="0"/>
              <a:t>Prompt:</a:t>
            </a:r>
            <a:r>
              <a:rPr lang="en-US" sz="2400" dirty="0"/>
              <a:t>  There are many ways to be a friend to someone. Write a well-developed paragraph in which you explain what it most important to you in a friendship. </a:t>
            </a:r>
          </a:p>
          <a:p>
            <a:pPr eaLnBrk="1" hangingPunct="1"/>
            <a:endParaRPr lang="en-US" sz="2400" dirty="0"/>
          </a:p>
          <a:p>
            <a:pPr eaLnBrk="1" hangingPunct="1"/>
            <a:endParaRPr lang="en-US" sz="2400" dirty="0"/>
          </a:p>
        </p:txBody>
      </p:sp>
      <p:sp>
        <p:nvSpPr>
          <p:cNvPr id="82951" name="Rectangle 7"/>
          <p:cNvSpPr>
            <a:spLocks noChangeArrowheads="1"/>
          </p:cNvSpPr>
          <p:nvPr/>
        </p:nvSpPr>
        <p:spPr bwMode="auto">
          <a:xfrm>
            <a:off x="3200400" y="1752600"/>
            <a:ext cx="2743200"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82954" name="Rectangle 11"/>
          <p:cNvSpPr>
            <a:spLocks noChangeArrowheads="1"/>
          </p:cNvSpPr>
          <p:nvPr/>
        </p:nvSpPr>
        <p:spPr bwMode="auto">
          <a:xfrm>
            <a:off x="3048000" y="1371600"/>
            <a:ext cx="3352800" cy="4114800"/>
          </a:xfrm>
          <a:prstGeom prst="rect">
            <a:avLst/>
          </a:prstGeom>
          <a:solidFill>
            <a:srgbClr val="FFFFFF"/>
          </a:solidFill>
          <a:ln w="9525" algn="ctr">
            <a:solidFill>
              <a:schemeClr val="tx1"/>
            </a:solidFill>
            <a:miter lim="800000"/>
            <a:headEnd/>
            <a:tailEnd/>
          </a:ln>
        </p:spPr>
        <p:txBody>
          <a:bodyPr wrap="none" anchor="ctr"/>
          <a:lstStyle/>
          <a:p>
            <a:endParaRPr lang="en-US"/>
          </a:p>
        </p:txBody>
      </p:sp>
      <p:sp>
        <p:nvSpPr>
          <p:cNvPr id="82955" name="Line 12"/>
          <p:cNvSpPr>
            <a:spLocks noChangeShapeType="1"/>
          </p:cNvSpPr>
          <p:nvPr/>
        </p:nvSpPr>
        <p:spPr bwMode="auto">
          <a:xfrm>
            <a:off x="3048000" y="1905000"/>
            <a:ext cx="335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956" name="Line 13"/>
          <p:cNvSpPr>
            <a:spLocks noChangeShapeType="1"/>
          </p:cNvSpPr>
          <p:nvPr/>
        </p:nvSpPr>
        <p:spPr bwMode="auto">
          <a:xfrm>
            <a:off x="4800600" y="1905000"/>
            <a:ext cx="0" cy="2895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957" name="Text Box 14"/>
          <p:cNvSpPr txBox="1">
            <a:spLocks noChangeArrowheads="1"/>
          </p:cNvSpPr>
          <p:nvPr/>
        </p:nvSpPr>
        <p:spPr bwMode="auto">
          <a:xfrm>
            <a:off x="3657600" y="1371600"/>
            <a:ext cx="6175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2400"/>
              <a:t>T =</a:t>
            </a:r>
          </a:p>
        </p:txBody>
      </p:sp>
      <p:sp>
        <p:nvSpPr>
          <p:cNvPr id="82958" name="Rectangle 16"/>
          <p:cNvSpPr>
            <a:spLocks noChangeArrowheads="1"/>
          </p:cNvSpPr>
          <p:nvPr/>
        </p:nvSpPr>
        <p:spPr bwMode="auto">
          <a:xfrm>
            <a:off x="3657600" y="1447800"/>
            <a:ext cx="2209800" cy="381000"/>
          </a:xfrm>
          <a:prstGeom prst="rect">
            <a:avLst/>
          </a:prstGeom>
          <a:solidFill>
            <a:srgbClr val="009900">
              <a:alpha val="41960"/>
            </a:srgbClr>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r>
              <a:rPr lang="en-US"/>
              <a:t>          to be a friend </a:t>
            </a:r>
          </a:p>
        </p:txBody>
      </p:sp>
      <p:sp>
        <p:nvSpPr>
          <p:cNvPr id="82959" name="Rectangle 22"/>
          <p:cNvSpPr>
            <a:spLocks noChangeArrowheads="1"/>
          </p:cNvSpPr>
          <p:nvPr/>
        </p:nvSpPr>
        <p:spPr bwMode="auto">
          <a:xfrm>
            <a:off x="4876800" y="2209800"/>
            <a:ext cx="381000" cy="76200"/>
          </a:xfrm>
          <a:prstGeom prst="rect">
            <a:avLst/>
          </a:prstGeom>
          <a:solidFill>
            <a:srgbClr val="FF0000"/>
          </a:solidFill>
          <a:ln w="9525" algn="ctr">
            <a:solidFill>
              <a:schemeClr val="tx1"/>
            </a:solidFill>
            <a:miter lim="800000"/>
            <a:headEnd/>
            <a:tailEnd/>
          </a:ln>
        </p:spPr>
        <p:txBody>
          <a:bodyPr wrap="none" anchor="ctr"/>
          <a:lstStyle/>
          <a:p>
            <a:endParaRPr lang="en-US"/>
          </a:p>
        </p:txBody>
      </p:sp>
      <p:sp>
        <p:nvSpPr>
          <p:cNvPr id="82960" name="Rectangle 23"/>
          <p:cNvSpPr>
            <a:spLocks noChangeArrowheads="1"/>
          </p:cNvSpPr>
          <p:nvPr/>
        </p:nvSpPr>
        <p:spPr bwMode="auto">
          <a:xfrm>
            <a:off x="4876800" y="2514600"/>
            <a:ext cx="381000" cy="76200"/>
          </a:xfrm>
          <a:prstGeom prst="rect">
            <a:avLst/>
          </a:prstGeom>
          <a:solidFill>
            <a:srgbClr val="FF0000"/>
          </a:solidFill>
          <a:ln w="9525" algn="ctr">
            <a:solidFill>
              <a:schemeClr val="tx1"/>
            </a:solidFill>
            <a:miter lim="800000"/>
            <a:headEnd/>
            <a:tailEnd/>
          </a:ln>
        </p:spPr>
        <p:txBody>
          <a:bodyPr wrap="none" anchor="ctr"/>
          <a:lstStyle/>
          <a:p>
            <a:endParaRPr lang="en-US"/>
          </a:p>
        </p:txBody>
      </p:sp>
      <p:sp>
        <p:nvSpPr>
          <p:cNvPr id="82961" name="Rectangle 24"/>
          <p:cNvSpPr>
            <a:spLocks noChangeArrowheads="1"/>
          </p:cNvSpPr>
          <p:nvPr/>
        </p:nvSpPr>
        <p:spPr bwMode="auto">
          <a:xfrm>
            <a:off x="4876800" y="3810000"/>
            <a:ext cx="381000" cy="76200"/>
          </a:xfrm>
          <a:prstGeom prst="rect">
            <a:avLst/>
          </a:prstGeom>
          <a:solidFill>
            <a:srgbClr val="FF0000"/>
          </a:solidFill>
          <a:ln w="9525" algn="ctr">
            <a:solidFill>
              <a:schemeClr val="tx1"/>
            </a:solidFill>
            <a:miter lim="800000"/>
            <a:headEnd/>
            <a:tailEnd/>
          </a:ln>
        </p:spPr>
        <p:txBody>
          <a:bodyPr wrap="none" anchor="ctr"/>
          <a:lstStyle/>
          <a:p>
            <a:endParaRPr lang="en-US"/>
          </a:p>
        </p:txBody>
      </p:sp>
      <p:sp>
        <p:nvSpPr>
          <p:cNvPr id="82962" name="Rectangle 25"/>
          <p:cNvSpPr>
            <a:spLocks noChangeArrowheads="1"/>
          </p:cNvSpPr>
          <p:nvPr/>
        </p:nvSpPr>
        <p:spPr bwMode="auto">
          <a:xfrm>
            <a:off x="4876800" y="3429000"/>
            <a:ext cx="381000" cy="76200"/>
          </a:xfrm>
          <a:prstGeom prst="rect">
            <a:avLst/>
          </a:prstGeom>
          <a:solidFill>
            <a:srgbClr val="FF0000"/>
          </a:solidFill>
          <a:ln w="9525" algn="ctr">
            <a:solidFill>
              <a:schemeClr val="tx1"/>
            </a:solidFill>
            <a:miter lim="800000"/>
            <a:headEnd/>
            <a:tailEnd/>
          </a:ln>
        </p:spPr>
        <p:txBody>
          <a:bodyPr wrap="none" anchor="ctr"/>
          <a:lstStyle/>
          <a:p>
            <a:endParaRPr lang="en-US"/>
          </a:p>
        </p:txBody>
      </p:sp>
      <p:sp>
        <p:nvSpPr>
          <p:cNvPr id="192538" name="Rectangle 26"/>
          <p:cNvSpPr>
            <a:spLocks noChangeArrowheads="1"/>
          </p:cNvSpPr>
          <p:nvPr/>
        </p:nvSpPr>
        <p:spPr bwMode="auto">
          <a:xfrm>
            <a:off x="3200400" y="4876800"/>
            <a:ext cx="3200400" cy="381000"/>
          </a:xfrm>
          <a:prstGeom prst="rect">
            <a:avLst/>
          </a:prstGeom>
          <a:solidFill>
            <a:srgbClr val="009900">
              <a:alpha val="42000"/>
            </a:srgbClr>
          </a:solidFill>
          <a:ln w="9525" algn="ctr">
            <a:noFill/>
            <a:miter lim="800000"/>
            <a:headEnd/>
            <a:tailEnd/>
          </a:ln>
          <a:effectLst/>
        </p:spPr>
        <p:txBody>
          <a:bodyPr wrap="none" anchor="ctr"/>
          <a:lstStyle/>
          <a:p>
            <a:pPr>
              <a:defRPr/>
            </a:pPr>
            <a:r>
              <a:rPr lang="en-US" sz="2400" dirty="0">
                <a:effectLst>
                  <a:outerShdw blurRad="38100" dist="38100" dir="2700000" algn="tl">
                    <a:srgbClr val="FFFFFF"/>
                  </a:outerShdw>
                </a:effectLst>
              </a:rPr>
              <a:t>C=  </a:t>
            </a:r>
            <a:r>
              <a:rPr lang="en-US" sz="1800" dirty="0">
                <a:effectLst>
                  <a:outerShdw blurRad="38100" dist="38100" dir="2700000" algn="tl">
                    <a:srgbClr val="FFFFFF"/>
                  </a:outerShdw>
                </a:effectLst>
              </a:rPr>
              <a:t> you can be a good buddy</a:t>
            </a:r>
            <a:endParaRPr lang="en-US" sz="2400" dirty="0">
              <a:effectLst>
                <a:outerShdw blurRad="38100" dist="38100" dir="2700000" algn="tl">
                  <a:srgbClr val="FFFFFF"/>
                </a:outerShdw>
              </a:effectLst>
            </a:endParaRPr>
          </a:p>
        </p:txBody>
      </p:sp>
      <p:sp>
        <p:nvSpPr>
          <p:cNvPr id="26" name="Isosceles Triangle 25"/>
          <p:cNvSpPr/>
          <p:nvPr/>
        </p:nvSpPr>
        <p:spPr>
          <a:xfrm>
            <a:off x="762000" y="5257800"/>
            <a:ext cx="2438400" cy="1600200"/>
          </a:xfrm>
          <a:prstGeom prst="triangle">
            <a:avLst>
              <a:gd name="adj" fmla="val 50762"/>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t>Intermediate  Level</a:t>
            </a:r>
          </a:p>
          <a:p>
            <a:pPr algn="ctr">
              <a:defRPr/>
            </a:pPr>
            <a:r>
              <a:rPr lang="en-US" sz="1400" dirty="0"/>
              <a:t>Sample </a:t>
            </a:r>
          </a:p>
        </p:txBody>
      </p:sp>
      <p:sp>
        <p:nvSpPr>
          <p:cNvPr id="82965" name="TextBox 28"/>
          <p:cNvSpPr txBox="1">
            <a:spLocks noChangeArrowheads="1"/>
          </p:cNvSpPr>
          <p:nvPr/>
        </p:nvSpPr>
        <p:spPr bwMode="auto">
          <a:xfrm>
            <a:off x="5334000" y="2057400"/>
            <a:ext cx="9906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1400" dirty="0"/>
              <a:t>-Share stories</a:t>
            </a:r>
          </a:p>
          <a:p>
            <a:pPr eaLnBrk="1" hangingPunct="1"/>
            <a:r>
              <a:rPr lang="en-US" sz="1400" dirty="0"/>
              <a:t>- Support when sad</a:t>
            </a:r>
          </a:p>
        </p:txBody>
      </p:sp>
      <p:sp>
        <p:nvSpPr>
          <p:cNvPr id="82966" name="TextBox 29"/>
          <p:cNvSpPr txBox="1">
            <a:spLocks noChangeArrowheads="1"/>
          </p:cNvSpPr>
          <p:nvPr/>
        </p:nvSpPr>
        <p:spPr bwMode="auto">
          <a:xfrm>
            <a:off x="5334000" y="3276600"/>
            <a:ext cx="11430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dirty="0"/>
              <a:t>-</a:t>
            </a:r>
            <a:r>
              <a:rPr lang="en-US" sz="1400" dirty="0"/>
              <a:t>Do homework together </a:t>
            </a:r>
          </a:p>
          <a:p>
            <a:pPr eaLnBrk="1" hangingPunct="1"/>
            <a:r>
              <a:rPr lang="en-US" sz="1400" dirty="0"/>
              <a:t>-Make soup when sick</a:t>
            </a:r>
          </a:p>
        </p:txBody>
      </p:sp>
      <p:sp>
        <p:nvSpPr>
          <p:cNvPr id="32" name="Text Box 7"/>
          <p:cNvSpPr txBox="1">
            <a:spLocks noChangeArrowheads="1"/>
          </p:cNvSpPr>
          <p:nvPr/>
        </p:nvSpPr>
        <p:spPr bwMode="auto">
          <a:xfrm>
            <a:off x="1219200" y="3051175"/>
            <a:ext cx="1841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endParaRPr lang="en-US" sz="2000"/>
          </a:p>
        </p:txBody>
      </p:sp>
      <p:sp>
        <p:nvSpPr>
          <p:cNvPr id="82970" name="Rectangle 17"/>
          <p:cNvSpPr>
            <a:spLocks noChangeArrowheads="1"/>
          </p:cNvSpPr>
          <p:nvPr/>
        </p:nvSpPr>
        <p:spPr bwMode="auto">
          <a:xfrm>
            <a:off x="3276600" y="1905000"/>
            <a:ext cx="1371600" cy="914400"/>
          </a:xfrm>
          <a:prstGeom prst="rect">
            <a:avLst/>
          </a:prstGeom>
          <a:solidFill>
            <a:srgbClr val="FFFF00">
              <a:alpha val="45882"/>
            </a:srgbClr>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r>
              <a:rPr lang="en-US" dirty="0"/>
              <a:t>         </a:t>
            </a:r>
            <a:r>
              <a:rPr lang="en-US" sz="1600" dirty="0" smtClean="0"/>
              <a:t>talk</a:t>
            </a:r>
          </a:p>
          <a:p>
            <a:r>
              <a:rPr lang="en-US" sz="1600" dirty="0"/>
              <a:t> </a:t>
            </a:r>
            <a:r>
              <a:rPr lang="en-US" sz="1600" dirty="0" smtClean="0"/>
              <a:t>         listen</a:t>
            </a:r>
            <a:endParaRPr lang="en-US" sz="1600" dirty="0"/>
          </a:p>
          <a:p>
            <a:endParaRPr lang="en-US" dirty="0"/>
          </a:p>
          <a:p>
            <a:r>
              <a:rPr lang="en-US" sz="1600" dirty="0"/>
              <a:t>(for instance )</a:t>
            </a:r>
          </a:p>
        </p:txBody>
      </p:sp>
      <p:sp>
        <p:nvSpPr>
          <p:cNvPr id="82971" name="Rectangle 18"/>
          <p:cNvSpPr>
            <a:spLocks noChangeArrowheads="1"/>
          </p:cNvSpPr>
          <p:nvPr/>
        </p:nvSpPr>
        <p:spPr bwMode="auto">
          <a:xfrm>
            <a:off x="3276600" y="3200400"/>
            <a:ext cx="1219200" cy="990600"/>
          </a:xfrm>
          <a:prstGeom prst="rect">
            <a:avLst/>
          </a:prstGeom>
          <a:solidFill>
            <a:srgbClr val="FFFF00">
              <a:alpha val="45882"/>
            </a:srgbClr>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r>
              <a:rPr lang="en-US" dirty="0"/>
              <a:t>         </a:t>
            </a:r>
            <a:r>
              <a:rPr lang="en-US" sz="1600" dirty="0"/>
              <a:t>help</a:t>
            </a:r>
          </a:p>
          <a:p>
            <a:endParaRPr lang="en-US" sz="1600" dirty="0"/>
          </a:p>
          <a:p>
            <a:r>
              <a:rPr lang="en-US" sz="1600" dirty="0"/>
              <a:t>(as well as</a:t>
            </a:r>
            <a:r>
              <a:rPr lang="en-US" dirty="0"/>
              <a:t>)</a:t>
            </a:r>
          </a:p>
        </p:txBody>
      </p:sp>
      <p:sp>
        <p:nvSpPr>
          <p:cNvPr id="42" name="AutoShape 19"/>
          <p:cNvSpPr>
            <a:spLocks noChangeArrowheads="1"/>
          </p:cNvSpPr>
          <p:nvPr/>
        </p:nvSpPr>
        <p:spPr bwMode="auto">
          <a:xfrm>
            <a:off x="3429000" y="1981200"/>
            <a:ext cx="312738" cy="304800"/>
          </a:xfrm>
          <a:prstGeom prst="star5">
            <a:avLst/>
          </a:prstGeom>
          <a:solidFill>
            <a:srgbClr val="FFFF00"/>
          </a:solidFill>
          <a:ln w="9525" algn="ctr">
            <a:solidFill>
              <a:schemeClr val="tx1"/>
            </a:solidFill>
            <a:miter lim="800000"/>
            <a:headEnd/>
            <a:tailEnd/>
          </a:ln>
          <a:effectLst/>
        </p:spPr>
        <p:txBody>
          <a:bodyPr wrap="none" anchor="ctr"/>
          <a:lstStyle/>
          <a:p>
            <a:pPr>
              <a:defRPr/>
            </a:pPr>
            <a:endParaRPr lang="en-US" dirty="0"/>
          </a:p>
        </p:txBody>
      </p:sp>
      <p:sp>
        <p:nvSpPr>
          <p:cNvPr id="43" name="AutoShape 20"/>
          <p:cNvSpPr>
            <a:spLocks noChangeArrowheads="1"/>
          </p:cNvSpPr>
          <p:nvPr/>
        </p:nvSpPr>
        <p:spPr bwMode="auto">
          <a:xfrm>
            <a:off x="3429000" y="3200400"/>
            <a:ext cx="312738" cy="304800"/>
          </a:xfrm>
          <a:prstGeom prst="star5">
            <a:avLst/>
          </a:prstGeom>
          <a:solidFill>
            <a:srgbClr val="FFFF00"/>
          </a:solidFill>
          <a:ln w="9525" algn="ctr">
            <a:solidFill>
              <a:schemeClr val="tx1"/>
            </a:solidFill>
            <a:miter lim="800000"/>
            <a:headEnd/>
            <a:tailEnd/>
          </a:ln>
          <a:effectLst/>
        </p:spPr>
        <p:txBody>
          <a:bodyPr wrap="none" anchor="ctr"/>
          <a:lstStyle/>
          <a:p>
            <a:pPr>
              <a:defRPr/>
            </a:pPr>
            <a:endParaRPr lang="en-US" dirty="0"/>
          </a:p>
        </p:txBody>
      </p:sp>
      <p:sp>
        <p:nvSpPr>
          <p:cNvPr id="30" name="Title 1"/>
          <p:cNvSpPr txBox="1">
            <a:spLocks/>
          </p:cNvSpPr>
          <p:nvPr/>
        </p:nvSpPr>
        <p:spPr>
          <a:xfrm>
            <a:off x="278130" y="5318760"/>
            <a:ext cx="7520940" cy="54864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en-US" dirty="0" smtClean="0"/>
              <a:t>Text Structure </a:t>
            </a:r>
            <a:endParaRPr lang="en-US"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grpId="0" nodeType="clickEffect" nodePh="1">
                                  <p:stCondLst>
                                    <p:cond delay="0"/>
                                  </p:stCondLst>
                                  <p:endCondLst>
                                    <p:cond evt="begin" delay="0">
                                      <p:tn val="5"/>
                                    </p:cond>
                                  </p:endCondLst>
                                  <p:childTnLst>
                                    <p:set>
                                      <p:cBhvr>
                                        <p:cTn id="6" dur="1" fill="hold">
                                          <p:stCondLst>
                                            <p:cond delay="0"/>
                                          </p:stCondLst>
                                        </p:cTn>
                                        <p:tgtEl>
                                          <p:spTgt spid="32"/>
                                        </p:tgtEl>
                                        <p:attrNameLst>
                                          <p:attrName>style.visibility</p:attrName>
                                        </p:attrNameLst>
                                      </p:cBhvr>
                                      <p:to>
                                        <p:strVal val="visible"/>
                                      </p:to>
                                    </p:set>
                                    <p:animEffect transition="in" filter="wipe(down)">
                                      <p:cBhvr>
                                        <p:cTn id="7" dur="580">
                                          <p:stCondLst>
                                            <p:cond delay="0"/>
                                          </p:stCondLst>
                                        </p:cTn>
                                        <p:tgtEl>
                                          <p:spTgt spid="32"/>
                                        </p:tgtEl>
                                      </p:cBhvr>
                                    </p:animEffect>
                                    <p:anim calcmode="lin" valueType="num">
                                      <p:cBhvr>
                                        <p:cTn id="8" dur="1822" tmFilter="0,0; 0.14,0.36; 0.43,0.73; 0.71,0.91; 1.0,1.0">
                                          <p:stCondLst>
                                            <p:cond delay="0"/>
                                          </p:stCondLst>
                                        </p:cTn>
                                        <p:tgtEl>
                                          <p:spTgt spid="3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2"/>
                                        </p:tgtEl>
                                        <p:attrNameLst>
                                          <p:attrName>ppt_y</p:attrName>
                                        </p:attrNameLst>
                                      </p:cBhvr>
                                      <p:tavLst>
                                        <p:tav tm="0" fmla="#ppt_y-sin(pi*$)/81">
                                          <p:val>
                                            <p:fltVal val="0"/>
                                          </p:val>
                                        </p:tav>
                                        <p:tav tm="100000">
                                          <p:val>
                                            <p:fltVal val="1"/>
                                          </p:val>
                                        </p:tav>
                                      </p:tavLst>
                                    </p:anim>
                                    <p:animScale>
                                      <p:cBhvr>
                                        <p:cTn id="13" dur="26">
                                          <p:stCondLst>
                                            <p:cond delay="650"/>
                                          </p:stCondLst>
                                        </p:cTn>
                                        <p:tgtEl>
                                          <p:spTgt spid="32"/>
                                        </p:tgtEl>
                                      </p:cBhvr>
                                      <p:to x="100000" y="60000"/>
                                    </p:animScale>
                                    <p:animScale>
                                      <p:cBhvr>
                                        <p:cTn id="14" dur="166" decel="50000">
                                          <p:stCondLst>
                                            <p:cond delay="676"/>
                                          </p:stCondLst>
                                        </p:cTn>
                                        <p:tgtEl>
                                          <p:spTgt spid="32"/>
                                        </p:tgtEl>
                                      </p:cBhvr>
                                      <p:to x="100000" y="100000"/>
                                    </p:animScale>
                                    <p:animScale>
                                      <p:cBhvr>
                                        <p:cTn id="15" dur="26">
                                          <p:stCondLst>
                                            <p:cond delay="1312"/>
                                          </p:stCondLst>
                                        </p:cTn>
                                        <p:tgtEl>
                                          <p:spTgt spid="32"/>
                                        </p:tgtEl>
                                      </p:cBhvr>
                                      <p:to x="100000" y="80000"/>
                                    </p:animScale>
                                    <p:animScale>
                                      <p:cBhvr>
                                        <p:cTn id="16" dur="166" decel="50000">
                                          <p:stCondLst>
                                            <p:cond delay="1338"/>
                                          </p:stCondLst>
                                        </p:cTn>
                                        <p:tgtEl>
                                          <p:spTgt spid="32"/>
                                        </p:tgtEl>
                                      </p:cBhvr>
                                      <p:to x="100000" y="100000"/>
                                    </p:animScale>
                                    <p:animScale>
                                      <p:cBhvr>
                                        <p:cTn id="17" dur="26">
                                          <p:stCondLst>
                                            <p:cond delay="1642"/>
                                          </p:stCondLst>
                                        </p:cTn>
                                        <p:tgtEl>
                                          <p:spTgt spid="32"/>
                                        </p:tgtEl>
                                      </p:cBhvr>
                                      <p:to x="100000" y="90000"/>
                                    </p:animScale>
                                    <p:animScale>
                                      <p:cBhvr>
                                        <p:cTn id="18" dur="166" decel="50000">
                                          <p:stCondLst>
                                            <p:cond delay="1668"/>
                                          </p:stCondLst>
                                        </p:cTn>
                                        <p:tgtEl>
                                          <p:spTgt spid="32"/>
                                        </p:tgtEl>
                                      </p:cBhvr>
                                      <p:to x="100000" y="100000"/>
                                    </p:animScale>
                                    <p:animScale>
                                      <p:cBhvr>
                                        <p:cTn id="19" dur="26">
                                          <p:stCondLst>
                                            <p:cond delay="1808"/>
                                          </p:stCondLst>
                                        </p:cTn>
                                        <p:tgtEl>
                                          <p:spTgt spid="32"/>
                                        </p:tgtEl>
                                      </p:cBhvr>
                                      <p:to x="100000" y="95000"/>
                                    </p:animScale>
                                    <p:animScale>
                                      <p:cBhvr>
                                        <p:cTn id="20" dur="166" decel="50000">
                                          <p:stCondLst>
                                            <p:cond delay="1834"/>
                                          </p:stCondLst>
                                        </p:cTn>
                                        <p:tgtEl>
                                          <p:spTgt spid="3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3970" name="Group 37"/>
          <p:cNvGrpSpPr>
            <a:grpSpLocks/>
          </p:cNvGrpSpPr>
          <p:nvPr/>
        </p:nvGrpSpPr>
        <p:grpSpPr bwMode="auto">
          <a:xfrm>
            <a:off x="533400" y="457200"/>
            <a:ext cx="8382000" cy="3733800"/>
            <a:chOff x="0" y="3124200"/>
            <a:chExt cx="8382000" cy="3733800"/>
          </a:xfrm>
        </p:grpSpPr>
        <p:sp>
          <p:nvSpPr>
            <p:cNvPr id="24" name="Rectangle 23"/>
            <p:cNvSpPr/>
            <p:nvPr/>
          </p:nvSpPr>
          <p:spPr>
            <a:xfrm>
              <a:off x="0" y="3124200"/>
              <a:ext cx="8382000" cy="381000"/>
            </a:xfrm>
            <a:prstGeom prst="rect">
              <a:avLst/>
            </a:prstGeom>
            <a:solidFill>
              <a:srgbClr val="66FFCC"/>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5" name="Rectangle 24"/>
            <p:cNvSpPr/>
            <p:nvPr/>
          </p:nvSpPr>
          <p:spPr>
            <a:xfrm>
              <a:off x="0" y="3505200"/>
              <a:ext cx="2819400" cy="381000"/>
            </a:xfrm>
            <a:prstGeom prst="rect">
              <a:avLst/>
            </a:prstGeom>
            <a:solidFill>
              <a:srgbClr val="66FFCC"/>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6" name="Rectangle 25"/>
            <p:cNvSpPr/>
            <p:nvPr/>
          </p:nvSpPr>
          <p:spPr>
            <a:xfrm>
              <a:off x="2819400" y="3505200"/>
              <a:ext cx="5562600" cy="381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7" name="Rectangle 26"/>
            <p:cNvSpPr/>
            <p:nvPr/>
          </p:nvSpPr>
          <p:spPr>
            <a:xfrm>
              <a:off x="0" y="3886200"/>
              <a:ext cx="8382000" cy="381000"/>
            </a:xfrm>
            <a:prstGeom prst="rect">
              <a:avLst/>
            </a:prstGeom>
            <a:solidFill>
              <a:srgbClr val="FF99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8" name="Rectangle 27"/>
            <p:cNvSpPr/>
            <p:nvPr/>
          </p:nvSpPr>
          <p:spPr>
            <a:xfrm>
              <a:off x="0" y="4267200"/>
              <a:ext cx="8382000" cy="381000"/>
            </a:xfrm>
            <a:prstGeom prst="rect">
              <a:avLst/>
            </a:prstGeom>
            <a:solidFill>
              <a:srgbClr val="FF99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9" name="Rectangle 28"/>
            <p:cNvSpPr/>
            <p:nvPr/>
          </p:nvSpPr>
          <p:spPr>
            <a:xfrm>
              <a:off x="0" y="4572000"/>
              <a:ext cx="8382000" cy="381000"/>
            </a:xfrm>
            <a:prstGeom prst="rect">
              <a:avLst/>
            </a:prstGeom>
            <a:solidFill>
              <a:srgbClr val="FF99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0" name="Rectangle 29"/>
            <p:cNvSpPr/>
            <p:nvPr/>
          </p:nvSpPr>
          <p:spPr>
            <a:xfrm>
              <a:off x="0" y="4953000"/>
              <a:ext cx="762000" cy="381000"/>
            </a:xfrm>
            <a:prstGeom prst="rect">
              <a:avLst/>
            </a:prstGeom>
            <a:solidFill>
              <a:srgbClr val="FF99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1" name="Rectangle 30"/>
            <p:cNvSpPr/>
            <p:nvPr/>
          </p:nvSpPr>
          <p:spPr>
            <a:xfrm>
              <a:off x="762000" y="4953000"/>
              <a:ext cx="6781800" cy="381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2" name="Rectangle 31"/>
            <p:cNvSpPr/>
            <p:nvPr/>
          </p:nvSpPr>
          <p:spPr>
            <a:xfrm>
              <a:off x="7543800" y="4953000"/>
              <a:ext cx="838200" cy="381000"/>
            </a:xfrm>
            <a:prstGeom prst="rect">
              <a:avLst/>
            </a:prstGeom>
            <a:solidFill>
              <a:srgbClr val="FF99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3" name="Rectangle 32"/>
            <p:cNvSpPr/>
            <p:nvPr/>
          </p:nvSpPr>
          <p:spPr>
            <a:xfrm>
              <a:off x="0" y="5334000"/>
              <a:ext cx="8382000" cy="381000"/>
            </a:xfrm>
            <a:prstGeom prst="rect">
              <a:avLst/>
            </a:prstGeom>
            <a:solidFill>
              <a:srgbClr val="FF99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4" name="Rectangle 33"/>
            <p:cNvSpPr/>
            <p:nvPr/>
          </p:nvSpPr>
          <p:spPr>
            <a:xfrm>
              <a:off x="0" y="5715000"/>
              <a:ext cx="8382000" cy="381000"/>
            </a:xfrm>
            <a:prstGeom prst="rect">
              <a:avLst/>
            </a:prstGeom>
            <a:solidFill>
              <a:srgbClr val="FF99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5" name="Rectangle 34"/>
            <p:cNvSpPr/>
            <p:nvPr/>
          </p:nvSpPr>
          <p:spPr>
            <a:xfrm>
              <a:off x="0" y="6096000"/>
              <a:ext cx="1828800" cy="381000"/>
            </a:xfrm>
            <a:prstGeom prst="rect">
              <a:avLst/>
            </a:prstGeom>
            <a:solidFill>
              <a:srgbClr val="FF99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6" name="Rectangle 35"/>
            <p:cNvSpPr/>
            <p:nvPr/>
          </p:nvSpPr>
          <p:spPr>
            <a:xfrm>
              <a:off x="1828800" y="6096000"/>
              <a:ext cx="6553200" cy="381000"/>
            </a:xfrm>
            <a:prstGeom prst="rect">
              <a:avLst/>
            </a:prstGeom>
            <a:solidFill>
              <a:srgbClr val="66FFCC"/>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7" name="Rectangle 36"/>
            <p:cNvSpPr/>
            <p:nvPr/>
          </p:nvSpPr>
          <p:spPr>
            <a:xfrm>
              <a:off x="0" y="6477000"/>
              <a:ext cx="1143000" cy="381000"/>
            </a:xfrm>
            <a:prstGeom prst="rect">
              <a:avLst/>
            </a:prstGeom>
            <a:solidFill>
              <a:srgbClr val="66FFCC"/>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grpSp>
      <p:sp>
        <p:nvSpPr>
          <p:cNvPr id="22" name="Isosceles Triangle 21"/>
          <p:cNvSpPr/>
          <p:nvPr/>
        </p:nvSpPr>
        <p:spPr>
          <a:xfrm>
            <a:off x="762000" y="5029200"/>
            <a:ext cx="2438400" cy="1600200"/>
          </a:xfrm>
          <a:prstGeom prst="triangle">
            <a:avLst>
              <a:gd name="adj" fmla="val 50762"/>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t>Intermediate  Level</a:t>
            </a:r>
          </a:p>
          <a:p>
            <a:pPr algn="ctr">
              <a:defRPr/>
            </a:pPr>
            <a:r>
              <a:rPr lang="en-US" sz="1400" dirty="0"/>
              <a:t>Sample </a:t>
            </a:r>
          </a:p>
        </p:txBody>
      </p:sp>
      <p:sp>
        <p:nvSpPr>
          <p:cNvPr id="6" name="TextBox 5"/>
          <p:cNvSpPr txBox="1">
            <a:spLocks noChangeArrowheads="1"/>
          </p:cNvSpPr>
          <p:nvPr/>
        </p:nvSpPr>
        <p:spPr bwMode="auto">
          <a:xfrm>
            <a:off x="457200" y="381000"/>
            <a:ext cx="8686800"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2400">
                <a:latin typeface="Arial" charset="0"/>
                <a:cs typeface="Arial" charset="0"/>
              </a:rPr>
              <a:t>If you want to become a better friend, I suggest you work on these characteristics. For instance, a friend is a good listener. Good friends talk about their problems like fights you had with your parents or cute boys you would like to date. When your friend is sad you can listen to their story and hopefully comfort them. As well as listening, good friends help each other. I like to do math homework with friends. I am good at math and can offer lots of help. I also like to cook soup for my friends when they are sick. By listening and helping you can be a good buddy.  </a:t>
            </a:r>
          </a:p>
        </p:txBody>
      </p:sp>
      <p:sp>
        <p:nvSpPr>
          <p:cNvPr id="23" name="Title 1"/>
          <p:cNvSpPr txBox="1">
            <a:spLocks/>
          </p:cNvSpPr>
          <p:nvPr/>
        </p:nvSpPr>
        <p:spPr>
          <a:xfrm>
            <a:off x="278130" y="5318760"/>
            <a:ext cx="7520940" cy="54864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en-US" dirty="0" smtClean="0"/>
              <a:t>Text Structure </a:t>
            </a: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0" y="152400"/>
            <a:ext cx="5010150" cy="632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txBox="1">
            <a:spLocks/>
          </p:cNvSpPr>
          <p:nvPr/>
        </p:nvSpPr>
        <p:spPr>
          <a:xfrm>
            <a:off x="278130" y="5318760"/>
            <a:ext cx="7520940" cy="54864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en-US" dirty="0" smtClean="0"/>
              <a:t>Text Structure </a:t>
            </a:r>
            <a:endParaRPr lang="en-US" dirty="0" smtClean="0"/>
          </a:p>
        </p:txBody>
      </p:sp>
      <p:sp>
        <p:nvSpPr>
          <p:cNvPr id="2" name="Oval 1"/>
          <p:cNvSpPr/>
          <p:nvPr/>
        </p:nvSpPr>
        <p:spPr>
          <a:xfrm>
            <a:off x="1219200" y="1066800"/>
            <a:ext cx="1752600" cy="3048000"/>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6 Steps to Writing a Story</a:t>
            </a:r>
            <a:endParaRPr lang="en-US" dirty="0"/>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6-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43200" y="457200"/>
            <a:ext cx="3897313" cy="5334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9219" name="Text Box 3"/>
          <p:cNvSpPr txBox="1">
            <a:spLocks noChangeArrowheads="1"/>
          </p:cNvSpPr>
          <p:nvPr/>
        </p:nvSpPr>
        <p:spPr bwMode="auto">
          <a:xfrm>
            <a:off x="304800" y="152400"/>
            <a:ext cx="84582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spcBef>
                <a:spcPct val="50000"/>
              </a:spcBef>
            </a:pPr>
            <a:r>
              <a:rPr lang="en-US" sz="4000">
                <a:solidFill>
                  <a:srgbClr val="7030A0"/>
                </a:solidFill>
              </a:rPr>
              <a:t>The Quick Sketch and Notes Method</a:t>
            </a:r>
          </a:p>
        </p:txBody>
      </p:sp>
      <p:sp>
        <p:nvSpPr>
          <p:cNvPr id="5" name="Oval 4"/>
          <p:cNvSpPr/>
          <p:nvPr/>
        </p:nvSpPr>
        <p:spPr>
          <a:xfrm>
            <a:off x="304800" y="2590800"/>
            <a:ext cx="2133600" cy="2286000"/>
          </a:xfrm>
          <a:prstGeom prst="ellipse">
            <a:avLst/>
          </a:prstGeom>
          <a:solidFill>
            <a:srgbClr val="CC66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3200" dirty="0">
                <a:solidFill>
                  <a:srgbClr val="7030A0"/>
                </a:solidFill>
              </a:rPr>
              <a:t>Steps 2 and 3</a:t>
            </a:r>
          </a:p>
        </p:txBody>
      </p:sp>
      <p:sp>
        <p:nvSpPr>
          <p:cNvPr id="6" name="Title 1"/>
          <p:cNvSpPr txBox="1">
            <a:spLocks/>
          </p:cNvSpPr>
          <p:nvPr/>
        </p:nvSpPr>
        <p:spPr>
          <a:xfrm>
            <a:off x="278130" y="5775960"/>
            <a:ext cx="7520940" cy="54864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en-US" dirty="0" smtClean="0"/>
              <a:t>Text Structure </a:t>
            </a:r>
            <a:endParaRPr lang="en-US" dirty="0" smtClean="0"/>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3"/>
          <p:cNvSpPr txBox="1">
            <a:spLocks noChangeArrowheads="1"/>
          </p:cNvSpPr>
          <p:nvPr/>
        </p:nvSpPr>
        <p:spPr bwMode="auto">
          <a:xfrm>
            <a:off x="304800" y="0"/>
            <a:ext cx="84582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spcBef>
                <a:spcPct val="50000"/>
              </a:spcBef>
            </a:pPr>
            <a:r>
              <a:rPr lang="en-US" sz="4000" dirty="0">
                <a:solidFill>
                  <a:srgbClr val="7030A0"/>
                </a:solidFill>
              </a:rPr>
              <a:t>Interesting Beginnings </a:t>
            </a:r>
          </a:p>
        </p:txBody>
      </p:sp>
      <p:sp>
        <p:nvSpPr>
          <p:cNvPr id="5" name="Oval 4"/>
          <p:cNvSpPr/>
          <p:nvPr/>
        </p:nvSpPr>
        <p:spPr>
          <a:xfrm>
            <a:off x="228600" y="0"/>
            <a:ext cx="2133600" cy="2286000"/>
          </a:xfrm>
          <a:prstGeom prst="ellipse">
            <a:avLst/>
          </a:prstGeom>
          <a:solidFill>
            <a:srgbClr val="CC66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3200" dirty="0">
                <a:solidFill>
                  <a:srgbClr val="7030A0"/>
                </a:solidFill>
              </a:rPr>
              <a:t>Step 4</a:t>
            </a:r>
          </a:p>
        </p:txBody>
      </p:sp>
      <p:sp>
        <p:nvSpPr>
          <p:cNvPr id="8" name="TextBox 7"/>
          <p:cNvSpPr txBox="1">
            <a:spLocks noChangeArrowheads="1"/>
          </p:cNvSpPr>
          <p:nvPr/>
        </p:nvSpPr>
        <p:spPr bwMode="auto">
          <a:xfrm>
            <a:off x="6858000" y="685800"/>
            <a:ext cx="21336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2400" dirty="0"/>
              <a:t>Beneath our front porch …</a:t>
            </a:r>
          </a:p>
        </p:txBody>
      </p:sp>
      <p:sp>
        <p:nvSpPr>
          <p:cNvPr id="10" name="TextBox 9"/>
          <p:cNvSpPr txBox="1">
            <a:spLocks noChangeArrowheads="1"/>
          </p:cNvSpPr>
          <p:nvPr/>
        </p:nvSpPr>
        <p:spPr bwMode="auto">
          <a:xfrm>
            <a:off x="152400" y="2674937"/>
            <a:ext cx="21336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2400" dirty="0"/>
              <a:t>It was July when…</a:t>
            </a:r>
          </a:p>
        </p:txBody>
      </p:sp>
      <p:sp>
        <p:nvSpPr>
          <p:cNvPr id="12" name="TextBox 11"/>
          <p:cNvSpPr txBox="1">
            <a:spLocks noChangeArrowheads="1"/>
          </p:cNvSpPr>
          <p:nvPr/>
        </p:nvSpPr>
        <p:spPr bwMode="auto">
          <a:xfrm>
            <a:off x="2590800" y="608011"/>
            <a:ext cx="21336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2400" dirty="0"/>
              <a:t>I dropped all the books and then looked up at the librarian.</a:t>
            </a:r>
          </a:p>
        </p:txBody>
      </p:sp>
      <p:sp>
        <p:nvSpPr>
          <p:cNvPr id="14" name="TextBox 13"/>
          <p:cNvSpPr txBox="1">
            <a:spLocks noChangeArrowheads="1"/>
          </p:cNvSpPr>
          <p:nvPr/>
        </p:nvSpPr>
        <p:spPr bwMode="auto">
          <a:xfrm>
            <a:off x="4838700" y="1279867"/>
            <a:ext cx="19812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2400" dirty="0"/>
              <a:t>The farmer who lived far out on County Road 9 ...</a:t>
            </a:r>
          </a:p>
        </p:txBody>
      </p:sp>
      <p:sp>
        <p:nvSpPr>
          <p:cNvPr id="16" name="TextBox 15"/>
          <p:cNvSpPr txBox="1">
            <a:spLocks noChangeArrowheads="1"/>
          </p:cNvSpPr>
          <p:nvPr/>
        </p:nvSpPr>
        <p:spPr bwMode="auto">
          <a:xfrm>
            <a:off x="1905000" y="2259911"/>
            <a:ext cx="21336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2400" dirty="0"/>
              <a:t>What do you think? Should I just give up?</a:t>
            </a:r>
          </a:p>
        </p:txBody>
      </p:sp>
      <p:sp>
        <p:nvSpPr>
          <p:cNvPr id="18" name="TextBox 17"/>
          <p:cNvSpPr txBox="1">
            <a:spLocks noChangeArrowheads="1"/>
          </p:cNvSpPr>
          <p:nvPr/>
        </p:nvSpPr>
        <p:spPr bwMode="auto">
          <a:xfrm>
            <a:off x="7086600" y="1676400"/>
            <a:ext cx="1905000"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2400" dirty="0"/>
              <a:t>“What’s the problem ?” his little brother asked.</a:t>
            </a:r>
          </a:p>
        </p:txBody>
      </p:sp>
      <p:sp>
        <p:nvSpPr>
          <p:cNvPr id="21" name="TextBox 20"/>
          <p:cNvSpPr txBox="1">
            <a:spLocks noChangeArrowheads="1"/>
          </p:cNvSpPr>
          <p:nvPr/>
        </p:nvSpPr>
        <p:spPr bwMode="auto">
          <a:xfrm>
            <a:off x="2971800" y="4251523"/>
            <a:ext cx="21336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2400" dirty="0"/>
              <a:t>He had recently immigrated to the United States…</a:t>
            </a:r>
          </a:p>
        </p:txBody>
      </p:sp>
      <p:sp>
        <p:nvSpPr>
          <p:cNvPr id="23" name="TextBox 22"/>
          <p:cNvSpPr txBox="1">
            <a:spLocks noChangeArrowheads="1"/>
          </p:cNvSpPr>
          <p:nvPr/>
        </p:nvSpPr>
        <p:spPr bwMode="auto">
          <a:xfrm>
            <a:off x="838200" y="3429000"/>
            <a:ext cx="213360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2400" dirty="0"/>
              <a:t>The rock star had overcome great adversities in her life…</a:t>
            </a:r>
          </a:p>
        </p:txBody>
      </p:sp>
      <p:sp>
        <p:nvSpPr>
          <p:cNvPr id="25" name="TextBox 24"/>
          <p:cNvSpPr txBox="1">
            <a:spLocks noChangeArrowheads="1"/>
          </p:cNvSpPr>
          <p:nvPr/>
        </p:nvSpPr>
        <p:spPr bwMode="auto">
          <a:xfrm>
            <a:off x="6400800" y="3674251"/>
            <a:ext cx="22860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2400" dirty="0"/>
              <a:t>She never seemed to fit in </a:t>
            </a:r>
            <a:r>
              <a:rPr lang="en-US" sz="2400" dirty="0" smtClean="0"/>
              <a:t>anywhere </a:t>
            </a:r>
            <a:r>
              <a:rPr lang="en-US" sz="2400" dirty="0"/>
              <a:t>she went…</a:t>
            </a:r>
          </a:p>
        </p:txBody>
      </p:sp>
      <p:sp>
        <p:nvSpPr>
          <p:cNvPr id="26" name="TextBox 25"/>
          <p:cNvSpPr txBox="1">
            <a:spLocks noChangeArrowheads="1"/>
          </p:cNvSpPr>
          <p:nvPr/>
        </p:nvSpPr>
        <p:spPr bwMode="auto">
          <a:xfrm>
            <a:off x="4070358" y="2867163"/>
            <a:ext cx="28194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2400" dirty="0"/>
              <a:t>One day I found a strange box beneath our front porch …</a:t>
            </a:r>
          </a:p>
        </p:txBody>
      </p:sp>
      <p:sp>
        <p:nvSpPr>
          <p:cNvPr id="2" name="Rectangle 1"/>
          <p:cNvSpPr/>
          <p:nvPr/>
        </p:nvSpPr>
        <p:spPr>
          <a:xfrm>
            <a:off x="571500" y="5897761"/>
            <a:ext cx="952500" cy="503039"/>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Where </a:t>
            </a:r>
            <a:endParaRPr lang="en-US" dirty="0"/>
          </a:p>
        </p:txBody>
      </p:sp>
      <p:sp>
        <p:nvSpPr>
          <p:cNvPr id="27" name="Rectangle 26"/>
          <p:cNvSpPr/>
          <p:nvPr/>
        </p:nvSpPr>
        <p:spPr>
          <a:xfrm>
            <a:off x="1676400" y="5897761"/>
            <a:ext cx="838200" cy="503039"/>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When </a:t>
            </a:r>
            <a:endParaRPr lang="en-US" dirty="0"/>
          </a:p>
        </p:txBody>
      </p:sp>
      <p:sp>
        <p:nvSpPr>
          <p:cNvPr id="28" name="Rectangle 27"/>
          <p:cNvSpPr/>
          <p:nvPr/>
        </p:nvSpPr>
        <p:spPr>
          <a:xfrm>
            <a:off x="2743200" y="5897761"/>
            <a:ext cx="990600" cy="503039"/>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Action </a:t>
            </a:r>
            <a:endParaRPr lang="en-US" dirty="0"/>
          </a:p>
        </p:txBody>
      </p:sp>
      <p:sp>
        <p:nvSpPr>
          <p:cNvPr id="29" name="Rectangle 28"/>
          <p:cNvSpPr/>
          <p:nvPr/>
        </p:nvSpPr>
        <p:spPr>
          <a:xfrm>
            <a:off x="4006842" y="5897761"/>
            <a:ext cx="1250958" cy="503039"/>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Character  </a:t>
            </a:r>
            <a:endParaRPr lang="en-US" dirty="0"/>
          </a:p>
        </p:txBody>
      </p:sp>
      <p:sp>
        <p:nvSpPr>
          <p:cNvPr id="30" name="Rectangle 29"/>
          <p:cNvSpPr/>
          <p:nvPr/>
        </p:nvSpPr>
        <p:spPr>
          <a:xfrm>
            <a:off x="5562600" y="5897761"/>
            <a:ext cx="1295400" cy="503039"/>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Comment  </a:t>
            </a:r>
            <a:endParaRPr lang="en-US" dirty="0"/>
          </a:p>
        </p:txBody>
      </p:sp>
      <p:sp>
        <p:nvSpPr>
          <p:cNvPr id="31" name="Rectangle 30"/>
          <p:cNvSpPr/>
          <p:nvPr/>
        </p:nvSpPr>
        <p:spPr>
          <a:xfrm>
            <a:off x="7086600" y="5897761"/>
            <a:ext cx="1295400" cy="503039"/>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Dialogue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8">
                                            <p:txEl>
                                              <p:pRg st="0" end="0"/>
                                            </p:txEl>
                                          </p:spTgt>
                                        </p:tgtEl>
                                        <p:attrNameLst>
                                          <p:attrName>style.visibility</p:attrName>
                                        </p:attrNameLst>
                                      </p:cBhvr>
                                      <p:to>
                                        <p:strVal val="visible"/>
                                      </p:to>
                                    </p:set>
                                    <p:anim calcmode="discrete" valueType="clr">
                                      <p:cBhvr override="childStyle">
                                        <p:cTn id="7" dur="500"/>
                                        <p:tgtEl>
                                          <p:spTgt spid="8">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500"/>
                                        <p:tgtEl>
                                          <p:spTgt spid="8">
                                            <p:txEl>
                                              <p:pRg st="0" end="0"/>
                                            </p:txEl>
                                          </p:spTgt>
                                        </p:tgtEl>
                                        <p:attrNameLst>
                                          <p:attrName>fillcolor</p:attrName>
                                        </p:attrNameLst>
                                      </p:cBhvr>
                                      <p:tavLst>
                                        <p:tav tm="0">
                                          <p:val>
                                            <p:clrVal>
                                              <a:schemeClr val="accent2"/>
                                            </p:clrVal>
                                          </p:val>
                                        </p:tav>
                                        <p:tav tm="50000">
                                          <p:val>
                                            <p:clrVal>
                                              <a:schemeClr val="hlink"/>
                                            </p:clrVal>
                                          </p:val>
                                        </p:tav>
                                      </p:tavLst>
                                    </p:anim>
                                    <p:set>
                                      <p:cBhvr>
                                        <p:cTn id="9" dur="500"/>
                                        <p:tgtEl>
                                          <p:spTgt spid="8">
                                            <p:txEl>
                                              <p:pRg st="0" end="0"/>
                                            </p:txEl>
                                          </p:spTgt>
                                        </p:tgtEl>
                                        <p:attrNameLst>
                                          <p:attrName>fill.type</p:attrName>
                                        </p:attrNameLst>
                                      </p:cBhvr>
                                      <p:to>
                                        <p:strVal val="solid"/>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27" presetClass="entr" presetSubtype="0" fill="hold" nodeType="clickEffect">
                                  <p:stCondLst>
                                    <p:cond delay="0"/>
                                  </p:stCondLst>
                                  <p:iterate type="lt">
                                    <p:tmPct val="50000"/>
                                  </p:iterate>
                                  <p:childTnLst>
                                    <p:set>
                                      <p:cBhvr>
                                        <p:cTn id="13" dur="1" fill="hold">
                                          <p:stCondLst>
                                            <p:cond delay="0"/>
                                          </p:stCondLst>
                                        </p:cTn>
                                        <p:tgtEl>
                                          <p:spTgt spid="10">
                                            <p:txEl>
                                              <p:pRg st="0" end="0"/>
                                            </p:txEl>
                                          </p:spTgt>
                                        </p:tgtEl>
                                        <p:attrNameLst>
                                          <p:attrName>style.visibility</p:attrName>
                                        </p:attrNameLst>
                                      </p:cBhvr>
                                      <p:to>
                                        <p:strVal val="visible"/>
                                      </p:to>
                                    </p:set>
                                    <p:anim calcmode="discrete" valueType="clr">
                                      <p:cBhvr override="childStyle">
                                        <p:cTn id="14" dur="500"/>
                                        <p:tgtEl>
                                          <p:spTgt spid="10">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500"/>
                                        <p:tgtEl>
                                          <p:spTgt spid="10">
                                            <p:txEl>
                                              <p:pRg st="0" end="0"/>
                                            </p:txEl>
                                          </p:spTgt>
                                        </p:tgtEl>
                                        <p:attrNameLst>
                                          <p:attrName>fillcolor</p:attrName>
                                        </p:attrNameLst>
                                      </p:cBhvr>
                                      <p:tavLst>
                                        <p:tav tm="0">
                                          <p:val>
                                            <p:clrVal>
                                              <a:schemeClr val="accent2"/>
                                            </p:clrVal>
                                          </p:val>
                                        </p:tav>
                                        <p:tav tm="50000">
                                          <p:val>
                                            <p:clrVal>
                                              <a:schemeClr val="hlink"/>
                                            </p:clrVal>
                                          </p:val>
                                        </p:tav>
                                      </p:tavLst>
                                    </p:anim>
                                    <p:set>
                                      <p:cBhvr>
                                        <p:cTn id="16" dur="500"/>
                                        <p:tgtEl>
                                          <p:spTgt spid="10">
                                            <p:txEl>
                                              <p:pRg st="0" end="0"/>
                                            </p:txEl>
                                          </p:spTgt>
                                        </p:tgtEl>
                                        <p:attrNameLst>
                                          <p:attrName>fill.type</p:attrName>
                                        </p:attrNameLst>
                                      </p:cBhvr>
                                      <p:to>
                                        <p:strVal val="solid"/>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27" presetClass="entr" presetSubtype="0" fill="hold" nodeType="clickEffect">
                                  <p:stCondLst>
                                    <p:cond delay="0"/>
                                  </p:stCondLst>
                                  <p:iterate type="lt">
                                    <p:tmPct val="50000"/>
                                  </p:iterate>
                                  <p:childTnLst>
                                    <p:set>
                                      <p:cBhvr>
                                        <p:cTn id="20" dur="1" fill="hold">
                                          <p:stCondLst>
                                            <p:cond delay="0"/>
                                          </p:stCondLst>
                                        </p:cTn>
                                        <p:tgtEl>
                                          <p:spTgt spid="12">
                                            <p:txEl>
                                              <p:pRg st="0" end="0"/>
                                            </p:txEl>
                                          </p:spTgt>
                                        </p:tgtEl>
                                        <p:attrNameLst>
                                          <p:attrName>style.visibility</p:attrName>
                                        </p:attrNameLst>
                                      </p:cBhvr>
                                      <p:to>
                                        <p:strVal val="visible"/>
                                      </p:to>
                                    </p:set>
                                    <p:anim calcmode="discrete" valueType="clr">
                                      <p:cBhvr override="childStyle">
                                        <p:cTn id="21" dur="500"/>
                                        <p:tgtEl>
                                          <p:spTgt spid="12">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2" dur="500"/>
                                        <p:tgtEl>
                                          <p:spTgt spid="12">
                                            <p:txEl>
                                              <p:pRg st="0" end="0"/>
                                            </p:txEl>
                                          </p:spTgt>
                                        </p:tgtEl>
                                        <p:attrNameLst>
                                          <p:attrName>fillcolor</p:attrName>
                                        </p:attrNameLst>
                                      </p:cBhvr>
                                      <p:tavLst>
                                        <p:tav tm="0">
                                          <p:val>
                                            <p:clrVal>
                                              <a:schemeClr val="accent2"/>
                                            </p:clrVal>
                                          </p:val>
                                        </p:tav>
                                        <p:tav tm="50000">
                                          <p:val>
                                            <p:clrVal>
                                              <a:schemeClr val="hlink"/>
                                            </p:clrVal>
                                          </p:val>
                                        </p:tav>
                                      </p:tavLst>
                                    </p:anim>
                                    <p:set>
                                      <p:cBhvr>
                                        <p:cTn id="23" dur="500"/>
                                        <p:tgtEl>
                                          <p:spTgt spid="12">
                                            <p:txEl>
                                              <p:pRg st="0" end="0"/>
                                            </p:txEl>
                                          </p:spTgt>
                                        </p:tgtEl>
                                        <p:attrNameLst>
                                          <p:attrName>fill.type</p:attrName>
                                        </p:attrNameLst>
                                      </p:cBhvr>
                                      <p:to>
                                        <p:strVal val="solid"/>
                                      </p:to>
                                    </p:set>
                                  </p:childTnLst>
                                </p:cTn>
                              </p:par>
                            </p:childTnLst>
                          </p:cTn>
                        </p:par>
                      </p:childTnLst>
                    </p:cTn>
                  </p:par>
                  <p:par>
                    <p:cTn id="24" fill="hold" nodeType="clickPar">
                      <p:stCondLst>
                        <p:cond delay="indefinite"/>
                      </p:stCondLst>
                      <p:childTnLst>
                        <p:par>
                          <p:cTn id="25" fill="hold" nodeType="withGroup">
                            <p:stCondLst>
                              <p:cond delay="0"/>
                            </p:stCondLst>
                            <p:childTnLst>
                              <p:par>
                                <p:cTn id="26" presetID="27" presetClass="entr" presetSubtype="0" fill="hold" nodeType="clickEffect">
                                  <p:stCondLst>
                                    <p:cond delay="0"/>
                                  </p:stCondLst>
                                  <p:iterate type="lt">
                                    <p:tmPct val="50000"/>
                                  </p:iterate>
                                  <p:childTnLst>
                                    <p:set>
                                      <p:cBhvr>
                                        <p:cTn id="27" dur="1" fill="hold">
                                          <p:stCondLst>
                                            <p:cond delay="0"/>
                                          </p:stCondLst>
                                        </p:cTn>
                                        <p:tgtEl>
                                          <p:spTgt spid="14">
                                            <p:txEl>
                                              <p:pRg st="0" end="0"/>
                                            </p:txEl>
                                          </p:spTgt>
                                        </p:tgtEl>
                                        <p:attrNameLst>
                                          <p:attrName>style.visibility</p:attrName>
                                        </p:attrNameLst>
                                      </p:cBhvr>
                                      <p:to>
                                        <p:strVal val="visible"/>
                                      </p:to>
                                    </p:set>
                                    <p:anim calcmode="discrete" valueType="clr">
                                      <p:cBhvr override="childStyle">
                                        <p:cTn id="28" dur="500"/>
                                        <p:tgtEl>
                                          <p:spTgt spid="14">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9" dur="500"/>
                                        <p:tgtEl>
                                          <p:spTgt spid="14">
                                            <p:txEl>
                                              <p:pRg st="0" end="0"/>
                                            </p:txEl>
                                          </p:spTgt>
                                        </p:tgtEl>
                                        <p:attrNameLst>
                                          <p:attrName>fillcolor</p:attrName>
                                        </p:attrNameLst>
                                      </p:cBhvr>
                                      <p:tavLst>
                                        <p:tav tm="0">
                                          <p:val>
                                            <p:clrVal>
                                              <a:schemeClr val="accent2"/>
                                            </p:clrVal>
                                          </p:val>
                                        </p:tav>
                                        <p:tav tm="50000">
                                          <p:val>
                                            <p:clrVal>
                                              <a:schemeClr val="hlink"/>
                                            </p:clrVal>
                                          </p:val>
                                        </p:tav>
                                      </p:tavLst>
                                    </p:anim>
                                    <p:set>
                                      <p:cBhvr>
                                        <p:cTn id="30" dur="500"/>
                                        <p:tgtEl>
                                          <p:spTgt spid="14">
                                            <p:txEl>
                                              <p:pRg st="0" end="0"/>
                                            </p:txEl>
                                          </p:spTgt>
                                        </p:tgtEl>
                                        <p:attrNameLst>
                                          <p:attrName>fill.type</p:attrName>
                                        </p:attrNameLst>
                                      </p:cBhvr>
                                      <p:to>
                                        <p:strVal val="solid"/>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27" presetClass="entr" presetSubtype="0" fill="hold" nodeType="clickEffect">
                                  <p:stCondLst>
                                    <p:cond delay="0"/>
                                  </p:stCondLst>
                                  <p:iterate type="lt">
                                    <p:tmPct val="50000"/>
                                  </p:iterate>
                                  <p:childTnLst>
                                    <p:set>
                                      <p:cBhvr>
                                        <p:cTn id="34" dur="1" fill="hold">
                                          <p:stCondLst>
                                            <p:cond delay="0"/>
                                          </p:stCondLst>
                                        </p:cTn>
                                        <p:tgtEl>
                                          <p:spTgt spid="16">
                                            <p:txEl>
                                              <p:pRg st="0" end="0"/>
                                            </p:txEl>
                                          </p:spTgt>
                                        </p:tgtEl>
                                        <p:attrNameLst>
                                          <p:attrName>style.visibility</p:attrName>
                                        </p:attrNameLst>
                                      </p:cBhvr>
                                      <p:to>
                                        <p:strVal val="visible"/>
                                      </p:to>
                                    </p:set>
                                    <p:anim calcmode="discrete" valueType="clr">
                                      <p:cBhvr override="childStyle">
                                        <p:cTn id="35" dur="500"/>
                                        <p:tgtEl>
                                          <p:spTgt spid="16">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6" dur="500"/>
                                        <p:tgtEl>
                                          <p:spTgt spid="16">
                                            <p:txEl>
                                              <p:pRg st="0" end="0"/>
                                            </p:txEl>
                                          </p:spTgt>
                                        </p:tgtEl>
                                        <p:attrNameLst>
                                          <p:attrName>fillcolor</p:attrName>
                                        </p:attrNameLst>
                                      </p:cBhvr>
                                      <p:tavLst>
                                        <p:tav tm="0">
                                          <p:val>
                                            <p:clrVal>
                                              <a:schemeClr val="accent2"/>
                                            </p:clrVal>
                                          </p:val>
                                        </p:tav>
                                        <p:tav tm="50000">
                                          <p:val>
                                            <p:clrVal>
                                              <a:schemeClr val="hlink"/>
                                            </p:clrVal>
                                          </p:val>
                                        </p:tav>
                                      </p:tavLst>
                                    </p:anim>
                                    <p:set>
                                      <p:cBhvr>
                                        <p:cTn id="37" dur="500"/>
                                        <p:tgtEl>
                                          <p:spTgt spid="16">
                                            <p:txEl>
                                              <p:pRg st="0" end="0"/>
                                            </p:txEl>
                                          </p:spTgt>
                                        </p:tgtEl>
                                        <p:attrNameLst>
                                          <p:attrName>fill.type</p:attrName>
                                        </p:attrNameLst>
                                      </p:cBhvr>
                                      <p:to>
                                        <p:strVal val="solid"/>
                                      </p:to>
                                    </p:set>
                                  </p:childTnLst>
                                </p:cTn>
                              </p:par>
                            </p:childTnLst>
                          </p:cTn>
                        </p:par>
                      </p:childTnLst>
                    </p:cTn>
                  </p:par>
                  <p:par>
                    <p:cTn id="38" fill="hold" nodeType="clickPar">
                      <p:stCondLst>
                        <p:cond delay="indefinite"/>
                      </p:stCondLst>
                      <p:childTnLst>
                        <p:par>
                          <p:cTn id="39" fill="hold" nodeType="withGroup">
                            <p:stCondLst>
                              <p:cond delay="0"/>
                            </p:stCondLst>
                            <p:childTnLst>
                              <p:par>
                                <p:cTn id="40" presetID="27" presetClass="entr" presetSubtype="0" fill="hold" nodeType="clickEffect">
                                  <p:stCondLst>
                                    <p:cond delay="0"/>
                                  </p:stCondLst>
                                  <p:iterate type="lt">
                                    <p:tmPct val="50000"/>
                                  </p:iterate>
                                  <p:childTnLst>
                                    <p:set>
                                      <p:cBhvr>
                                        <p:cTn id="41" dur="1" fill="hold">
                                          <p:stCondLst>
                                            <p:cond delay="0"/>
                                          </p:stCondLst>
                                        </p:cTn>
                                        <p:tgtEl>
                                          <p:spTgt spid="18">
                                            <p:txEl>
                                              <p:pRg st="0" end="0"/>
                                            </p:txEl>
                                          </p:spTgt>
                                        </p:tgtEl>
                                        <p:attrNameLst>
                                          <p:attrName>style.visibility</p:attrName>
                                        </p:attrNameLst>
                                      </p:cBhvr>
                                      <p:to>
                                        <p:strVal val="visible"/>
                                      </p:to>
                                    </p:set>
                                    <p:anim calcmode="discrete" valueType="clr">
                                      <p:cBhvr override="childStyle">
                                        <p:cTn id="42" dur="500"/>
                                        <p:tgtEl>
                                          <p:spTgt spid="18">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43" dur="500"/>
                                        <p:tgtEl>
                                          <p:spTgt spid="18">
                                            <p:txEl>
                                              <p:pRg st="0" end="0"/>
                                            </p:txEl>
                                          </p:spTgt>
                                        </p:tgtEl>
                                        <p:attrNameLst>
                                          <p:attrName>fillcolor</p:attrName>
                                        </p:attrNameLst>
                                      </p:cBhvr>
                                      <p:tavLst>
                                        <p:tav tm="0">
                                          <p:val>
                                            <p:clrVal>
                                              <a:schemeClr val="accent2"/>
                                            </p:clrVal>
                                          </p:val>
                                        </p:tav>
                                        <p:tav tm="50000">
                                          <p:val>
                                            <p:clrVal>
                                              <a:schemeClr val="hlink"/>
                                            </p:clrVal>
                                          </p:val>
                                        </p:tav>
                                      </p:tavLst>
                                    </p:anim>
                                    <p:set>
                                      <p:cBhvr>
                                        <p:cTn id="44" dur="500"/>
                                        <p:tgtEl>
                                          <p:spTgt spid="18">
                                            <p:txEl>
                                              <p:pRg st="0" end="0"/>
                                            </p:txEl>
                                          </p:spTgt>
                                        </p:tgtEl>
                                        <p:attrNameLst>
                                          <p:attrName>fill.type</p:attrName>
                                        </p:attrNameLst>
                                      </p:cBhvr>
                                      <p:to>
                                        <p:strVal val="solid"/>
                                      </p:to>
                                    </p:set>
                                  </p:childTnLst>
                                </p:cTn>
                              </p:par>
                            </p:childTnLst>
                          </p:cTn>
                        </p:par>
                      </p:childTnLst>
                    </p:cTn>
                  </p:par>
                  <p:par>
                    <p:cTn id="45" fill="hold">
                      <p:stCondLst>
                        <p:cond delay="indefinite"/>
                      </p:stCondLst>
                      <p:childTnLst>
                        <p:par>
                          <p:cTn id="46" fill="hold">
                            <p:stCondLst>
                              <p:cond delay="0"/>
                            </p:stCondLst>
                            <p:childTnLst>
                              <p:par>
                                <p:cTn id="47" presetID="27" presetClass="entr" presetSubtype="0" fill="hold" nodeType="clickEffect">
                                  <p:stCondLst>
                                    <p:cond delay="0"/>
                                  </p:stCondLst>
                                  <p:iterate type="lt">
                                    <p:tmPct val="50000"/>
                                  </p:iterate>
                                  <p:childTnLst>
                                    <p:set>
                                      <p:cBhvr>
                                        <p:cTn id="48" dur="1" fill="hold">
                                          <p:stCondLst>
                                            <p:cond delay="0"/>
                                          </p:stCondLst>
                                        </p:cTn>
                                        <p:tgtEl>
                                          <p:spTgt spid="21">
                                            <p:txEl>
                                              <p:pRg st="0" end="0"/>
                                            </p:txEl>
                                          </p:spTgt>
                                        </p:tgtEl>
                                        <p:attrNameLst>
                                          <p:attrName>style.visibility</p:attrName>
                                        </p:attrNameLst>
                                      </p:cBhvr>
                                      <p:to>
                                        <p:strVal val="visible"/>
                                      </p:to>
                                    </p:set>
                                    <p:anim calcmode="discrete" valueType="clr">
                                      <p:cBhvr override="childStyle">
                                        <p:cTn id="49" dur="500"/>
                                        <p:tgtEl>
                                          <p:spTgt spid="21">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50" dur="500"/>
                                        <p:tgtEl>
                                          <p:spTgt spid="21">
                                            <p:txEl>
                                              <p:pRg st="0" end="0"/>
                                            </p:txEl>
                                          </p:spTgt>
                                        </p:tgtEl>
                                        <p:attrNameLst>
                                          <p:attrName>fillcolor</p:attrName>
                                        </p:attrNameLst>
                                      </p:cBhvr>
                                      <p:tavLst>
                                        <p:tav tm="0">
                                          <p:val>
                                            <p:clrVal>
                                              <a:schemeClr val="accent2"/>
                                            </p:clrVal>
                                          </p:val>
                                        </p:tav>
                                        <p:tav tm="50000">
                                          <p:val>
                                            <p:clrVal>
                                              <a:schemeClr val="hlink"/>
                                            </p:clrVal>
                                          </p:val>
                                        </p:tav>
                                      </p:tavLst>
                                    </p:anim>
                                    <p:set>
                                      <p:cBhvr>
                                        <p:cTn id="51" dur="500"/>
                                        <p:tgtEl>
                                          <p:spTgt spid="21">
                                            <p:txEl>
                                              <p:pRg st="0" end="0"/>
                                            </p:txEl>
                                          </p:spTgt>
                                        </p:tgtEl>
                                        <p:attrNameLst>
                                          <p:attrName>fill.type</p:attrName>
                                        </p:attrNameLst>
                                      </p:cBhvr>
                                      <p:to>
                                        <p:strVal val="solid"/>
                                      </p:to>
                                    </p:set>
                                  </p:childTnLst>
                                </p:cTn>
                              </p:par>
                            </p:childTnLst>
                          </p:cTn>
                        </p:par>
                      </p:childTnLst>
                    </p:cTn>
                  </p:par>
                  <p:par>
                    <p:cTn id="52" fill="hold">
                      <p:stCondLst>
                        <p:cond delay="indefinite"/>
                      </p:stCondLst>
                      <p:childTnLst>
                        <p:par>
                          <p:cTn id="53" fill="hold">
                            <p:stCondLst>
                              <p:cond delay="0"/>
                            </p:stCondLst>
                            <p:childTnLst>
                              <p:par>
                                <p:cTn id="54" presetID="27" presetClass="entr" presetSubtype="0" fill="hold" nodeType="clickEffect">
                                  <p:stCondLst>
                                    <p:cond delay="0"/>
                                  </p:stCondLst>
                                  <p:iterate type="lt">
                                    <p:tmPct val="50000"/>
                                  </p:iterate>
                                  <p:childTnLst>
                                    <p:set>
                                      <p:cBhvr>
                                        <p:cTn id="55" dur="1" fill="hold">
                                          <p:stCondLst>
                                            <p:cond delay="0"/>
                                          </p:stCondLst>
                                        </p:cTn>
                                        <p:tgtEl>
                                          <p:spTgt spid="23">
                                            <p:txEl>
                                              <p:pRg st="0" end="0"/>
                                            </p:txEl>
                                          </p:spTgt>
                                        </p:tgtEl>
                                        <p:attrNameLst>
                                          <p:attrName>style.visibility</p:attrName>
                                        </p:attrNameLst>
                                      </p:cBhvr>
                                      <p:to>
                                        <p:strVal val="visible"/>
                                      </p:to>
                                    </p:set>
                                    <p:anim calcmode="discrete" valueType="clr">
                                      <p:cBhvr override="childStyle">
                                        <p:cTn id="56" dur="500"/>
                                        <p:tgtEl>
                                          <p:spTgt spid="2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57" dur="500"/>
                                        <p:tgtEl>
                                          <p:spTgt spid="23">
                                            <p:txEl>
                                              <p:pRg st="0" end="0"/>
                                            </p:txEl>
                                          </p:spTgt>
                                        </p:tgtEl>
                                        <p:attrNameLst>
                                          <p:attrName>fillcolor</p:attrName>
                                        </p:attrNameLst>
                                      </p:cBhvr>
                                      <p:tavLst>
                                        <p:tav tm="0">
                                          <p:val>
                                            <p:clrVal>
                                              <a:schemeClr val="accent2"/>
                                            </p:clrVal>
                                          </p:val>
                                        </p:tav>
                                        <p:tav tm="50000">
                                          <p:val>
                                            <p:clrVal>
                                              <a:schemeClr val="hlink"/>
                                            </p:clrVal>
                                          </p:val>
                                        </p:tav>
                                      </p:tavLst>
                                    </p:anim>
                                    <p:set>
                                      <p:cBhvr>
                                        <p:cTn id="58" dur="500"/>
                                        <p:tgtEl>
                                          <p:spTgt spid="23">
                                            <p:txEl>
                                              <p:pRg st="0" end="0"/>
                                            </p:txEl>
                                          </p:spTgt>
                                        </p:tgtEl>
                                        <p:attrNameLst>
                                          <p:attrName>fill.type</p:attrName>
                                        </p:attrNameLst>
                                      </p:cBhvr>
                                      <p:to>
                                        <p:strVal val="solid"/>
                                      </p:to>
                                    </p:set>
                                  </p:childTnLst>
                                </p:cTn>
                              </p:par>
                            </p:childTnLst>
                          </p:cTn>
                        </p:par>
                      </p:childTnLst>
                    </p:cTn>
                  </p:par>
                  <p:par>
                    <p:cTn id="59" fill="hold">
                      <p:stCondLst>
                        <p:cond delay="indefinite"/>
                      </p:stCondLst>
                      <p:childTnLst>
                        <p:par>
                          <p:cTn id="60" fill="hold">
                            <p:stCondLst>
                              <p:cond delay="0"/>
                            </p:stCondLst>
                            <p:childTnLst>
                              <p:par>
                                <p:cTn id="61" presetID="27" presetClass="entr" presetSubtype="0" fill="hold" nodeType="clickEffect">
                                  <p:stCondLst>
                                    <p:cond delay="0"/>
                                  </p:stCondLst>
                                  <p:iterate type="lt">
                                    <p:tmPct val="50000"/>
                                  </p:iterate>
                                  <p:childTnLst>
                                    <p:set>
                                      <p:cBhvr>
                                        <p:cTn id="62" dur="1" fill="hold">
                                          <p:stCondLst>
                                            <p:cond delay="0"/>
                                          </p:stCondLst>
                                        </p:cTn>
                                        <p:tgtEl>
                                          <p:spTgt spid="25">
                                            <p:txEl>
                                              <p:pRg st="0" end="0"/>
                                            </p:txEl>
                                          </p:spTgt>
                                        </p:tgtEl>
                                        <p:attrNameLst>
                                          <p:attrName>style.visibility</p:attrName>
                                        </p:attrNameLst>
                                      </p:cBhvr>
                                      <p:to>
                                        <p:strVal val="visible"/>
                                      </p:to>
                                    </p:set>
                                    <p:anim calcmode="discrete" valueType="clr">
                                      <p:cBhvr override="childStyle">
                                        <p:cTn id="63" dur="500"/>
                                        <p:tgtEl>
                                          <p:spTgt spid="25">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64" dur="500"/>
                                        <p:tgtEl>
                                          <p:spTgt spid="25">
                                            <p:txEl>
                                              <p:pRg st="0" end="0"/>
                                            </p:txEl>
                                          </p:spTgt>
                                        </p:tgtEl>
                                        <p:attrNameLst>
                                          <p:attrName>fillcolor</p:attrName>
                                        </p:attrNameLst>
                                      </p:cBhvr>
                                      <p:tavLst>
                                        <p:tav tm="0">
                                          <p:val>
                                            <p:clrVal>
                                              <a:schemeClr val="accent2"/>
                                            </p:clrVal>
                                          </p:val>
                                        </p:tav>
                                        <p:tav tm="50000">
                                          <p:val>
                                            <p:clrVal>
                                              <a:schemeClr val="hlink"/>
                                            </p:clrVal>
                                          </p:val>
                                        </p:tav>
                                      </p:tavLst>
                                    </p:anim>
                                    <p:set>
                                      <p:cBhvr>
                                        <p:cTn id="65" dur="500"/>
                                        <p:tgtEl>
                                          <p:spTgt spid="25">
                                            <p:txEl>
                                              <p:pRg st="0" end="0"/>
                                            </p:txEl>
                                          </p:spTgt>
                                        </p:tgtEl>
                                        <p:attrNameLst>
                                          <p:attrName>fill.type</p:attrName>
                                        </p:attrNameLst>
                                      </p:cBhvr>
                                      <p:to>
                                        <p:strVal val="solid"/>
                                      </p:to>
                                    </p:set>
                                  </p:childTnLst>
                                </p:cTn>
                              </p:par>
                            </p:childTnLst>
                          </p:cTn>
                        </p:par>
                      </p:childTnLst>
                    </p:cTn>
                  </p:par>
                  <p:par>
                    <p:cTn id="66" fill="hold">
                      <p:stCondLst>
                        <p:cond delay="indefinite"/>
                      </p:stCondLst>
                      <p:childTnLst>
                        <p:par>
                          <p:cTn id="67" fill="hold">
                            <p:stCondLst>
                              <p:cond delay="0"/>
                            </p:stCondLst>
                            <p:childTnLst>
                              <p:par>
                                <p:cTn id="68" presetID="27" presetClass="entr" presetSubtype="0" fill="hold" nodeType="clickEffect">
                                  <p:stCondLst>
                                    <p:cond delay="0"/>
                                  </p:stCondLst>
                                  <p:iterate type="lt">
                                    <p:tmPct val="50000"/>
                                  </p:iterate>
                                  <p:childTnLst>
                                    <p:set>
                                      <p:cBhvr>
                                        <p:cTn id="69" dur="1" fill="hold">
                                          <p:stCondLst>
                                            <p:cond delay="0"/>
                                          </p:stCondLst>
                                        </p:cTn>
                                        <p:tgtEl>
                                          <p:spTgt spid="26">
                                            <p:txEl>
                                              <p:pRg st="0" end="0"/>
                                            </p:txEl>
                                          </p:spTgt>
                                        </p:tgtEl>
                                        <p:attrNameLst>
                                          <p:attrName>style.visibility</p:attrName>
                                        </p:attrNameLst>
                                      </p:cBhvr>
                                      <p:to>
                                        <p:strVal val="visible"/>
                                      </p:to>
                                    </p:set>
                                    <p:anim calcmode="discrete" valueType="clr">
                                      <p:cBhvr override="childStyle">
                                        <p:cTn id="70" dur="500"/>
                                        <p:tgtEl>
                                          <p:spTgt spid="26">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71" dur="500"/>
                                        <p:tgtEl>
                                          <p:spTgt spid="26">
                                            <p:txEl>
                                              <p:pRg st="0" end="0"/>
                                            </p:txEl>
                                          </p:spTgt>
                                        </p:tgtEl>
                                        <p:attrNameLst>
                                          <p:attrName>fillcolor</p:attrName>
                                        </p:attrNameLst>
                                      </p:cBhvr>
                                      <p:tavLst>
                                        <p:tav tm="0">
                                          <p:val>
                                            <p:clrVal>
                                              <a:schemeClr val="accent2"/>
                                            </p:clrVal>
                                          </p:val>
                                        </p:tav>
                                        <p:tav tm="50000">
                                          <p:val>
                                            <p:clrVal>
                                              <a:schemeClr val="hlink"/>
                                            </p:clrVal>
                                          </p:val>
                                        </p:tav>
                                      </p:tavLst>
                                    </p:anim>
                                    <p:set>
                                      <p:cBhvr>
                                        <p:cTn id="72" dur="500"/>
                                        <p:tgtEl>
                                          <p:spTgt spid="26">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p:cNvSpPr/>
          <p:nvPr/>
        </p:nvSpPr>
        <p:spPr>
          <a:xfrm>
            <a:off x="228600" y="990600"/>
            <a:ext cx="2133600" cy="2286000"/>
          </a:xfrm>
          <a:prstGeom prst="ellipse">
            <a:avLst/>
          </a:prstGeom>
          <a:solidFill>
            <a:srgbClr val="CC66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3200" dirty="0">
                <a:solidFill>
                  <a:srgbClr val="7030A0"/>
                </a:solidFill>
              </a:rPr>
              <a:t>Step 4</a:t>
            </a:r>
          </a:p>
        </p:txBody>
      </p:sp>
      <p:sp>
        <p:nvSpPr>
          <p:cNvPr id="13316" name="Text Box 3"/>
          <p:cNvSpPr txBox="1">
            <a:spLocks noChangeArrowheads="1"/>
          </p:cNvSpPr>
          <p:nvPr/>
        </p:nvSpPr>
        <p:spPr bwMode="auto">
          <a:xfrm>
            <a:off x="304800" y="990600"/>
            <a:ext cx="84582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spcBef>
                <a:spcPct val="50000"/>
              </a:spcBef>
            </a:pPr>
            <a:r>
              <a:rPr lang="en-US" sz="4000">
                <a:solidFill>
                  <a:srgbClr val="7030A0"/>
                </a:solidFill>
              </a:rPr>
              <a:t>Story Transitions</a:t>
            </a:r>
          </a:p>
        </p:txBody>
      </p:sp>
      <p:sp>
        <p:nvSpPr>
          <p:cNvPr id="5" name="Regular Pentagon 4"/>
          <p:cNvSpPr/>
          <p:nvPr/>
        </p:nvSpPr>
        <p:spPr>
          <a:xfrm>
            <a:off x="2554856" y="3812875"/>
            <a:ext cx="2209800" cy="2362200"/>
          </a:xfrm>
          <a:prstGeom prst="pentagon">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800" dirty="0">
                <a:solidFill>
                  <a:schemeClr val="tx1"/>
                </a:solidFill>
              </a:rPr>
              <a:t>Can be </a:t>
            </a:r>
            <a:r>
              <a:rPr lang="en-US" sz="1800" b="1" dirty="0">
                <a:solidFill>
                  <a:schemeClr val="tx1"/>
                </a:solidFill>
              </a:rPr>
              <a:t>called </a:t>
            </a:r>
            <a:r>
              <a:rPr lang="en-US" sz="1800" dirty="0">
                <a:solidFill>
                  <a:schemeClr val="tx1"/>
                </a:solidFill>
              </a:rPr>
              <a:t>“connectors’ or signal words.</a:t>
            </a:r>
          </a:p>
        </p:txBody>
      </p:sp>
      <p:sp>
        <p:nvSpPr>
          <p:cNvPr id="6" name="Regular Pentagon 5"/>
          <p:cNvSpPr/>
          <p:nvPr/>
        </p:nvSpPr>
        <p:spPr>
          <a:xfrm>
            <a:off x="6324600" y="990600"/>
            <a:ext cx="2286000" cy="2286000"/>
          </a:xfrm>
          <a:prstGeom prst="pentagon">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800" dirty="0">
                <a:solidFill>
                  <a:schemeClr val="tx1"/>
                </a:solidFill>
              </a:rPr>
              <a:t>Often</a:t>
            </a:r>
            <a:r>
              <a:rPr lang="en-US" sz="1800" b="1" dirty="0">
                <a:solidFill>
                  <a:schemeClr val="tx1"/>
                </a:solidFill>
              </a:rPr>
              <a:t> start </a:t>
            </a:r>
            <a:r>
              <a:rPr lang="en-US" sz="1800" dirty="0">
                <a:solidFill>
                  <a:schemeClr val="tx1"/>
                </a:solidFill>
              </a:rPr>
              <a:t>paragraphs, but are not needed at every paragraph.</a:t>
            </a:r>
          </a:p>
        </p:txBody>
      </p:sp>
      <p:sp>
        <p:nvSpPr>
          <p:cNvPr id="7" name="Regular Pentagon 6"/>
          <p:cNvSpPr/>
          <p:nvPr/>
        </p:nvSpPr>
        <p:spPr>
          <a:xfrm>
            <a:off x="3939396" y="1676400"/>
            <a:ext cx="2286000" cy="2438400"/>
          </a:xfrm>
          <a:prstGeom prst="pentagon">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solidFill>
                  <a:schemeClr val="tx1"/>
                </a:solidFill>
              </a:rPr>
              <a:t>Are used to </a:t>
            </a:r>
            <a:r>
              <a:rPr lang="en-US" sz="1600" b="1" dirty="0">
                <a:solidFill>
                  <a:schemeClr val="tx1"/>
                </a:solidFill>
              </a:rPr>
              <a:t>indicate</a:t>
            </a:r>
            <a:r>
              <a:rPr lang="en-US" sz="1600" dirty="0">
                <a:solidFill>
                  <a:schemeClr val="tx1"/>
                </a:solidFill>
              </a:rPr>
              <a:t> a change of time or place and </a:t>
            </a:r>
            <a:r>
              <a:rPr lang="en-US" sz="1600" b="1" dirty="0">
                <a:solidFill>
                  <a:schemeClr val="tx1"/>
                </a:solidFill>
              </a:rPr>
              <a:t>show</a:t>
            </a:r>
            <a:r>
              <a:rPr lang="en-US" sz="1600" dirty="0">
                <a:solidFill>
                  <a:schemeClr val="tx1"/>
                </a:solidFill>
              </a:rPr>
              <a:t> the sequence of events .</a:t>
            </a:r>
          </a:p>
        </p:txBody>
      </p:sp>
      <p:sp>
        <p:nvSpPr>
          <p:cNvPr id="8" name="Regular Pentagon 7"/>
          <p:cNvSpPr/>
          <p:nvPr/>
        </p:nvSpPr>
        <p:spPr>
          <a:xfrm>
            <a:off x="6934200" y="3352800"/>
            <a:ext cx="2209800" cy="2362200"/>
          </a:xfrm>
          <a:prstGeom prst="pentagon">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800" b="1" dirty="0">
                <a:solidFill>
                  <a:schemeClr val="tx1"/>
                </a:solidFill>
              </a:rPr>
              <a:t>Can be found </a:t>
            </a:r>
            <a:r>
              <a:rPr lang="en-US" sz="1800" dirty="0">
                <a:solidFill>
                  <a:schemeClr val="tx1"/>
                </a:solidFill>
              </a:rPr>
              <a:t>in lots of stories.</a:t>
            </a:r>
          </a:p>
        </p:txBody>
      </p:sp>
      <p:sp>
        <p:nvSpPr>
          <p:cNvPr id="9" name="Regular Pentagon 8"/>
          <p:cNvSpPr/>
          <p:nvPr/>
        </p:nvSpPr>
        <p:spPr>
          <a:xfrm>
            <a:off x="1524000" y="1676400"/>
            <a:ext cx="2209800" cy="2362200"/>
          </a:xfrm>
          <a:prstGeom prst="pentagon">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800" b="1" dirty="0">
                <a:solidFill>
                  <a:schemeClr val="tx1"/>
                </a:solidFill>
              </a:rPr>
              <a:t>Help</a:t>
            </a:r>
            <a:r>
              <a:rPr lang="en-US" sz="1800" dirty="0">
                <a:solidFill>
                  <a:schemeClr val="tx1"/>
                </a:solidFill>
              </a:rPr>
              <a:t> writers develop a story.</a:t>
            </a:r>
          </a:p>
        </p:txBody>
      </p:sp>
      <p:sp>
        <p:nvSpPr>
          <p:cNvPr id="10" name="Regular Pentagon 9"/>
          <p:cNvSpPr/>
          <p:nvPr/>
        </p:nvSpPr>
        <p:spPr>
          <a:xfrm>
            <a:off x="4764656" y="4145711"/>
            <a:ext cx="2209800" cy="2438400"/>
          </a:xfrm>
          <a:prstGeom prst="pentagon">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800" dirty="0">
                <a:solidFill>
                  <a:schemeClr val="tx1"/>
                </a:solidFill>
              </a:rPr>
              <a:t>Are </a:t>
            </a:r>
            <a:r>
              <a:rPr lang="en-US" sz="1800" b="1" dirty="0">
                <a:solidFill>
                  <a:schemeClr val="tx1"/>
                </a:solidFill>
              </a:rPr>
              <a:t>different </a:t>
            </a:r>
            <a:r>
              <a:rPr lang="en-US" sz="1800" dirty="0">
                <a:solidFill>
                  <a:schemeClr val="tx1"/>
                </a:solidFill>
              </a:rPr>
              <a:t>from transitions for expository transitions.</a:t>
            </a:r>
          </a:p>
        </p:txBody>
      </p:sp>
      <p:sp>
        <p:nvSpPr>
          <p:cNvPr id="11" name="Title 1"/>
          <p:cNvSpPr txBox="1">
            <a:spLocks/>
          </p:cNvSpPr>
          <p:nvPr/>
        </p:nvSpPr>
        <p:spPr>
          <a:xfrm>
            <a:off x="278130" y="5775960"/>
            <a:ext cx="7520940" cy="54864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en-US" dirty="0" smtClean="0"/>
              <a:t>Text Structure </a:t>
            </a: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par>
                    <p:cTn id="21" fill="hold" nodeType="clickPar">
                      <p:stCondLst>
                        <p:cond delay="indefinite"/>
                      </p:stCondLst>
                      <p:childTnLst>
                        <p:par>
                          <p:cTn id="22" fill="hold" nodeType="withGroup">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down)">
                                      <p:cBhvr>
                                        <p:cTn id="25" dur="580">
                                          <p:stCondLst>
                                            <p:cond delay="0"/>
                                          </p:stCondLst>
                                        </p:cTn>
                                        <p:tgtEl>
                                          <p:spTgt spid="6"/>
                                        </p:tgtEl>
                                      </p:cBhvr>
                                    </p:animEffect>
                                    <p:anim calcmode="lin" valueType="num">
                                      <p:cBhvr>
                                        <p:cTn id="26"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31" dur="26">
                                          <p:stCondLst>
                                            <p:cond delay="650"/>
                                          </p:stCondLst>
                                        </p:cTn>
                                        <p:tgtEl>
                                          <p:spTgt spid="6"/>
                                        </p:tgtEl>
                                      </p:cBhvr>
                                      <p:to x="100000" y="60000"/>
                                    </p:animScale>
                                    <p:animScale>
                                      <p:cBhvr>
                                        <p:cTn id="32" dur="166" decel="50000">
                                          <p:stCondLst>
                                            <p:cond delay="676"/>
                                          </p:stCondLst>
                                        </p:cTn>
                                        <p:tgtEl>
                                          <p:spTgt spid="6"/>
                                        </p:tgtEl>
                                      </p:cBhvr>
                                      <p:to x="100000" y="100000"/>
                                    </p:animScale>
                                    <p:animScale>
                                      <p:cBhvr>
                                        <p:cTn id="33" dur="26">
                                          <p:stCondLst>
                                            <p:cond delay="1312"/>
                                          </p:stCondLst>
                                        </p:cTn>
                                        <p:tgtEl>
                                          <p:spTgt spid="6"/>
                                        </p:tgtEl>
                                      </p:cBhvr>
                                      <p:to x="100000" y="80000"/>
                                    </p:animScale>
                                    <p:animScale>
                                      <p:cBhvr>
                                        <p:cTn id="34" dur="166" decel="50000">
                                          <p:stCondLst>
                                            <p:cond delay="1338"/>
                                          </p:stCondLst>
                                        </p:cTn>
                                        <p:tgtEl>
                                          <p:spTgt spid="6"/>
                                        </p:tgtEl>
                                      </p:cBhvr>
                                      <p:to x="100000" y="100000"/>
                                    </p:animScale>
                                    <p:animScale>
                                      <p:cBhvr>
                                        <p:cTn id="35" dur="26">
                                          <p:stCondLst>
                                            <p:cond delay="1642"/>
                                          </p:stCondLst>
                                        </p:cTn>
                                        <p:tgtEl>
                                          <p:spTgt spid="6"/>
                                        </p:tgtEl>
                                      </p:cBhvr>
                                      <p:to x="100000" y="90000"/>
                                    </p:animScale>
                                    <p:animScale>
                                      <p:cBhvr>
                                        <p:cTn id="36" dur="166" decel="50000">
                                          <p:stCondLst>
                                            <p:cond delay="1668"/>
                                          </p:stCondLst>
                                        </p:cTn>
                                        <p:tgtEl>
                                          <p:spTgt spid="6"/>
                                        </p:tgtEl>
                                      </p:cBhvr>
                                      <p:to x="100000" y="100000"/>
                                    </p:animScale>
                                    <p:animScale>
                                      <p:cBhvr>
                                        <p:cTn id="37" dur="26">
                                          <p:stCondLst>
                                            <p:cond delay="1808"/>
                                          </p:stCondLst>
                                        </p:cTn>
                                        <p:tgtEl>
                                          <p:spTgt spid="6"/>
                                        </p:tgtEl>
                                      </p:cBhvr>
                                      <p:to x="100000" y="95000"/>
                                    </p:animScale>
                                    <p:animScale>
                                      <p:cBhvr>
                                        <p:cTn id="38" dur="166" decel="50000">
                                          <p:stCondLst>
                                            <p:cond delay="1834"/>
                                          </p:stCondLst>
                                        </p:cTn>
                                        <p:tgtEl>
                                          <p:spTgt spid="6"/>
                                        </p:tgtEl>
                                      </p:cBhvr>
                                      <p:to x="100000" y="100000"/>
                                    </p:animScale>
                                  </p:childTnLst>
                                </p:cTn>
                              </p:par>
                            </p:childTnLst>
                          </p:cTn>
                        </p:par>
                      </p:childTnLst>
                    </p:cTn>
                  </p:par>
                  <p:par>
                    <p:cTn id="39" fill="hold" nodeType="clickPar">
                      <p:stCondLst>
                        <p:cond delay="indefinite"/>
                      </p:stCondLst>
                      <p:childTnLst>
                        <p:par>
                          <p:cTn id="40" fill="hold" nodeType="withGroup">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ipe(down)">
                                      <p:cBhvr>
                                        <p:cTn id="43" dur="580">
                                          <p:stCondLst>
                                            <p:cond delay="0"/>
                                          </p:stCondLst>
                                        </p:cTn>
                                        <p:tgtEl>
                                          <p:spTgt spid="7"/>
                                        </p:tgtEl>
                                      </p:cBhvr>
                                    </p:animEffect>
                                    <p:anim calcmode="lin" valueType="num">
                                      <p:cBhvr>
                                        <p:cTn id="44"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49" dur="26">
                                          <p:stCondLst>
                                            <p:cond delay="650"/>
                                          </p:stCondLst>
                                        </p:cTn>
                                        <p:tgtEl>
                                          <p:spTgt spid="7"/>
                                        </p:tgtEl>
                                      </p:cBhvr>
                                      <p:to x="100000" y="60000"/>
                                    </p:animScale>
                                    <p:animScale>
                                      <p:cBhvr>
                                        <p:cTn id="50" dur="166" decel="50000">
                                          <p:stCondLst>
                                            <p:cond delay="676"/>
                                          </p:stCondLst>
                                        </p:cTn>
                                        <p:tgtEl>
                                          <p:spTgt spid="7"/>
                                        </p:tgtEl>
                                      </p:cBhvr>
                                      <p:to x="100000" y="100000"/>
                                    </p:animScale>
                                    <p:animScale>
                                      <p:cBhvr>
                                        <p:cTn id="51" dur="26">
                                          <p:stCondLst>
                                            <p:cond delay="1312"/>
                                          </p:stCondLst>
                                        </p:cTn>
                                        <p:tgtEl>
                                          <p:spTgt spid="7"/>
                                        </p:tgtEl>
                                      </p:cBhvr>
                                      <p:to x="100000" y="80000"/>
                                    </p:animScale>
                                    <p:animScale>
                                      <p:cBhvr>
                                        <p:cTn id="52" dur="166" decel="50000">
                                          <p:stCondLst>
                                            <p:cond delay="1338"/>
                                          </p:stCondLst>
                                        </p:cTn>
                                        <p:tgtEl>
                                          <p:spTgt spid="7"/>
                                        </p:tgtEl>
                                      </p:cBhvr>
                                      <p:to x="100000" y="100000"/>
                                    </p:animScale>
                                    <p:animScale>
                                      <p:cBhvr>
                                        <p:cTn id="53" dur="26">
                                          <p:stCondLst>
                                            <p:cond delay="1642"/>
                                          </p:stCondLst>
                                        </p:cTn>
                                        <p:tgtEl>
                                          <p:spTgt spid="7"/>
                                        </p:tgtEl>
                                      </p:cBhvr>
                                      <p:to x="100000" y="90000"/>
                                    </p:animScale>
                                    <p:animScale>
                                      <p:cBhvr>
                                        <p:cTn id="54" dur="166" decel="50000">
                                          <p:stCondLst>
                                            <p:cond delay="1668"/>
                                          </p:stCondLst>
                                        </p:cTn>
                                        <p:tgtEl>
                                          <p:spTgt spid="7"/>
                                        </p:tgtEl>
                                      </p:cBhvr>
                                      <p:to x="100000" y="100000"/>
                                    </p:animScale>
                                    <p:animScale>
                                      <p:cBhvr>
                                        <p:cTn id="55" dur="26">
                                          <p:stCondLst>
                                            <p:cond delay="1808"/>
                                          </p:stCondLst>
                                        </p:cTn>
                                        <p:tgtEl>
                                          <p:spTgt spid="7"/>
                                        </p:tgtEl>
                                      </p:cBhvr>
                                      <p:to x="100000" y="95000"/>
                                    </p:animScale>
                                    <p:animScale>
                                      <p:cBhvr>
                                        <p:cTn id="56" dur="166" decel="50000">
                                          <p:stCondLst>
                                            <p:cond delay="1834"/>
                                          </p:stCondLst>
                                        </p:cTn>
                                        <p:tgtEl>
                                          <p:spTgt spid="7"/>
                                        </p:tgtEl>
                                      </p:cBhvr>
                                      <p:to x="100000" y="100000"/>
                                    </p:animScale>
                                  </p:childTnLst>
                                </p:cTn>
                              </p:par>
                            </p:childTnLst>
                          </p:cTn>
                        </p:par>
                      </p:childTnLst>
                    </p:cTn>
                  </p:par>
                  <p:par>
                    <p:cTn id="57" fill="hold" nodeType="clickPar">
                      <p:stCondLst>
                        <p:cond delay="indefinite"/>
                      </p:stCondLst>
                      <p:childTnLst>
                        <p:par>
                          <p:cTn id="58" fill="hold" nodeType="withGroup">
                            <p:stCondLst>
                              <p:cond delay="0"/>
                            </p:stCondLst>
                            <p:childTnLst>
                              <p:par>
                                <p:cTn id="59" presetID="26" presetClass="entr" presetSubtype="0" fill="hold" grpId="0" nodeType="clickEffect">
                                  <p:stCondLst>
                                    <p:cond delay="0"/>
                                  </p:stCondLst>
                                  <p:childTnLst>
                                    <p:set>
                                      <p:cBhvr>
                                        <p:cTn id="60" dur="1" fill="hold">
                                          <p:stCondLst>
                                            <p:cond delay="0"/>
                                          </p:stCondLst>
                                        </p:cTn>
                                        <p:tgtEl>
                                          <p:spTgt spid="8"/>
                                        </p:tgtEl>
                                        <p:attrNameLst>
                                          <p:attrName>style.visibility</p:attrName>
                                        </p:attrNameLst>
                                      </p:cBhvr>
                                      <p:to>
                                        <p:strVal val="visible"/>
                                      </p:to>
                                    </p:set>
                                    <p:animEffect transition="in" filter="wipe(down)">
                                      <p:cBhvr>
                                        <p:cTn id="61" dur="580">
                                          <p:stCondLst>
                                            <p:cond delay="0"/>
                                          </p:stCondLst>
                                        </p:cTn>
                                        <p:tgtEl>
                                          <p:spTgt spid="8"/>
                                        </p:tgtEl>
                                      </p:cBhvr>
                                    </p:animEffect>
                                    <p:anim calcmode="lin" valueType="num">
                                      <p:cBhvr>
                                        <p:cTn id="62"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67" dur="26">
                                          <p:stCondLst>
                                            <p:cond delay="650"/>
                                          </p:stCondLst>
                                        </p:cTn>
                                        <p:tgtEl>
                                          <p:spTgt spid="8"/>
                                        </p:tgtEl>
                                      </p:cBhvr>
                                      <p:to x="100000" y="60000"/>
                                    </p:animScale>
                                    <p:animScale>
                                      <p:cBhvr>
                                        <p:cTn id="68" dur="166" decel="50000">
                                          <p:stCondLst>
                                            <p:cond delay="676"/>
                                          </p:stCondLst>
                                        </p:cTn>
                                        <p:tgtEl>
                                          <p:spTgt spid="8"/>
                                        </p:tgtEl>
                                      </p:cBhvr>
                                      <p:to x="100000" y="100000"/>
                                    </p:animScale>
                                    <p:animScale>
                                      <p:cBhvr>
                                        <p:cTn id="69" dur="26">
                                          <p:stCondLst>
                                            <p:cond delay="1312"/>
                                          </p:stCondLst>
                                        </p:cTn>
                                        <p:tgtEl>
                                          <p:spTgt spid="8"/>
                                        </p:tgtEl>
                                      </p:cBhvr>
                                      <p:to x="100000" y="80000"/>
                                    </p:animScale>
                                    <p:animScale>
                                      <p:cBhvr>
                                        <p:cTn id="70" dur="166" decel="50000">
                                          <p:stCondLst>
                                            <p:cond delay="1338"/>
                                          </p:stCondLst>
                                        </p:cTn>
                                        <p:tgtEl>
                                          <p:spTgt spid="8"/>
                                        </p:tgtEl>
                                      </p:cBhvr>
                                      <p:to x="100000" y="100000"/>
                                    </p:animScale>
                                    <p:animScale>
                                      <p:cBhvr>
                                        <p:cTn id="71" dur="26">
                                          <p:stCondLst>
                                            <p:cond delay="1642"/>
                                          </p:stCondLst>
                                        </p:cTn>
                                        <p:tgtEl>
                                          <p:spTgt spid="8"/>
                                        </p:tgtEl>
                                      </p:cBhvr>
                                      <p:to x="100000" y="90000"/>
                                    </p:animScale>
                                    <p:animScale>
                                      <p:cBhvr>
                                        <p:cTn id="72" dur="166" decel="50000">
                                          <p:stCondLst>
                                            <p:cond delay="1668"/>
                                          </p:stCondLst>
                                        </p:cTn>
                                        <p:tgtEl>
                                          <p:spTgt spid="8"/>
                                        </p:tgtEl>
                                      </p:cBhvr>
                                      <p:to x="100000" y="100000"/>
                                    </p:animScale>
                                    <p:animScale>
                                      <p:cBhvr>
                                        <p:cTn id="73" dur="26">
                                          <p:stCondLst>
                                            <p:cond delay="1808"/>
                                          </p:stCondLst>
                                        </p:cTn>
                                        <p:tgtEl>
                                          <p:spTgt spid="8"/>
                                        </p:tgtEl>
                                      </p:cBhvr>
                                      <p:to x="100000" y="95000"/>
                                    </p:animScale>
                                    <p:animScale>
                                      <p:cBhvr>
                                        <p:cTn id="74" dur="166" decel="50000">
                                          <p:stCondLst>
                                            <p:cond delay="1834"/>
                                          </p:stCondLst>
                                        </p:cTn>
                                        <p:tgtEl>
                                          <p:spTgt spid="8"/>
                                        </p:tgtEl>
                                      </p:cBhvr>
                                      <p:to x="100000" y="100000"/>
                                    </p:animScale>
                                  </p:childTnLst>
                                </p:cTn>
                              </p:par>
                            </p:childTnLst>
                          </p:cTn>
                        </p:par>
                      </p:childTnLst>
                    </p:cTn>
                  </p:par>
                  <p:par>
                    <p:cTn id="75" fill="hold" nodeType="clickPar">
                      <p:stCondLst>
                        <p:cond delay="indefinite"/>
                      </p:stCondLst>
                      <p:childTnLst>
                        <p:par>
                          <p:cTn id="76" fill="hold" nodeType="withGroup">
                            <p:stCondLst>
                              <p:cond delay="0"/>
                            </p:stCondLst>
                            <p:childTnLst>
                              <p:par>
                                <p:cTn id="77" presetID="26" presetClass="entr" presetSubtype="0" fill="hold" grpId="0" nodeType="clickEffect">
                                  <p:stCondLst>
                                    <p:cond delay="0"/>
                                  </p:stCondLst>
                                  <p:childTnLst>
                                    <p:set>
                                      <p:cBhvr>
                                        <p:cTn id="78" dur="1" fill="hold">
                                          <p:stCondLst>
                                            <p:cond delay="0"/>
                                          </p:stCondLst>
                                        </p:cTn>
                                        <p:tgtEl>
                                          <p:spTgt spid="9"/>
                                        </p:tgtEl>
                                        <p:attrNameLst>
                                          <p:attrName>style.visibility</p:attrName>
                                        </p:attrNameLst>
                                      </p:cBhvr>
                                      <p:to>
                                        <p:strVal val="visible"/>
                                      </p:to>
                                    </p:set>
                                    <p:animEffect transition="in" filter="wipe(down)">
                                      <p:cBhvr>
                                        <p:cTn id="79" dur="580">
                                          <p:stCondLst>
                                            <p:cond delay="0"/>
                                          </p:stCondLst>
                                        </p:cTn>
                                        <p:tgtEl>
                                          <p:spTgt spid="9"/>
                                        </p:tgtEl>
                                      </p:cBhvr>
                                    </p:animEffect>
                                    <p:anim calcmode="lin" valueType="num">
                                      <p:cBhvr>
                                        <p:cTn id="80"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81"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82"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83"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84"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85" dur="26">
                                          <p:stCondLst>
                                            <p:cond delay="650"/>
                                          </p:stCondLst>
                                        </p:cTn>
                                        <p:tgtEl>
                                          <p:spTgt spid="9"/>
                                        </p:tgtEl>
                                      </p:cBhvr>
                                      <p:to x="100000" y="60000"/>
                                    </p:animScale>
                                    <p:animScale>
                                      <p:cBhvr>
                                        <p:cTn id="86" dur="166" decel="50000">
                                          <p:stCondLst>
                                            <p:cond delay="676"/>
                                          </p:stCondLst>
                                        </p:cTn>
                                        <p:tgtEl>
                                          <p:spTgt spid="9"/>
                                        </p:tgtEl>
                                      </p:cBhvr>
                                      <p:to x="100000" y="100000"/>
                                    </p:animScale>
                                    <p:animScale>
                                      <p:cBhvr>
                                        <p:cTn id="87" dur="26">
                                          <p:stCondLst>
                                            <p:cond delay="1312"/>
                                          </p:stCondLst>
                                        </p:cTn>
                                        <p:tgtEl>
                                          <p:spTgt spid="9"/>
                                        </p:tgtEl>
                                      </p:cBhvr>
                                      <p:to x="100000" y="80000"/>
                                    </p:animScale>
                                    <p:animScale>
                                      <p:cBhvr>
                                        <p:cTn id="88" dur="166" decel="50000">
                                          <p:stCondLst>
                                            <p:cond delay="1338"/>
                                          </p:stCondLst>
                                        </p:cTn>
                                        <p:tgtEl>
                                          <p:spTgt spid="9"/>
                                        </p:tgtEl>
                                      </p:cBhvr>
                                      <p:to x="100000" y="100000"/>
                                    </p:animScale>
                                    <p:animScale>
                                      <p:cBhvr>
                                        <p:cTn id="89" dur="26">
                                          <p:stCondLst>
                                            <p:cond delay="1642"/>
                                          </p:stCondLst>
                                        </p:cTn>
                                        <p:tgtEl>
                                          <p:spTgt spid="9"/>
                                        </p:tgtEl>
                                      </p:cBhvr>
                                      <p:to x="100000" y="90000"/>
                                    </p:animScale>
                                    <p:animScale>
                                      <p:cBhvr>
                                        <p:cTn id="90" dur="166" decel="50000">
                                          <p:stCondLst>
                                            <p:cond delay="1668"/>
                                          </p:stCondLst>
                                        </p:cTn>
                                        <p:tgtEl>
                                          <p:spTgt spid="9"/>
                                        </p:tgtEl>
                                      </p:cBhvr>
                                      <p:to x="100000" y="100000"/>
                                    </p:animScale>
                                    <p:animScale>
                                      <p:cBhvr>
                                        <p:cTn id="91" dur="26">
                                          <p:stCondLst>
                                            <p:cond delay="1808"/>
                                          </p:stCondLst>
                                        </p:cTn>
                                        <p:tgtEl>
                                          <p:spTgt spid="9"/>
                                        </p:tgtEl>
                                      </p:cBhvr>
                                      <p:to x="100000" y="95000"/>
                                    </p:animScale>
                                    <p:animScale>
                                      <p:cBhvr>
                                        <p:cTn id="92" dur="166" decel="50000">
                                          <p:stCondLst>
                                            <p:cond delay="1834"/>
                                          </p:stCondLst>
                                        </p:cTn>
                                        <p:tgtEl>
                                          <p:spTgt spid="9"/>
                                        </p:tgtEl>
                                      </p:cBhvr>
                                      <p:to x="100000" y="100000"/>
                                    </p:animScale>
                                  </p:childTnLst>
                                </p:cTn>
                              </p:par>
                            </p:childTnLst>
                          </p:cTn>
                        </p:par>
                      </p:childTnLst>
                    </p:cTn>
                  </p:par>
                  <p:par>
                    <p:cTn id="93" fill="hold" nodeType="clickPar">
                      <p:stCondLst>
                        <p:cond delay="indefinite"/>
                      </p:stCondLst>
                      <p:childTnLst>
                        <p:par>
                          <p:cTn id="94" fill="hold" nodeType="withGroup">
                            <p:stCondLst>
                              <p:cond delay="0"/>
                            </p:stCondLst>
                            <p:childTnLst>
                              <p:par>
                                <p:cTn id="95" presetID="26" presetClass="entr" presetSubtype="0" fill="hold" grpId="0" nodeType="clickEffect">
                                  <p:stCondLst>
                                    <p:cond delay="0"/>
                                  </p:stCondLst>
                                  <p:childTnLst>
                                    <p:set>
                                      <p:cBhvr>
                                        <p:cTn id="96" dur="1" fill="hold">
                                          <p:stCondLst>
                                            <p:cond delay="0"/>
                                          </p:stCondLst>
                                        </p:cTn>
                                        <p:tgtEl>
                                          <p:spTgt spid="10"/>
                                        </p:tgtEl>
                                        <p:attrNameLst>
                                          <p:attrName>style.visibility</p:attrName>
                                        </p:attrNameLst>
                                      </p:cBhvr>
                                      <p:to>
                                        <p:strVal val="visible"/>
                                      </p:to>
                                    </p:set>
                                    <p:animEffect transition="in" filter="wipe(down)">
                                      <p:cBhvr>
                                        <p:cTn id="97" dur="580">
                                          <p:stCondLst>
                                            <p:cond delay="0"/>
                                          </p:stCondLst>
                                        </p:cTn>
                                        <p:tgtEl>
                                          <p:spTgt spid="10"/>
                                        </p:tgtEl>
                                      </p:cBhvr>
                                    </p:animEffect>
                                    <p:anim calcmode="lin" valueType="num">
                                      <p:cBhvr>
                                        <p:cTn id="98"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99"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100"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101"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102"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103" dur="26">
                                          <p:stCondLst>
                                            <p:cond delay="650"/>
                                          </p:stCondLst>
                                        </p:cTn>
                                        <p:tgtEl>
                                          <p:spTgt spid="10"/>
                                        </p:tgtEl>
                                      </p:cBhvr>
                                      <p:to x="100000" y="60000"/>
                                    </p:animScale>
                                    <p:animScale>
                                      <p:cBhvr>
                                        <p:cTn id="104" dur="166" decel="50000">
                                          <p:stCondLst>
                                            <p:cond delay="676"/>
                                          </p:stCondLst>
                                        </p:cTn>
                                        <p:tgtEl>
                                          <p:spTgt spid="10"/>
                                        </p:tgtEl>
                                      </p:cBhvr>
                                      <p:to x="100000" y="100000"/>
                                    </p:animScale>
                                    <p:animScale>
                                      <p:cBhvr>
                                        <p:cTn id="105" dur="26">
                                          <p:stCondLst>
                                            <p:cond delay="1312"/>
                                          </p:stCondLst>
                                        </p:cTn>
                                        <p:tgtEl>
                                          <p:spTgt spid="10"/>
                                        </p:tgtEl>
                                      </p:cBhvr>
                                      <p:to x="100000" y="80000"/>
                                    </p:animScale>
                                    <p:animScale>
                                      <p:cBhvr>
                                        <p:cTn id="106" dur="166" decel="50000">
                                          <p:stCondLst>
                                            <p:cond delay="1338"/>
                                          </p:stCondLst>
                                        </p:cTn>
                                        <p:tgtEl>
                                          <p:spTgt spid="10"/>
                                        </p:tgtEl>
                                      </p:cBhvr>
                                      <p:to x="100000" y="100000"/>
                                    </p:animScale>
                                    <p:animScale>
                                      <p:cBhvr>
                                        <p:cTn id="107" dur="26">
                                          <p:stCondLst>
                                            <p:cond delay="1642"/>
                                          </p:stCondLst>
                                        </p:cTn>
                                        <p:tgtEl>
                                          <p:spTgt spid="10"/>
                                        </p:tgtEl>
                                      </p:cBhvr>
                                      <p:to x="100000" y="90000"/>
                                    </p:animScale>
                                    <p:animScale>
                                      <p:cBhvr>
                                        <p:cTn id="108" dur="166" decel="50000">
                                          <p:stCondLst>
                                            <p:cond delay="1668"/>
                                          </p:stCondLst>
                                        </p:cTn>
                                        <p:tgtEl>
                                          <p:spTgt spid="10"/>
                                        </p:tgtEl>
                                      </p:cBhvr>
                                      <p:to x="100000" y="100000"/>
                                    </p:animScale>
                                    <p:animScale>
                                      <p:cBhvr>
                                        <p:cTn id="109" dur="26">
                                          <p:stCondLst>
                                            <p:cond delay="1808"/>
                                          </p:stCondLst>
                                        </p:cTn>
                                        <p:tgtEl>
                                          <p:spTgt spid="10"/>
                                        </p:tgtEl>
                                      </p:cBhvr>
                                      <p:to x="100000" y="95000"/>
                                    </p:animScale>
                                    <p:animScale>
                                      <p:cBhvr>
                                        <p:cTn id="110" dur="166" decel="50000">
                                          <p:stCondLst>
                                            <p:cond delay="1834"/>
                                          </p:stCondLst>
                                        </p:cTn>
                                        <p:tgtEl>
                                          <p:spTgt spid="1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smtClean="0"/>
              <a:t>Material Tour</a:t>
            </a:r>
          </a:p>
        </p:txBody>
      </p:sp>
      <p:sp>
        <p:nvSpPr>
          <p:cNvPr id="7171" name="Slide Number Placeholder 4"/>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fld id="{59E467C6-EEC6-404D-9213-8F916E39E7B5}" type="slidenum">
              <a:rPr lang="en-US" sz="1400" smtClean="0">
                <a:latin typeface="Arial" charset="0"/>
              </a:rPr>
              <a:pPr eaLnBrk="1" hangingPunct="1"/>
              <a:t>11</a:t>
            </a:fld>
            <a:endParaRPr lang="en-US" sz="1400" smtClean="0">
              <a:latin typeface="Arial" charset="0"/>
            </a:endParaRPr>
          </a:p>
        </p:txBody>
      </p:sp>
      <p:sp>
        <p:nvSpPr>
          <p:cNvPr id="7172" name="TextBox 11"/>
          <p:cNvSpPr txBox="1">
            <a:spLocks noChangeArrowheads="1"/>
          </p:cNvSpPr>
          <p:nvPr/>
        </p:nvSpPr>
        <p:spPr bwMode="auto">
          <a:xfrm>
            <a:off x="2286000" y="5181600"/>
            <a:ext cx="4572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3600" b="1" u="sng">
                <a:solidFill>
                  <a:srgbClr val="660066"/>
                </a:solidFill>
              </a:rPr>
              <a:t>CD</a:t>
            </a:r>
          </a:p>
        </p:txBody>
      </p:sp>
      <p:pic>
        <p:nvPicPr>
          <p:cNvPr id="7173" name="Picture 7" descr="intermediatecds.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24250" y="2387600"/>
            <a:ext cx="2095500" cy="208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4" name="Picture 12" descr="primarycds.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219200" y="2438400"/>
            <a:ext cx="209550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5" name="Picture 13" descr="secondaycd.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791200" y="2362200"/>
            <a:ext cx="2095500" cy="207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p:cNvSpPr/>
          <p:nvPr/>
        </p:nvSpPr>
        <p:spPr>
          <a:xfrm>
            <a:off x="-228600" y="762000"/>
            <a:ext cx="2133600" cy="2286000"/>
          </a:xfrm>
          <a:prstGeom prst="ellipse">
            <a:avLst/>
          </a:prstGeom>
          <a:solidFill>
            <a:srgbClr val="CC66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3200" dirty="0">
                <a:solidFill>
                  <a:srgbClr val="7030A0"/>
                </a:solidFill>
              </a:rPr>
              <a:t>Step 4</a:t>
            </a:r>
          </a:p>
        </p:txBody>
      </p:sp>
      <p:sp>
        <p:nvSpPr>
          <p:cNvPr id="14340" name="Text Box 3"/>
          <p:cNvSpPr txBox="1">
            <a:spLocks noChangeArrowheads="1"/>
          </p:cNvSpPr>
          <p:nvPr/>
        </p:nvSpPr>
        <p:spPr bwMode="auto">
          <a:xfrm>
            <a:off x="7086600" y="1066800"/>
            <a:ext cx="2057400" cy="1169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spcBef>
                <a:spcPct val="50000"/>
              </a:spcBef>
            </a:pPr>
            <a:r>
              <a:rPr lang="en-US" sz="2800">
                <a:solidFill>
                  <a:srgbClr val="7030A0"/>
                </a:solidFill>
              </a:rPr>
              <a:t>Story </a:t>
            </a:r>
          </a:p>
          <a:p>
            <a:pPr algn="ctr" eaLnBrk="1" hangingPunct="1">
              <a:spcBef>
                <a:spcPct val="50000"/>
              </a:spcBef>
            </a:pPr>
            <a:r>
              <a:rPr lang="en-US" sz="2800">
                <a:solidFill>
                  <a:srgbClr val="7030A0"/>
                </a:solidFill>
              </a:rPr>
              <a:t>Transitions</a:t>
            </a:r>
          </a:p>
        </p:txBody>
      </p:sp>
      <p:pic>
        <p:nvPicPr>
          <p:cNvPr id="1434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38300" y="304800"/>
            <a:ext cx="5481638" cy="655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Oval 11"/>
          <p:cNvSpPr/>
          <p:nvPr/>
        </p:nvSpPr>
        <p:spPr>
          <a:xfrm>
            <a:off x="1981200" y="2209800"/>
            <a:ext cx="1066800" cy="3810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3" name="Oval 12"/>
          <p:cNvSpPr/>
          <p:nvPr/>
        </p:nvSpPr>
        <p:spPr>
          <a:xfrm>
            <a:off x="1905000" y="3886200"/>
            <a:ext cx="1447800" cy="3810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4" name="Oval 13"/>
          <p:cNvSpPr/>
          <p:nvPr/>
        </p:nvSpPr>
        <p:spPr>
          <a:xfrm>
            <a:off x="1905000" y="4267200"/>
            <a:ext cx="1066800" cy="3810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5" name="Oval 14"/>
          <p:cNvSpPr/>
          <p:nvPr/>
        </p:nvSpPr>
        <p:spPr>
          <a:xfrm>
            <a:off x="1905000" y="4724400"/>
            <a:ext cx="838200" cy="3810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0" name="Title 1"/>
          <p:cNvSpPr txBox="1">
            <a:spLocks/>
          </p:cNvSpPr>
          <p:nvPr/>
        </p:nvSpPr>
        <p:spPr>
          <a:xfrm>
            <a:off x="278130" y="5775960"/>
            <a:ext cx="7520940" cy="54864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en-US" dirty="0" smtClean="0"/>
              <a:t>Text Structure </a:t>
            </a: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800" decel="100000"/>
                                        <p:tgtEl>
                                          <p:spTgt spid="12"/>
                                        </p:tgtEl>
                                      </p:cBhvr>
                                    </p:animEffect>
                                    <p:anim calcmode="lin" valueType="num">
                                      <p:cBhvr>
                                        <p:cTn id="8" dur="800" decel="100000" fill="hold"/>
                                        <p:tgtEl>
                                          <p:spTgt spid="12"/>
                                        </p:tgtEl>
                                        <p:attrNameLst>
                                          <p:attrName>style.rotation</p:attrName>
                                        </p:attrNameLst>
                                      </p:cBhvr>
                                      <p:tavLst>
                                        <p:tav tm="0">
                                          <p:val>
                                            <p:fltVal val="-90"/>
                                          </p:val>
                                        </p:tav>
                                        <p:tav tm="100000">
                                          <p:val>
                                            <p:fltVal val="0"/>
                                          </p:val>
                                        </p:tav>
                                      </p:tavLst>
                                    </p:anim>
                                    <p:anim calcmode="lin" valueType="num">
                                      <p:cBhvr>
                                        <p:cTn id="9" dur="800" decel="100000" fill="hold"/>
                                        <p:tgtEl>
                                          <p:spTgt spid="12"/>
                                        </p:tgtEl>
                                        <p:attrNameLst>
                                          <p:attrName>ppt_x</p:attrName>
                                        </p:attrNameLst>
                                      </p:cBhvr>
                                      <p:tavLst>
                                        <p:tav tm="0">
                                          <p:val>
                                            <p:strVal val="#ppt_x+0.4"/>
                                          </p:val>
                                        </p:tav>
                                        <p:tav tm="100000">
                                          <p:val>
                                            <p:strVal val="#ppt_x-0.05"/>
                                          </p:val>
                                        </p:tav>
                                      </p:tavLst>
                                    </p:anim>
                                    <p:anim calcmode="lin" valueType="num">
                                      <p:cBhvr>
                                        <p:cTn id="10" dur="800" decel="100000" fill="hold"/>
                                        <p:tgtEl>
                                          <p:spTgt spid="1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2"/>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30"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800" decel="100000"/>
                                        <p:tgtEl>
                                          <p:spTgt spid="13"/>
                                        </p:tgtEl>
                                      </p:cBhvr>
                                    </p:animEffect>
                                    <p:anim calcmode="lin" valueType="num">
                                      <p:cBhvr>
                                        <p:cTn id="18" dur="800" decel="100000" fill="hold"/>
                                        <p:tgtEl>
                                          <p:spTgt spid="13"/>
                                        </p:tgtEl>
                                        <p:attrNameLst>
                                          <p:attrName>style.rotation</p:attrName>
                                        </p:attrNameLst>
                                      </p:cBhvr>
                                      <p:tavLst>
                                        <p:tav tm="0">
                                          <p:val>
                                            <p:fltVal val="-90"/>
                                          </p:val>
                                        </p:tav>
                                        <p:tav tm="100000">
                                          <p:val>
                                            <p:fltVal val="0"/>
                                          </p:val>
                                        </p:tav>
                                      </p:tavLst>
                                    </p:anim>
                                    <p:anim calcmode="lin" valueType="num">
                                      <p:cBhvr>
                                        <p:cTn id="19" dur="800" decel="100000" fill="hold"/>
                                        <p:tgtEl>
                                          <p:spTgt spid="13"/>
                                        </p:tgtEl>
                                        <p:attrNameLst>
                                          <p:attrName>ppt_x</p:attrName>
                                        </p:attrNameLst>
                                      </p:cBhvr>
                                      <p:tavLst>
                                        <p:tav tm="0">
                                          <p:val>
                                            <p:strVal val="#ppt_x+0.4"/>
                                          </p:val>
                                        </p:tav>
                                        <p:tav tm="100000">
                                          <p:val>
                                            <p:strVal val="#ppt_x-0.05"/>
                                          </p:val>
                                        </p:tav>
                                      </p:tavLst>
                                    </p:anim>
                                    <p:anim calcmode="lin" valueType="num">
                                      <p:cBhvr>
                                        <p:cTn id="20" dur="800" decel="100000" fill="hold"/>
                                        <p:tgtEl>
                                          <p:spTgt spid="13"/>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13"/>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13"/>
                                        </p:tgtEl>
                                        <p:attrNameLst>
                                          <p:attrName>ppt_y</p:attrName>
                                        </p:attrNameLst>
                                      </p:cBhvr>
                                      <p:tavLst>
                                        <p:tav tm="0">
                                          <p:val>
                                            <p:strVal val="#ppt_y+0.1"/>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30"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800" decel="100000"/>
                                        <p:tgtEl>
                                          <p:spTgt spid="14"/>
                                        </p:tgtEl>
                                      </p:cBhvr>
                                    </p:animEffect>
                                    <p:anim calcmode="lin" valueType="num">
                                      <p:cBhvr>
                                        <p:cTn id="28" dur="800" decel="100000" fill="hold"/>
                                        <p:tgtEl>
                                          <p:spTgt spid="14"/>
                                        </p:tgtEl>
                                        <p:attrNameLst>
                                          <p:attrName>style.rotation</p:attrName>
                                        </p:attrNameLst>
                                      </p:cBhvr>
                                      <p:tavLst>
                                        <p:tav tm="0">
                                          <p:val>
                                            <p:fltVal val="-90"/>
                                          </p:val>
                                        </p:tav>
                                        <p:tav tm="100000">
                                          <p:val>
                                            <p:fltVal val="0"/>
                                          </p:val>
                                        </p:tav>
                                      </p:tavLst>
                                    </p:anim>
                                    <p:anim calcmode="lin" valueType="num">
                                      <p:cBhvr>
                                        <p:cTn id="29" dur="800" decel="100000" fill="hold"/>
                                        <p:tgtEl>
                                          <p:spTgt spid="14"/>
                                        </p:tgtEl>
                                        <p:attrNameLst>
                                          <p:attrName>ppt_x</p:attrName>
                                        </p:attrNameLst>
                                      </p:cBhvr>
                                      <p:tavLst>
                                        <p:tav tm="0">
                                          <p:val>
                                            <p:strVal val="#ppt_x+0.4"/>
                                          </p:val>
                                        </p:tav>
                                        <p:tav tm="100000">
                                          <p:val>
                                            <p:strVal val="#ppt_x-0.05"/>
                                          </p:val>
                                        </p:tav>
                                      </p:tavLst>
                                    </p:anim>
                                    <p:anim calcmode="lin" valueType="num">
                                      <p:cBhvr>
                                        <p:cTn id="30" dur="800" decel="100000" fill="hold"/>
                                        <p:tgtEl>
                                          <p:spTgt spid="14"/>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14"/>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14"/>
                                        </p:tgtEl>
                                        <p:attrNameLst>
                                          <p:attrName>ppt_y</p:attrName>
                                        </p:attrNameLst>
                                      </p:cBhvr>
                                      <p:tavLst>
                                        <p:tav tm="0">
                                          <p:val>
                                            <p:strVal val="#ppt_y+0.1"/>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30" presetClass="entr" presetSubtype="0" fill="hold" grpId="0" nodeType="click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800" decel="100000"/>
                                        <p:tgtEl>
                                          <p:spTgt spid="15"/>
                                        </p:tgtEl>
                                      </p:cBhvr>
                                    </p:animEffect>
                                    <p:anim calcmode="lin" valueType="num">
                                      <p:cBhvr>
                                        <p:cTn id="38" dur="800" decel="100000" fill="hold"/>
                                        <p:tgtEl>
                                          <p:spTgt spid="15"/>
                                        </p:tgtEl>
                                        <p:attrNameLst>
                                          <p:attrName>style.rotation</p:attrName>
                                        </p:attrNameLst>
                                      </p:cBhvr>
                                      <p:tavLst>
                                        <p:tav tm="0">
                                          <p:val>
                                            <p:fltVal val="-90"/>
                                          </p:val>
                                        </p:tav>
                                        <p:tav tm="100000">
                                          <p:val>
                                            <p:fltVal val="0"/>
                                          </p:val>
                                        </p:tav>
                                      </p:tavLst>
                                    </p:anim>
                                    <p:anim calcmode="lin" valueType="num">
                                      <p:cBhvr>
                                        <p:cTn id="39" dur="800" decel="100000" fill="hold"/>
                                        <p:tgtEl>
                                          <p:spTgt spid="15"/>
                                        </p:tgtEl>
                                        <p:attrNameLst>
                                          <p:attrName>ppt_x</p:attrName>
                                        </p:attrNameLst>
                                      </p:cBhvr>
                                      <p:tavLst>
                                        <p:tav tm="0">
                                          <p:val>
                                            <p:strVal val="#ppt_x+0.4"/>
                                          </p:val>
                                        </p:tav>
                                        <p:tav tm="100000">
                                          <p:val>
                                            <p:strVal val="#ppt_x-0.05"/>
                                          </p:val>
                                        </p:tav>
                                      </p:tavLst>
                                    </p:anim>
                                    <p:anim calcmode="lin" valueType="num">
                                      <p:cBhvr>
                                        <p:cTn id="40" dur="800" decel="100000" fill="hold"/>
                                        <p:tgtEl>
                                          <p:spTgt spid="15"/>
                                        </p:tgtEl>
                                        <p:attrNameLst>
                                          <p:attrName>ppt_y</p:attrName>
                                        </p:attrNameLst>
                                      </p:cBhvr>
                                      <p:tavLst>
                                        <p:tav tm="0">
                                          <p:val>
                                            <p:strVal val="#ppt_y-0.4"/>
                                          </p:val>
                                        </p:tav>
                                        <p:tav tm="100000">
                                          <p:val>
                                            <p:strVal val="#ppt_y+0.1"/>
                                          </p:val>
                                        </p:tav>
                                      </p:tavLst>
                                    </p:anim>
                                    <p:anim calcmode="lin" valueType="num">
                                      <p:cBhvr>
                                        <p:cTn id="41" dur="200" accel="100000" fill="hold">
                                          <p:stCondLst>
                                            <p:cond delay="800"/>
                                          </p:stCondLst>
                                        </p:cTn>
                                        <p:tgtEl>
                                          <p:spTgt spid="15"/>
                                        </p:tgtEl>
                                        <p:attrNameLst>
                                          <p:attrName>ppt_x</p:attrName>
                                        </p:attrNameLst>
                                      </p:cBhvr>
                                      <p:tavLst>
                                        <p:tav tm="0">
                                          <p:val>
                                            <p:strVal val="#ppt_x-0.05"/>
                                          </p:val>
                                        </p:tav>
                                        <p:tav tm="100000">
                                          <p:val>
                                            <p:strVal val="#ppt_x"/>
                                          </p:val>
                                        </p:tav>
                                      </p:tavLst>
                                    </p:anim>
                                    <p:anim calcmode="lin" valueType="num">
                                      <p:cBhvr>
                                        <p:cTn id="42" dur="200" accel="100000" fill="hold">
                                          <p:stCondLst>
                                            <p:cond delay="800"/>
                                          </p:stCondLst>
                                        </p:cTn>
                                        <p:tgtEl>
                                          <p:spTgt spid="15"/>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3"/>
          <p:cNvSpPr txBox="1">
            <a:spLocks noChangeArrowheads="1"/>
          </p:cNvSpPr>
          <p:nvPr/>
        </p:nvSpPr>
        <p:spPr bwMode="auto">
          <a:xfrm>
            <a:off x="304800" y="152400"/>
            <a:ext cx="84582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spcBef>
                <a:spcPct val="50000"/>
              </a:spcBef>
            </a:pPr>
            <a:r>
              <a:rPr lang="en-US" sz="4000" dirty="0">
                <a:solidFill>
                  <a:srgbClr val="7030A0"/>
                </a:solidFill>
              </a:rPr>
              <a:t>Memorable Endings </a:t>
            </a:r>
          </a:p>
        </p:txBody>
      </p:sp>
      <p:sp>
        <p:nvSpPr>
          <p:cNvPr id="5" name="Oval 4"/>
          <p:cNvSpPr/>
          <p:nvPr/>
        </p:nvSpPr>
        <p:spPr>
          <a:xfrm>
            <a:off x="228600" y="152400"/>
            <a:ext cx="2133600" cy="2286000"/>
          </a:xfrm>
          <a:prstGeom prst="ellipse">
            <a:avLst/>
          </a:prstGeom>
          <a:solidFill>
            <a:srgbClr val="CC66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3200" dirty="0">
                <a:solidFill>
                  <a:srgbClr val="7030A0"/>
                </a:solidFill>
              </a:rPr>
              <a:t>Step 6</a:t>
            </a:r>
          </a:p>
        </p:txBody>
      </p:sp>
      <p:sp>
        <p:nvSpPr>
          <p:cNvPr id="20" name="TextBox 19"/>
          <p:cNvSpPr txBox="1">
            <a:spLocks noChangeArrowheads="1"/>
          </p:cNvSpPr>
          <p:nvPr/>
        </p:nvSpPr>
        <p:spPr bwMode="auto">
          <a:xfrm>
            <a:off x="6477000" y="1130585"/>
            <a:ext cx="21336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2400" dirty="0"/>
              <a:t>Peter was angry. He was foiled again.</a:t>
            </a:r>
          </a:p>
        </p:txBody>
      </p:sp>
      <p:sp>
        <p:nvSpPr>
          <p:cNvPr id="21" name="TextBox 20"/>
          <p:cNvSpPr txBox="1">
            <a:spLocks noChangeArrowheads="1"/>
          </p:cNvSpPr>
          <p:nvPr/>
        </p:nvSpPr>
        <p:spPr bwMode="auto">
          <a:xfrm>
            <a:off x="381000" y="2819400"/>
            <a:ext cx="213360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2400"/>
              <a:t>From then on the mouse stayed on his side of the castle kitchen.</a:t>
            </a:r>
          </a:p>
        </p:txBody>
      </p:sp>
      <p:sp>
        <p:nvSpPr>
          <p:cNvPr id="23" name="TextBox 22"/>
          <p:cNvSpPr txBox="1">
            <a:spLocks noChangeArrowheads="1"/>
          </p:cNvSpPr>
          <p:nvPr/>
        </p:nvSpPr>
        <p:spPr bwMode="auto">
          <a:xfrm>
            <a:off x="2286000" y="1117645"/>
            <a:ext cx="213360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2400" dirty="0"/>
              <a:t>The rain kept pouring, but everyone grabbed a seat inside the barn, the picnic was still a success.</a:t>
            </a:r>
          </a:p>
        </p:txBody>
      </p:sp>
      <p:sp>
        <p:nvSpPr>
          <p:cNvPr id="25" name="TextBox 24"/>
          <p:cNvSpPr txBox="1">
            <a:spLocks noChangeArrowheads="1"/>
          </p:cNvSpPr>
          <p:nvPr/>
        </p:nvSpPr>
        <p:spPr bwMode="auto">
          <a:xfrm>
            <a:off x="4495800" y="1676400"/>
            <a:ext cx="213360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2400"/>
              <a:t>Back at the park, Hector realized he should not have taken such a big risk.</a:t>
            </a:r>
          </a:p>
        </p:txBody>
      </p:sp>
      <p:sp>
        <p:nvSpPr>
          <p:cNvPr id="12" name="Rectangle 11"/>
          <p:cNvSpPr/>
          <p:nvPr/>
        </p:nvSpPr>
        <p:spPr>
          <a:xfrm>
            <a:off x="1181100" y="5436079"/>
            <a:ext cx="952500" cy="503039"/>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Note a Feeling</a:t>
            </a:r>
            <a:endParaRPr lang="en-US" dirty="0"/>
          </a:p>
        </p:txBody>
      </p:sp>
      <p:sp>
        <p:nvSpPr>
          <p:cNvPr id="13" name="Rectangle 12"/>
          <p:cNvSpPr/>
          <p:nvPr/>
        </p:nvSpPr>
        <p:spPr>
          <a:xfrm>
            <a:off x="2514600" y="5436079"/>
            <a:ext cx="1676400" cy="503039"/>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Remember a Character </a:t>
            </a:r>
            <a:endParaRPr lang="en-US" dirty="0"/>
          </a:p>
        </p:txBody>
      </p:sp>
      <p:sp>
        <p:nvSpPr>
          <p:cNvPr id="14" name="Rectangle 13"/>
          <p:cNvSpPr/>
          <p:nvPr/>
        </p:nvSpPr>
        <p:spPr>
          <a:xfrm>
            <a:off x="4572000" y="5436078"/>
            <a:ext cx="1828800" cy="503039"/>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Think about the story </a:t>
            </a:r>
            <a:endParaRPr lang="en-US" dirty="0"/>
          </a:p>
        </p:txBody>
      </p:sp>
      <p:sp>
        <p:nvSpPr>
          <p:cNvPr id="15" name="Rectangle 14"/>
          <p:cNvSpPr/>
          <p:nvPr/>
        </p:nvSpPr>
        <p:spPr>
          <a:xfrm>
            <a:off x="6826242" y="5410200"/>
            <a:ext cx="1250958" cy="503039"/>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Get to the point   </a:t>
            </a:r>
            <a:endParaRPr lang="en-US" dirty="0"/>
          </a:p>
        </p:txBody>
      </p:sp>
      <p:sp>
        <p:nvSpPr>
          <p:cNvPr id="16" name="Title 1"/>
          <p:cNvSpPr txBox="1">
            <a:spLocks/>
          </p:cNvSpPr>
          <p:nvPr/>
        </p:nvSpPr>
        <p:spPr>
          <a:xfrm>
            <a:off x="278130" y="6394255"/>
            <a:ext cx="7520940" cy="54864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en-US" dirty="0" smtClean="0"/>
              <a:t>Text Structure </a:t>
            </a: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20">
                                            <p:txEl>
                                              <p:pRg st="0" end="0"/>
                                            </p:txEl>
                                          </p:spTgt>
                                        </p:tgtEl>
                                        <p:attrNameLst>
                                          <p:attrName>style.visibility</p:attrName>
                                        </p:attrNameLst>
                                      </p:cBhvr>
                                      <p:to>
                                        <p:strVal val="visible"/>
                                      </p:to>
                                    </p:set>
                                    <p:anim calcmode="discrete" valueType="clr">
                                      <p:cBhvr override="childStyle">
                                        <p:cTn id="7" dur="500"/>
                                        <p:tgtEl>
                                          <p:spTgt spid="20">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500"/>
                                        <p:tgtEl>
                                          <p:spTgt spid="20">
                                            <p:txEl>
                                              <p:pRg st="0" end="0"/>
                                            </p:txEl>
                                          </p:spTgt>
                                        </p:tgtEl>
                                        <p:attrNameLst>
                                          <p:attrName>fillcolor</p:attrName>
                                        </p:attrNameLst>
                                      </p:cBhvr>
                                      <p:tavLst>
                                        <p:tav tm="0">
                                          <p:val>
                                            <p:clrVal>
                                              <a:schemeClr val="accent2"/>
                                            </p:clrVal>
                                          </p:val>
                                        </p:tav>
                                        <p:tav tm="50000">
                                          <p:val>
                                            <p:clrVal>
                                              <a:schemeClr val="hlink"/>
                                            </p:clrVal>
                                          </p:val>
                                        </p:tav>
                                      </p:tavLst>
                                    </p:anim>
                                    <p:set>
                                      <p:cBhvr>
                                        <p:cTn id="9" dur="500"/>
                                        <p:tgtEl>
                                          <p:spTgt spid="20">
                                            <p:txEl>
                                              <p:pRg st="0" end="0"/>
                                            </p:txEl>
                                          </p:spTgt>
                                        </p:tgtEl>
                                        <p:attrNameLst>
                                          <p:attrName>fill.type</p:attrName>
                                        </p:attrNameLst>
                                      </p:cBhvr>
                                      <p:to>
                                        <p:strVal val="solid"/>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27" presetClass="entr" presetSubtype="0" fill="hold" nodeType="clickEffect">
                                  <p:stCondLst>
                                    <p:cond delay="0"/>
                                  </p:stCondLst>
                                  <p:iterate type="lt">
                                    <p:tmPct val="50000"/>
                                  </p:iterate>
                                  <p:childTnLst>
                                    <p:set>
                                      <p:cBhvr>
                                        <p:cTn id="13" dur="1" fill="hold">
                                          <p:stCondLst>
                                            <p:cond delay="0"/>
                                          </p:stCondLst>
                                        </p:cTn>
                                        <p:tgtEl>
                                          <p:spTgt spid="21">
                                            <p:txEl>
                                              <p:pRg st="0" end="0"/>
                                            </p:txEl>
                                          </p:spTgt>
                                        </p:tgtEl>
                                        <p:attrNameLst>
                                          <p:attrName>style.visibility</p:attrName>
                                        </p:attrNameLst>
                                      </p:cBhvr>
                                      <p:to>
                                        <p:strVal val="visible"/>
                                      </p:to>
                                    </p:set>
                                    <p:anim calcmode="discrete" valueType="clr">
                                      <p:cBhvr override="childStyle">
                                        <p:cTn id="14" dur="500"/>
                                        <p:tgtEl>
                                          <p:spTgt spid="21">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500"/>
                                        <p:tgtEl>
                                          <p:spTgt spid="21">
                                            <p:txEl>
                                              <p:pRg st="0" end="0"/>
                                            </p:txEl>
                                          </p:spTgt>
                                        </p:tgtEl>
                                        <p:attrNameLst>
                                          <p:attrName>fillcolor</p:attrName>
                                        </p:attrNameLst>
                                      </p:cBhvr>
                                      <p:tavLst>
                                        <p:tav tm="0">
                                          <p:val>
                                            <p:clrVal>
                                              <a:schemeClr val="accent2"/>
                                            </p:clrVal>
                                          </p:val>
                                        </p:tav>
                                        <p:tav tm="50000">
                                          <p:val>
                                            <p:clrVal>
                                              <a:schemeClr val="hlink"/>
                                            </p:clrVal>
                                          </p:val>
                                        </p:tav>
                                      </p:tavLst>
                                    </p:anim>
                                    <p:set>
                                      <p:cBhvr>
                                        <p:cTn id="16" dur="500"/>
                                        <p:tgtEl>
                                          <p:spTgt spid="21">
                                            <p:txEl>
                                              <p:pRg st="0" end="0"/>
                                            </p:txEl>
                                          </p:spTgt>
                                        </p:tgtEl>
                                        <p:attrNameLst>
                                          <p:attrName>fill.type</p:attrName>
                                        </p:attrNameLst>
                                      </p:cBhvr>
                                      <p:to>
                                        <p:strVal val="solid"/>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27" presetClass="entr" presetSubtype="0" fill="hold" nodeType="clickEffect">
                                  <p:stCondLst>
                                    <p:cond delay="0"/>
                                  </p:stCondLst>
                                  <p:iterate type="lt">
                                    <p:tmPct val="50000"/>
                                  </p:iterate>
                                  <p:childTnLst>
                                    <p:set>
                                      <p:cBhvr>
                                        <p:cTn id="20" dur="1" fill="hold">
                                          <p:stCondLst>
                                            <p:cond delay="0"/>
                                          </p:stCondLst>
                                        </p:cTn>
                                        <p:tgtEl>
                                          <p:spTgt spid="23">
                                            <p:txEl>
                                              <p:pRg st="0" end="0"/>
                                            </p:txEl>
                                          </p:spTgt>
                                        </p:tgtEl>
                                        <p:attrNameLst>
                                          <p:attrName>style.visibility</p:attrName>
                                        </p:attrNameLst>
                                      </p:cBhvr>
                                      <p:to>
                                        <p:strVal val="visible"/>
                                      </p:to>
                                    </p:set>
                                    <p:anim calcmode="discrete" valueType="clr">
                                      <p:cBhvr override="childStyle">
                                        <p:cTn id="21" dur="500"/>
                                        <p:tgtEl>
                                          <p:spTgt spid="2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2" dur="500"/>
                                        <p:tgtEl>
                                          <p:spTgt spid="23">
                                            <p:txEl>
                                              <p:pRg st="0" end="0"/>
                                            </p:txEl>
                                          </p:spTgt>
                                        </p:tgtEl>
                                        <p:attrNameLst>
                                          <p:attrName>fillcolor</p:attrName>
                                        </p:attrNameLst>
                                      </p:cBhvr>
                                      <p:tavLst>
                                        <p:tav tm="0">
                                          <p:val>
                                            <p:clrVal>
                                              <a:schemeClr val="accent2"/>
                                            </p:clrVal>
                                          </p:val>
                                        </p:tav>
                                        <p:tav tm="50000">
                                          <p:val>
                                            <p:clrVal>
                                              <a:schemeClr val="hlink"/>
                                            </p:clrVal>
                                          </p:val>
                                        </p:tav>
                                      </p:tavLst>
                                    </p:anim>
                                    <p:set>
                                      <p:cBhvr>
                                        <p:cTn id="23" dur="500"/>
                                        <p:tgtEl>
                                          <p:spTgt spid="23">
                                            <p:txEl>
                                              <p:pRg st="0" end="0"/>
                                            </p:txEl>
                                          </p:spTgt>
                                        </p:tgtEl>
                                        <p:attrNameLst>
                                          <p:attrName>fill.type</p:attrName>
                                        </p:attrNameLst>
                                      </p:cBhvr>
                                      <p:to>
                                        <p:strVal val="solid"/>
                                      </p:to>
                                    </p:set>
                                  </p:childTnLst>
                                </p:cTn>
                              </p:par>
                            </p:childTnLst>
                          </p:cTn>
                        </p:par>
                      </p:childTnLst>
                    </p:cTn>
                  </p:par>
                  <p:par>
                    <p:cTn id="24" fill="hold" nodeType="clickPar">
                      <p:stCondLst>
                        <p:cond delay="indefinite"/>
                      </p:stCondLst>
                      <p:childTnLst>
                        <p:par>
                          <p:cTn id="25" fill="hold" nodeType="withGroup">
                            <p:stCondLst>
                              <p:cond delay="0"/>
                            </p:stCondLst>
                            <p:childTnLst>
                              <p:par>
                                <p:cTn id="26" presetID="27" presetClass="entr" presetSubtype="0" fill="hold" nodeType="clickEffect">
                                  <p:stCondLst>
                                    <p:cond delay="0"/>
                                  </p:stCondLst>
                                  <p:iterate type="lt">
                                    <p:tmPct val="50000"/>
                                  </p:iterate>
                                  <p:childTnLst>
                                    <p:set>
                                      <p:cBhvr>
                                        <p:cTn id="27" dur="1" fill="hold">
                                          <p:stCondLst>
                                            <p:cond delay="0"/>
                                          </p:stCondLst>
                                        </p:cTn>
                                        <p:tgtEl>
                                          <p:spTgt spid="25">
                                            <p:txEl>
                                              <p:pRg st="0" end="0"/>
                                            </p:txEl>
                                          </p:spTgt>
                                        </p:tgtEl>
                                        <p:attrNameLst>
                                          <p:attrName>style.visibility</p:attrName>
                                        </p:attrNameLst>
                                      </p:cBhvr>
                                      <p:to>
                                        <p:strVal val="visible"/>
                                      </p:to>
                                    </p:set>
                                    <p:anim calcmode="discrete" valueType="clr">
                                      <p:cBhvr override="childStyle">
                                        <p:cTn id="28" dur="500"/>
                                        <p:tgtEl>
                                          <p:spTgt spid="25">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9" dur="500"/>
                                        <p:tgtEl>
                                          <p:spTgt spid="25">
                                            <p:txEl>
                                              <p:pRg st="0" end="0"/>
                                            </p:txEl>
                                          </p:spTgt>
                                        </p:tgtEl>
                                        <p:attrNameLst>
                                          <p:attrName>fillcolor</p:attrName>
                                        </p:attrNameLst>
                                      </p:cBhvr>
                                      <p:tavLst>
                                        <p:tav tm="0">
                                          <p:val>
                                            <p:clrVal>
                                              <a:schemeClr val="accent2"/>
                                            </p:clrVal>
                                          </p:val>
                                        </p:tav>
                                        <p:tav tm="50000">
                                          <p:val>
                                            <p:clrVal>
                                              <a:schemeClr val="hlink"/>
                                            </p:clrVal>
                                          </p:val>
                                        </p:tav>
                                      </p:tavLst>
                                    </p:anim>
                                    <p:set>
                                      <p:cBhvr>
                                        <p:cTn id="30" dur="500"/>
                                        <p:tgtEl>
                                          <p:spTgt spid="25">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2"/>
          <p:cNvSpPr>
            <a:spLocks noGrp="1" noChangeArrowheads="1"/>
          </p:cNvSpPr>
          <p:nvPr>
            <p:ph type="title"/>
          </p:nvPr>
        </p:nvSpPr>
        <p:spPr>
          <a:xfrm>
            <a:off x="0" y="-76200"/>
            <a:ext cx="9144000" cy="685800"/>
          </a:xfrm>
          <a:noFill/>
        </p:spPr>
        <p:txBody>
          <a:bodyPr/>
          <a:lstStyle/>
          <a:p>
            <a:pPr eaLnBrk="1" hangingPunct="1"/>
            <a:r>
              <a:rPr lang="en-US" smtClean="0"/>
              <a:t>A Personal Narrative Combines…</a:t>
            </a:r>
          </a:p>
        </p:txBody>
      </p:sp>
      <p:sp>
        <p:nvSpPr>
          <p:cNvPr id="1017859" name="Text Box 3"/>
          <p:cNvSpPr txBox="1">
            <a:spLocks noChangeArrowheads="1"/>
          </p:cNvSpPr>
          <p:nvPr/>
        </p:nvSpPr>
        <p:spPr bwMode="auto">
          <a:xfrm>
            <a:off x="6096000" y="18288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2400" dirty="0"/>
              <a:t>BEGINNING</a:t>
            </a:r>
          </a:p>
        </p:txBody>
      </p:sp>
      <p:sp>
        <p:nvSpPr>
          <p:cNvPr id="1017860" name="Text Box 4"/>
          <p:cNvSpPr txBox="1">
            <a:spLocks noChangeArrowheads="1"/>
          </p:cNvSpPr>
          <p:nvPr/>
        </p:nvSpPr>
        <p:spPr bwMode="auto">
          <a:xfrm>
            <a:off x="6324600" y="3048000"/>
            <a:ext cx="1600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2400"/>
              <a:t>MIDDLE</a:t>
            </a:r>
          </a:p>
        </p:txBody>
      </p:sp>
      <p:sp>
        <p:nvSpPr>
          <p:cNvPr id="1017861" name="Text Box 5"/>
          <p:cNvSpPr txBox="1">
            <a:spLocks noChangeArrowheads="1"/>
          </p:cNvSpPr>
          <p:nvPr/>
        </p:nvSpPr>
        <p:spPr bwMode="auto">
          <a:xfrm>
            <a:off x="6477000" y="4419600"/>
            <a:ext cx="1219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2400"/>
              <a:t>END</a:t>
            </a:r>
          </a:p>
        </p:txBody>
      </p:sp>
      <p:sp>
        <p:nvSpPr>
          <p:cNvPr id="1017862" name="Text Box 6"/>
          <p:cNvSpPr txBox="1">
            <a:spLocks noChangeArrowheads="1"/>
          </p:cNvSpPr>
          <p:nvPr/>
        </p:nvSpPr>
        <p:spPr bwMode="auto">
          <a:xfrm>
            <a:off x="685800" y="1828800"/>
            <a:ext cx="3124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2400"/>
              <a:t>INTRODUCTION</a:t>
            </a:r>
          </a:p>
        </p:txBody>
      </p:sp>
      <p:sp>
        <p:nvSpPr>
          <p:cNvPr id="1017863" name="Text Box 7"/>
          <p:cNvSpPr txBox="1">
            <a:spLocks noChangeArrowheads="1"/>
          </p:cNvSpPr>
          <p:nvPr/>
        </p:nvSpPr>
        <p:spPr bwMode="auto">
          <a:xfrm>
            <a:off x="1566863" y="3048000"/>
            <a:ext cx="13287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2400"/>
              <a:t>BODY</a:t>
            </a:r>
          </a:p>
        </p:txBody>
      </p:sp>
      <p:sp>
        <p:nvSpPr>
          <p:cNvPr id="1017864" name="Text Box 8"/>
          <p:cNvSpPr txBox="1">
            <a:spLocks noChangeArrowheads="1"/>
          </p:cNvSpPr>
          <p:nvPr/>
        </p:nvSpPr>
        <p:spPr bwMode="auto">
          <a:xfrm>
            <a:off x="990600" y="4419600"/>
            <a:ext cx="2438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2400"/>
              <a:t>CONCLUSION</a:t>
            </a:r>
          </a:p>
        </p:txBody>
      </p:sp>
      <p:sp>
        <p:nvSpPr>
          <p:cNvPr id="1017865" name="Line 9"/>
          <p:cNvSpPr>
            <a:spLocks noChangeShapeType="1"/>
          </p:cNvSpPr>
          <p:nvPr/>
        </p:nvSpPr>
        <p:spPr bwMode="auto">
          <a:xfrm>
            <a:off x="2209800" y="2286000"/>
            <a:ext cx="0" cy="6858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17866" name="Line 10"/>
          <p:cNvSpPr>
            <a:spLocks noChangeShapeType="1"/>
          </p:cNvSpPr>
          <p:nvPr/>
        </p:nvSpPr>
        <p:spPr bwMode="auto">
          <a:xfrm flipH="1">
            <a:off x="2209800" y="3505200"/>
            <a:ext cx="0" cy="8382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9468" name="Text Box 11"/>
          <p:cNvSpPr txBox="1">
            <a:spLocks noChangeArrowheads="1"/>
          </p:cNvSpPr>
          <p:nvPr/>
        </p:nvSpPr>
        <p:spPr bwMode="auto">
          <a:xfrm>
            <a:off x="5334000" y="701675"/>
            <a:ext cx="403860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2800" dirty="0"/>
              <a:t>Telling a Story: </a:t>
            </a:r>
          </a:p>
          <a:p>
            <a:pPr algn="ctr" eaLnBrk="1" hangingPunct="1"/>
            <a:r>
              <a:rPr lang="en-US" sz="2800" dirty="0"/>
              <a:t>Narrative</a:t>
            </a:r>
          </a:p>
        </p:txBody>
      </p:sp>
      <p:sp>
        <p:nvSpPr>
          <p:cNvPr id="19469" name="Text Box 12"/>
          <p:cNvSpPr txBox="1">
            <a:spLocks noChangeArrowheads="1"/>
          </p:cNvSpPr>
          <p:nvPr/>
        </p:nvSpPr>
        <p:spPr bwMode="auto">
          <a:xfrm>
            <a:off x="-304800" y="685800"/>
            <a:ext cx="480060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a:t>     </a:t>
            </a:r>
            <a:r>
              <a:rPr lang="en-US" sz="2800"/>
              <a:t>Giving Information:  </a:t>
            </a:r>
          </a:p>
          <a:p>
            <a:pPr algn="ctr" eaLnBrk="1" hangingPunct="1"/>
            <a:r>
              <a:rPr lang="en-US" sz="2800"/>
              <a:t>Expository</a:t>
            </a:r>
          </a:p>
        </p:txBody>
      </p:sp>
      <p:sp>
        <p:nvSpPr>
          <p:cNvPr id="19470" name="AutoShape 13"/>
          <p:cNvSpPr>
            <a:spLocks noChangeArrowheads="1"/>
          </p:cNvSpPr>
          <p:nvPr/>
        </p:nvSpPr>
        <p:spPr bwMode="auto">
          <a:xfrm>
            <a:off x="304800" y="762000"/>
            <a:ext cx="3581400" cy="838200"/>
          </a:xfrm>
          <a:prstGeom prst="roundRect">
            <a:avLst>
              <a:gd name="adj" fmla="val 16667"/>
            </a:avLst>
          </a:prstGeom>
          <a:noFill/>
          <a:ln w="222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9471" name="AutoShape 14"/>
          <p:cNvSpPr>
            <a:spLocks noChangeArrowheads="1"/>
          </p:cNvSpPr>
          <p:nvPr/>
        </p:nvSpPr>
        <p:spPr bwMode="auto">
          <a:xfrm>
            <a:off x="5562600" y="762000"/>
            <a:ext cx="3276600" cy="838200"/>
          </a:xfrm>
          <a:prstGeom prst="roundRect">
            <a:avLst>
              <a:gd name="adj" fmla="val 16667"/>
            </a:avLst>
          </a:prstGeom>
          <a:noFill/>
          <a:ln w="222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endParaRPr lang="en-US" sz="1000" i="1"/>
          </a:p>
        </p:txBody>
      </p:sp>
      <p:sp>
        <p:nvSpPr>
          <p:cNvPr id="1017871" name="Line 15"/>
          <p:cNvSpPr>
            <a:spLocks noChangeShapeType="1"/>
          </p:cNvSpPr>
          <p:nvPr/>
        </p:nvSpPr>
        <p:spPr bwMode="auto">
          <a:xfrm flipH="1">
            <a:off x="7086600" y="3505200"/>
            <a:ext cx="0" cy="8382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17872" name="Line 16"/>
          <p:cNvSpPr>
            <a:spLocks noChangeShapeType="1"/>
          </p:cNvSpPr>
          <p:nvPr/>
        </p:nvSpPr>
        <p:spPr bwMode="auto">
          <a:xfrm>
            <a:off x="7086600" y="2286000"/>
            <a:ext cx="0" cy="6858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9475" name="Text Box 18"/>
          <p:cNvSpPr txBox="1">
            <a:spLocks noChangeArrowheads="1"/>
          </p:cNvSpPr>
          <p:nvPr/>
        </p:nvSpPr>
        <p:spPr bwMode="auto">
          <a:xfrm>
            <a:off x="-102358" y="1870075"/>
            <a:ext cx="1936750" cy="327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dirty="0">
                <a:solidFill>
                  <a:srgbClr val="3366FF"/>
                </a:solidFill>
              </a:rPr>
              <a:t>       Lead</a:t>
            </a:r>
          </a:p>
          <a:p>
            <a:pPr eaLnBrk="1" hangingPunct="1"/>
            <a:r>
              <a:rPr lang="en-US" dirty="0">
                <a:solidFill>
                  <a:srgbClr val="009900"/>
                </a:solidFill>
              </a:rPr>
              <a:t> Topic Sentence</a:t>
            </a:r>
          </a:p>
          <a:p>
            <a:pPr eaLnBrk="1" hangingPunct="1"/>
            <a:r>
              <a:rPr lang="en-US" dirty="0">
                <a:solidFill>
                  <a:srgbClr val="009900"/>
                </a:solidFill>
              </a:rPr>
              <a:t>Thesis Statement</a:t>
            </a:r>
          </a:p>
          <a:p>
            <a:pPr eaLnBrk="1" hangingPunct="1"/>
            <a:endParaRPr lang="en-US" dirty="0"/>
          </a:p>
          <a:p>
            <a:pPr eaLnBrk="1" hangingPunct="1"/>
            <a:endParaRPr lang="en-US" dirty="0"/>
          </a:p>
          <a:p>
            <a:pPr eaLnBrk="1" hangingPunct="1"/>
            <a:r>
              <a:rPr lang="en-US" dirty="0"/>
              <a:t> Key/Star Ideas</a:t>
            </a:r>
          </a:p>
          <a:p>
            <a:pPr eaLnBrk="1" hangingPunct="1"/>
            <a:r>
              <a:rPr lang="en-US" dirty="0"/>
              <a:t>   Transitions</a:t>
            </a:r>
          </a:p>
          <a:p>
            <a:pPr eaLnBrk="1" hangingPunct="1"/>
            <a:r>
              <a:rPr lang="en-US" dirty="0">
                <a:solidFill>
                  <a:srgbClr val="FF0000"/>
                </a:solidFill>
              </a:rPr>
              <a:t>  Elaborations</a:t>
            </a:r>
          </a:p>
          <a:p>
            <a:pPr eaLnBrk="1" hangingPunct="1"/>
            <a:endParaRPr lang="en-US" dirty="0"/>
          </a:p>
          <a:p>
            <a:pPr eaLnBrk="1" hangingPunct="1"/>
            <a:endParaRPr lang="en-US" dirty="0"/>
          </a:p>
          <a:p>
            <a:pPr eaLnBrk="1" hangingPunct="1"/>
            <a:r>
              <a:rPr lang="en-US" dirty="0">
                <a:solidFill>
                  <a:srgbClr val="009900"/>
                </a:solidFill>
              </a:rPr>
              <a:t>      Restatement</a:t>
            </a:r>
          </a:p>
          <a:p>
            <a:pPr eaLnBrk="1" hangingPunct="1"/>
            <a:r>
              <a:rPr lang="en-US" dirty="0">
                <a:solidFill>
                  <a:srgbClr val="009900"/>
                </a:solidFill>
              </a:rPr>
              <a:t>    Summarization</a:t>
            </a:r>
          </a:p>
          <a:p>
            <a:pPr eaLnBrk="1" hangingPunct="1"/>
            <a:r>
              <a:rPr lang="en-US" dirty="0">
                <a:solidFill>
                  <a:srgbClr val="009900"/>
                </a:solidFill>
              </a:rPr>
              <a:t>Encourage/Challenge</a:t>
            </a:r>
          </a:p>
        </p:txBody>
      </p:sp>
      <p:sp>
        <p:nvSpPr>
          <p:cNvPr id="19476" name="Text Box 19"/>
          <p:cNvSpPr txBox="1">
            <a:spLocks noChangeArrowheads="1"/>
          </p:cNvSpPr>
          <p:nvPr/>
        </p:nvSpPr>
        <p:spPr bwMode="auto">
          <a:xfrm>
            <a:off x="7096125" y="2079625"/>
            <a:ext cx="2124075" cy="302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dirty="0">
                <a:solidFill>
                  <a:srgbClr val="CC0099"/>
                </a:solidFill>
              </a:rPr>
              <a:t>             Setting</a:t>
            </a:r>
          </a:p>
          <a:p>
            <a:pPr eaLnBrk="1" hangingPunct="1"/>
            <a:r>
              <a:rPr lang="en-US" dirty="0">
                <a:solidFill>
                  <a:srgbClr val="CC0099"/>
                </a:solidFill>
              </a:rPr>
              <a:t>Character Development</a:t>
            </a:r>
          </a:p>
          <a:p>
            <a:pPr eaLnBrk="1" hangingPunct="1"/>
            <a:endParaRPr lang="en-US" dirty="0">
              <a:solidFill>
                <a:srgbClr val="CC0099"/>
              </a:solidFill>
            </a:endParaRPr>
          </a:p>
          <a:p>
            <a:pPr eaLnBrk="1" hangingPunct="1"/>
            <a:r>
              <a:rPr lang="en-US" dirty="0">
                <a:solidFill>
                  <a:srgbClr val="CC0099"/>
                </a:solidFill>
              </a:rPr>
              <a:t>       </a:t>
            </a:r>
          </a:p>
          <a:p>
            <a:pPr eaLnBrk="1" hangingPunct="1"/>
            <a:r>
              <a:rPr lang="en-US" dirty="0">
                <a:solidFill>
                  <a:srgbClr val="CC0099"/>
                </a:solidFill>
              </a:rPr>
              <a:t>                 Plot</a:t>
            </a:r>
          </a:p>
          <a:p>
            <a:pPr eaLnBrk="1" hangingPunct="1"/>
            <a:r>
              <a:rPr lang="en-US" dirty="0">
                <a:solidFill>
                  <a:srgbClr val="CC0099"/>
                </a:solidFill>
              </a:rPr>
              <a:t>               Events</a:t>
            </a:r>
          </a:p>
          <a:p>
            <a:pPr eaLnBrk="1" hangingPunct="1"/>
            <a:r>
              <a:rPr lang="en-US" dirty="0">
                <a:solidFill>
                  <a:srgbClr val="CC0099"/>
                </a:solidFill>
              </a:rPr>
              <a:t>             Conflict</a:t>
            </a:r>
          </a:p>
          <a:p>
            <a:pPr eaLnBrk="1" hangingPunct="1"/>
            <a:r>
              <a:rPr lang="en-US" dirty="0">
                <a:solidFill>
                  <a:srgbClr val="CC0099"/>
                </a:solidFill>
              </a:rPr>
              <a:t>              Problem</a:t>
            </a:r>
          </a:p>
          <a:p>
            <a:pPr eaLnBrk="1" hangingPunct="1"/>
            <a:r>
              <a:rPr lang="en-US" dirty="0">
                <a:solidFill>
                  <a:srgbClr val="CC0099"/>
                </a:solidFill>
              </a:rPr>
              <a:t>               Climax</a:t>
            </a:r>
          </a:p>
          <a:p>
            <a:pPr eaLnBrk="1" hangingPunct="1"/>
            <a:endParaRPr lang="en-US" dirty="0">
              <a:solidFill>
                <a:srgbClr val="CC0099"/>
              </a:solidFill>
            </a:endParaRPr>
          </a:p>
          <a:p>
            <a:pPr eaLnBrk="1" hangingPunct="1"/>
            <a:endParaRPr lang="en-US" dirty="0">
              <a:solidFill>
                <a:srgbClr val="CC0099"/>
              </a:solidFill>
            </a:endParaRPr>
          </a:p>
          <a:p>
            <a:pPr eaLnBrk="1" hangingPunct="1"/>
            <a:r>
              <a:rPr lang="en-US" dirty="0">
                <a:solidFill>
                  <a:srgbClr val="CC0099"/>
                </a:solidFill>
              </a:rPr>
              <a:t>              Solution</a:t>
            </a:r>
          </a:p>
        </p:txBody>
      </p:sp>
      <p:sp>
        <p:nvSpPr>
          <p:cNvPr id="23" name="Oval 22"/>
          <p:cNvSpPr/>
          <p:nvPr/>
        </p:nvSpPr>
        <p:spPr>
          <a:xfrm>
            <a:off x="762000" y="1752600"/>
            <a:ext cx="2819400" cy="609600"/>
          </a:xfrm>
          <a:prstGeom prst="ellipse">
            <a:avLst/>
          </a:prstGeom>
          <a:solidFill>
            <a:schemeClr val="bg1">
              <a:lumMod val="20000"/>
              <a:lumOff val="80000"/>
              <a:alpha val="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4" name="Oval 23"/>
          <p:cNvSpPr/>
          <p:nvPr/>
        </p:nvSpPr>
        <p:spPr>
          <a:xfrm>
            <a:off x="762000" y="4267200"/>
            <a:ext cx="2819400" cy="609600"/>
          </a:xfrm>
          <a:prstGeom prst="ellipse">
            <a:avLst/>
          </a:prstGeom>
          <a:solidFill>
            <a:schemeClr val="bg1">
              <a:lumMod val="20000"/>
              <a:lumOff val="80000"/>
              <a:alpha val="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5" name="Oval 24"/>
          <p:cNvSpPr/>
          <p:nvPr/>
        </p:nvSpPr>
        <p:spPr>
          <a:xfrm>
            <a:off x="5676900" y="1654175"/>
            <a:ext cx="2819400" cy="3276600"/>
          </a:xfrm>
          <a:prstGeom prst="ellipse">
            <a:avLst/>
          </a:prstGeom>
          <a:solidFill>
            <a:schemeClr val="bg1">
              <a:lumMod val="20000"/>
              <a:lumOff val="80000"/>
              <a:alpha val="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6" name="Rectangle 5"/>
          <p:cNvSpPr>
            <a:spLocks noChangeArrowheads="1"/>
          </p:cNvSpPr>
          <p:nvPr/>
        </p:nvSpPr>
        <p:spPr bwMode="auto">
          <a:xfrm>
            <a:off x="2286000" y="1565275"/>
            <a:ext cx="45720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dirty="0">
                <a:solidFill>
                  <a:srgbClr val="33CC33"/>
                </a:solidFill>
              </a:rPr>
              <a:t>Introduction</a:t>
            </a:r>
          </a:p>
          <a:p>
            <a:pPr algn="ctr"/>
            <a:endParaRPr lang="en-US" sz="3200" dirty="0"/>
          </a:p>
          <a:p>
            <a:pPr algn="ctr"/>
            <a:r>
              <a:rPr lang="en-US" sz="3200" dirty="0">
                <a:solidFill>
                  <a:srgbClr val="CC66FF"/>
                </a:solidFill>
              </a:rPr>
              <a:t>Beginning</a:t>
            </a:r>
          </a:p>
          <a:p>
            <a:pPr algn="ctr"/>
            <a:r>
              <a:rPr lang="en-US" sz="3200" dirty="0">
                <a:solidFill>
                  <a:srgbClr val="CC66FF"/>
                </a:solidFill>
              </a:rPr>
              <a:t>Middle</a:t>
            </a:r>
          </a:p>
          <a:p>
            <a:pPr algn="ctr"/>
            <a:r>
              <a:rPr lang="en-US" sz="3200" dirty="0">
                <a:solidFill>
                  <a:srgbClr val="CC66FF"/>
                </a:solidFill>
              </a:rPr>
              <a:t>End</a:t>
            </a:r>
          </a:p>
          <a:p>
            <a:pPr algn="ctr"/>
            <a:endParaRPr lang="en-US" sz="3200" dirty="0"/>
          </a:p>
          <a:p>
            <a:pPr algn="ctr"/>
            <a:r>
              <a:rPr lang="en-US" sz="3200" dirty="0">
                <a:solidFill>
                  <a:srgbClr val="33CC33"/>
                </a:solidFill>
              </a:rPr>
              <a:t>Conclusion</a:t>
            </a:r>
          </a:p>
        </p:txBody>
      </p:sp>
      <p:sp>
        <p:nvSpPr>
          <p:cNvPr id="27" name="Title 1"/>
          <p:cNvSpPr txBox="1">
            <a:spLocks/>
          </p:cNvSpPr>
          <p:nvPr/>
        </p:nvSpPr>
        <p:spPr>
          <a:xfrm>
            <a:off x="278130" y="5775960"/>
            <a:ext cx="7520940" cy="54864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en-US" dirty="0" smtClean="0"/>
              <a:t>Text Structure </a:t>
            </a:r>
            <a:endParaRPr lang="en-US"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withEffect">
                                  <p:stCondLst>
                                    <p:cond delay="0"/>
                                  </p:stCondLst>
                                  <p:childTnLst>
                                    <p:set>
                                      <p:cBhvr>
                                        <p:cTn id="6" dur="1" fill="hold">
                                          <p:stCondLst>
                                            <p:cond delay="0"/>
                                          </p:stCondLst>
                                        </p:cTn>
                                        <p:tgtEl>
                                          <p:spTgt spid="1017862"/>
                                        </p:tgtEl>
                                        <p:attrNameLst>
                                          <p:attrName>style.visibility</p:attrName>
                                        </p:attrNameLst>
                                      </p:cBhvr>
                                      <p:to>
                                        <p:strVal val="visible"/>
                                      </p:to>
                                    </p:set>
                                    <p:animEffect transition="in" filter="dissolve">
                                      <p:cBhvr>
                                        <p:cTn id="7" dur="500"/>
                                        <p:tgtEl>
                                          <p:spTgt spid="1017862"/>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017865"/>
                                        </p:tgtEl>
                                        <p:attrNameLst>
                                          <p:attrName>style.visibility</p:attrName>
                                        </p:attrNameLst>
                                      </p:cBhvr>
                                      <p:to>
                                        <p:strVal val="visible"/>
                                      </p:to>
                                    </p:set>
                                    <p:animEffect transition="in" filter="dissolve">
                                      <p:cBhvr>
                                        <p:cTn id="10" dur="500"/>
                                        <p:tgtEl>
                                          <p:spTgt spid="1017865"/>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017863"/>
                                        </p:tgtEl>
                                        <p:attrNameLst>
                                          <p:attrName>style.visibility</p:attrName>
                                        </p:attrNameLst>
                                      </p:cBhvr>
                                      <p:to>
                                        <p:strVal val="visible"/>
                                      </p:to>
                                    </p:set>
                                    <p:animEffect transition="in" filter="dissolve">
                                      <p:cBhvr>
                                        <p:cTn id="13" dur="500"/>
                                        <p:tgtEl>
                                          <p:spTgt spid="1017863"/>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017866"/>
                                        </p:tgtEl>
                                        <p:attrNameLst>
                                          <p:attrName>style.visibility</p:attrName>
                                        </p:attrNameLst>
                                      </p:cBhvr>
                                      <p:to>
                                        <p:strVal val="visible"/>
                                      </p:to>
                                    </p:set>
                                    <p:animEffect transition="in" filter="dissolve">
                                      <p:cBhvr>
                                        <p:cTn id="16" dur="500"/>
                                        <p:tgtEl>
                                          <p:spTgt spid="1017866"/>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1017864"/>
                                        </p:tgtEl>
                                        <p:attrNameLst>
                                          <p:attrName>style.visibility</p:attrName>
                                        </p:attrNameLst>
                                      </p:cBhvr>
                                      <p:to>
                                        <p:strVal val="visible"/>
                                      </p:to>
                                    </p:set>
                                    <p:animEffect transition="in" filter="dissolve">
                                      <p:cBhvr>
                                        <p:cTn id="19" dur="500"/>
                                        <p:tgtEl>
                                          <p:spTgt spid="1017864"/>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1017859"/>
                                        </p:tgtEl>
                                        <p:attrNameLst>
                                          <p:attrName>style.visibility</p:attrName>
                                        </p:attrNameLst>
                                      </p:cBhvr>
                                      <p:to>
                                        <p:strVal val="visible"/>
                                      </p:to>
                                    </p:set>
                                    <p:animEffect transition="in" filter="dissolve">
                                      <p:cBhvr>
                                        <p:cTn id="22" dur="500"/>
                                        <p:tgtEl>
                                          <p:spTgt spid="1017859"/>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1017860"/>
                                        </p:tgtEl>
                                        <p:attrNameLst>
                                          <p:attrName>style.visibility</p:attrName>
                                        </p:attrNameLst>
                                      </p:cBhvr>
                                      <p:to>
                                        <p:strVal val="visible"/>
                                      </p:to>
                                    </p:set>
                                    <p:animEffect transition="in" filter="dissolve">
                                      <p:cBhvr>
                                        <p:cTn id="25" dur="500"/>
                                        <p:tgtEl>
                                          <p:spTgt spid="1017860"/>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1017861"/>
                                        </p:tgtEl>
                                        <p:attrNameLst>
                                          <p:attrName>style.visibility</p:attrName>
                                        </p:attrNameLst>
                                      </p:cBhvr>
                                      <p:to>
                                        <p:strVal val="visible"/>
                                      </p:to>
                                    </p:set>
                                    <p:animEffect transition="in" filter="dissolve">
                                      <p:cBhvr>
                                        <p:cTn id="28" dur="500"/>
                                        <p:tgtEl>
                                          <p:spTgt spid="1017861"/>
                                        </p:tgtEl>
                                      </p:cBhvr>
                                    </p:animEffect>
                                  </p:childTnLst>
                                </p:cTn>
                              </p:par>
                              <p:par>
                                <p:cTn id="29" presetID="9" presetClass="entr" presetSubtype="0" fill="hold" grpId="0" nodeType="withEffect">
                                  <p:stCondLst>
                                    <p:cond delay="0"/>
                                  </p:stCondLst>
                                  <p:childTnLst>
                                    <p:set>
                                      <p:cBhvr>
                                        <p:cTn id="30" dur="1" fill="hold">
                                          <p:stCondLst>
                                            <p:cond delay="0"/>
                                          </p:stCondLst>
                                        </p:cTn>
                                        <p:tgtEl>
                                          <p:spTgt spid="1017871"/>
                                        </p:tgtEl>
                                        <p:attrNameLst>
                                          <p:attrName>style.visibility</p:attrName>
                                        </p:attrNameLst>
                                      </p:cBhvr>
                                      <p:to>
                                        <p:strVal val="visible"/>
                                      </p:to>
                                    </p:set>
                                    <p:animEffect transition="in" filter="dissolve">
                                      <p:cBhvr>
                                        <p:cTn id="31" dur="500"/>
                                        <p:tgtEl>
                                          <p:spTgt spid="1017871"/>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1017872"/>
                                        </p:tgtEl>
                                        <p:attrNameLst>
                                          <p:attrName>style.visibility</p:attrName>
                                        </p:attrNameLst>
                                      </p:cBhvr>
                                      <p:to>
                                        <p:strVal val="visible"/>
                                      </p:to>
                                    </p:set>
                                    <p:animEffect transition="in" filter="dissolve">
                                      <p:cBhvr>
                                        <p:cTn id="34" dur="500"/>
                                        <p:tgtEl>
                                          <p:spTgt spid="1017872"/>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cBhvr additive="base">
                                        <p:cTn id="39" dur="500" fill="hold"/>
                                        <p:tgtEl>
                                          <p:spTgt spid="23"/>
                                        </p:tgtEl>
                                        <p:attrNameLst>
                                          <p:attrName>ppt_x</p:attrName>
                                        </p:attrNameLst>
                                      </p:cBhvr>
                                      <p:tavLst>
                                        <p:tav tm="0">
                                          <p:val>
                                            <p:strVal val="#ppt_x"/>
                                          </p:val>
                                        </p:tav>
                                        <p:tav tm="100000">
                                          <p:val>
                                            <p:strVal val="#ppt_x"/>
                                          </p:val>
                                        </p:tav>
                                      </p:tavLst>
                                    </p:anim>
                                    <p:anim calcmode="lin" valueType="num">
                                      <p:cBhvr additive="base">
                                        <p:cTn id="40"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41" fill="hold" nodeType="clickPar">
                      <p:stCondLst>
                        <p:cond delay="indefinite"/>
                      </p:stCondLst>
                      <p:childTnLst>
                        <p:par>
                          <p:cTn id="42" fill="hold" nodeType="withGroup">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25"/>
                                        </p:tgtEl>
                                        <p:attrNameLst>
                                          <p:attrName>style.visibility</p:attrName>
                                        </p:attrNameLst>
                                      </p:cBhvr>
                                      <p:to>
                                        <p:strVal val="visible"/>
                                      </p:to>
                                    </p:set>
                                    <p:anim calcmode="lin" valueType="num">
                                      <p:cBhvr additive="base">
                                        <p:cTn id="45" dur="500" fill="hold"/>
                                        <p:tgtEl>
                                          <p:spTgt spid="25"/>
                                        </p:tgtEl>
                                        <p:attrNameLst>
                                          <p:attrName>ppt_x</p:attrName>
                                        </p:attrNameLst>
                                      </p:cBhvr>
                                      <p:tavLst>
                                        <p:tav tm="0">
                                          <p:val>
                                            <p:strVal val="#ppt_x"/>
                                          </p:val>
                                        </p:tav>
                                        <p:tav tm="100000">
                                          <p:val>
                                            <p:strVal val="#ppt_x"/>
                                          </p:val>
                                        </p:tav>
                                      </p:tavLst>
                                    </p:anim>
                                    <p:anim calcmode="lin" valueType="num">
                                      <p:cBhvr additive="base">
                                        <p:cTn id="46"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47" fill="hold" nodeType="clickPar">
                      <p:stCondLst>
                        <p:cond delay="indefinite"/>
                      </p:stCondLst>
                      <p:childTnLst>
                        <p:par>
                          <p:cTn id="48" fill="hold" nodeType="withGroup">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24"/>
                                        </p:tgtEl>
                                        <p:attrNameLst>
                                          <p:attrName>style.visibility</p:attrName>
                                        </p:attrNameLst>
                                      </p:cBhvr>
                                      <p:to>
                                        <p:strVal val="visible"/>
                                      </p:to>
                                    </p:set>
                                    <p:anim calcmode="lin" valueType="num">
                                      <p:cBhvr additive="base">
                                        <p:cTn id="51" dur="500" fill="hold"/>
                                        <p:tgtEl>
                                          <p:spTgt spid="24"/>
                                        </p:tgtEl>
                                        <p:attrNameLst>
                                          <p:attrName>ppt_x</p:attrName>
                                        </p:attrNameLst>
                                      </p:cBhvr>
                                      <p:tavLst>
                                        <p:tav tm="0">
                                          <p:val>
                                            <p:strVal val="#ppt_x"/>
                                          </p:val>
                                        </p:tav>
                                        <p:tav tm="100000">
                                          <p:val>
                                            <p:strVal val="#ppt_x"/>
                                          </p:val>
                                        </p:tav>
                                      </p:tavLst>
                                    </p:anim>
                                    <p:anim calcmode="lin" valueType="num">
                                      <p:cBhvr additive="base">
                                        <p:cTn id="52"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7859" grpId="0"/>
      <p:bldP spid="1017860" grpId="0"/>
      <p:bldP spid="1017861" grpId="0"/>
      <p:bldP spid="1017862" grpId="0"/>
      <p:bldP spid="1017863" grpId="0"/>
      <p:bldP spid="1017864" grpId="0"/>
      <p:bldP spid="1017865" grpId="0" animBg="1"/>
      <p:bldP spid="1017866" grpId="0" animBg="1"/>
      <p:bldP spid="1017871" grpId="0" animBg="1"/>
      <p:bldP spid="1017872" grpId="0" animBg="1"/>
      <p:bldP spid="23" grpId="0" animBg="1"/>
      <p:bldP spid="24" grpId="0" animBg="1"/>
      <p:bldP spid="25" grpId="0" animBg="1"/>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Increasing the amount of writing </a:t>
            </a:r>
            <a:endParaRPr lang="en-US" dirty="0"/>
          </a:p>
        </p:txBody>
      </p:sp>
      <p:sp>
        <p:nvSpPr>
          <p:cNvPr id="5" name="Text Placeholder 4"/>
          <p:cNvSpPr>
            <a:spLocks noGrp="1"/>
          </p:cNvSpPr>
          <p:nvPr>
            <p:ph type="body" idx="1"/>
          </p:nvPr>
        </p:nvSpPr>
        <p:spPr/>
        <p:txBody>
          <a:bodyPr>
            <a:normAutofit/>
          </a:bodyPr>
          <a:lstStyle/>
          <a:p>
            <a:r>
              <a:rPr lang="en-US" dirty="0" smtClean="0"/>
              <a:t>How STUW address </a:t>
            </a:r>
            <a:r>
              <a:rPr lang="en-US" dirty="0" err="1" smtClean="0"/>
              <a:t>staminia</a:t>
            </a:r>
            <a:r>
              <a:rPr lang="en-US" dirty="0" smtClean="0"/>
              <a:t>…</a:t>
            </a:r>
            <a:endParaRPr lang="en-US"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05600" y="4572000"/>
            <a:ext cx="2036763" cy="2036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15687122"/>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With a partner, answer the following questions?</a:t>
            </a:r>
          </a:p>
        </p:txBody>
      </p:sp>
      <p:sp>
        <p:nvSpPr>
          <p:cNvPr id="8" name="Content Placeholder 7"/>
          <p:cNvSpPr>
            <a:spLocks noGrp="1"/>
          </p:cNvSpPr>
          <p:nvPr>
            <p:ph idx="1"/>
          </p:nvPr>
        </p:nvSpPr>
        <p:spPr/>
        <p:txBody>
          <a:bodyPr/>
          <a:lstStyle/>
          <a:p>
            <a:r>
              <a:rPr lang="en-US" dirty="0"/>
              <a:t>What is </a:t>
            </a:r>
            <a:r>
              <a:rPr lang="en-US" dirty="0" smtClean="0"/>
              <a:t>SUTW?</a:t>
            </a:r>
            <a:endParaRPr lang="en-US" dirty="0"/>
          </a:p>
          <a:p>
            <a:r>
              <a:rPr lang="en-US" dirty="0"/>
              <a:t>Who will benefit from </a:t>
            </a:r>
            <a:r>
              <a:rPr lang="en-US" dirty="0" smtClean="0"/>
              <a:t>SUTW?</a:t>
            </a:r>
            <a:endParaRPr lang="en-US" dirty="0"/>
          </a:p>
          <a:p>
            <a:r>
              <a:rPr lang="en-US" dirty="0"/>
              <a:t>How do you use </a:t>
            </a:r>
            <a:r>
              <a:rPr lang="en-US" dirty="0" smtClean="0"/>
              <a:t>SUTW? </a:t>
            </a:r>
            <a:endParaRPr lang="en-US" dirty="0"/>
          </a:p>
          <a:p>
            <a:endParaRPr lang="en-US" dirty="0"/>
          </a:p>
        </p:txBody>
      </p:sp>
    </p:spTree>
    <p:extLst>
      <p:ext uri="{BB962C8B-B14F-4D97-AF65-F5344CB8AC3E}">
        <p14:creationId xmlns:p14="http://schemas.microsoft.com/office/powerpoint/2010/main" val="3562449384"/>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rfrantu\AppData\Local\Microsoft\Windows\Temporary Internet Files\Content.IE5\DCF95QEC\MP900315598[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87794" y="1417828"/>
            <a:ext cx="5703606" cy="40685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20055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smtClean="0"/>
              <a:t>Material Tour</a:t>
            </a:r>
          </a:p>
        </p:txBody>
      </p:sp>
      <p:sp>
        <p:nvSpPr>
          <p:cNvPr id="8195" name="Slide Number Placeholder 4"/>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fld id="{70B8C69D-ED0E-4F41-A337-358F3322DC8D}" type="slidenum">
              <a:rPr lang="en-US" sz="1400" smtClean="0">
                <a:latin typeface="Arial" charset="0"/>
              </a:rPr>
              <a:pPr eaLnBrk="1" hangingPunct="1"/>
              <a:t>12</a:t>
            </a:fld>
            <a:endParaRPr lang="en-US" sz="1400" smtClean="0">
              <a:latin typeface="Arial" charset="0"/>
            </a:endParaRPr>
          </a:p>
        </p:txBody>
      </p:sp>
      <p:sp>
        <p:nvSpPr>
          <p:cNvPr id="8196" name="TextBox 11"/>
          <p:cNvSpPr txBox="1">
            <a:spLocks noChangeArrowheads="1"/>
          </p:cNvSpPr>
          <p:nvPr/>
        </p:nvSpPr>
        <p:spPr bwMode="auto">
          <a:xfrm>
            <a:off x="2286000" y="5181600"/>
            <a:ext cx="4572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3600" b="1" u="sng">
                <a:solidFill>
                  <a:srgbClr val="660066"/>
                </a:solidFill>
              </a:rPr>
              <a:t>Handy Pages </a:t>
            </a:r>
          </a:p>
        </p:txBody>
      </p:sp>
      <p:pic>
        <p:nvPicPr>
          <p:cNvPr id="8197" name="Picture 8" descr="primary handy tools.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2667000"/>
            <a:ext cx="1447800" cy="187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8" name="Picture 9" descr="intermediatehandypages.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505200" y="2635250"/>
            <a:ext cx="1447800" cy="187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9" name="Picture 10" descr="secondaryhandypages.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791200" y="2667000"/>
            <a:ext cx="1365250" cy="177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smtClean="0"/>
              <a:t>Material Tour</a:t>
            </a:r>
          </a:p>
        </p:txBody>
      </p:sp>
      <p:sp>
        <p:nvSpPr>
          <p:cNvPr id="9219" name="Slide Number Placeholder 4"/>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fld id="{ECC45464-91D9-4A5D-8843-09A799162B75}" type="slidenum">
              <a:rPr lang="en-US" sz="1400" smtClean="0">
                <a:latin typeface="Arial" charset="0"/>
              </a:rPr>
              <a:pPr eaLnBrk="1" hangingPunct="1"/>
              <a:t>13</a:t>
            </a:fld>
            <a:endParaRPr lang="en-US" sz="1400" smtClean="0">
              <a:latin typeface="Arial" charset="0"/>
            </a:endParaRPr>
          </a:p>
        </p:txBody>
      </p:sp>
      <p:sp>
        <p:nvSpPr>
          <p:cNvPr id="9220" name="TextBox 11"/>
          <p:cNvSpPr txBox="1">
            <a:spLocks noChangeArrowheads="1"/>
          </p:cNvSpPr>
          <p:nvPr/>
        </p:nvSpPr>
        <p:spPr bwMode="auto">
          <a:xfrm>
            <a:off x="2286000" y="5181600"/>
            <a:ext cx="4572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3600" b="1" u="sng">
                <a:solidFill>
                  <a:srgbClr val="660066"/>
                </a:solidFill>
              </a:rPr>
              <a:t>Posters</a:t>
            </a:r>
          </a:p>
        </p:txBody>
      </p:sp>
      <p:pic>
        <p:nvPicPr>
          <p:cNvPr id="9221" name="Picture 7" descr="primary posters.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2590800"/>
            <a:ext cx="1828800" cy="2319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2" name="Picture 12" descr="intermediatepostes.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90600" y="2590800"/>
            <a:ext cx="1828800" cy="2319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3" name="Picture 13" descr="secondaryposters.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248400" y="2590800"/>
            <a:ext cx="1828800" cy="2319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School Net </a:t>
            </a:r>
            <a:endParaRPr lang="en-US" dirty="0"/>
          </a:p>
        </p:txBody>
      </p:sp>
      <p:pic>
        <p:nvPicPr>
          <p:cNvPr id="3" name="Picture 2" descr="school net dash board.png"/>
          <p:cNvPicPr>
            <a:picLocks noChangeAspect="1"/>
          </p:cNvPicPr>
          <p:nvPr/>
        </p:nvPicPr>
        <p:blipFill>
          <a:blip r:embed="rId3" cstate="print"/>
          <a:srcRect l="10833" t="11333" r="12500" b="8667"/>
          <a:stretch>
            <a:fillRect/>
          </a:stretch>
        </p:blipFill>
        <p:spPr>
          <a:xfrm>
            <a:off x="457200" y="1371600"/>
            <a:ext cx="8001000" cy="5218043"/>
          </a:xfrm>
          <a:prstGeom prst="rect">
            <a:avLst/>
          </a:prstGeom>
        </p:spPr>
      </p:pic>
      <p:sp>
        <p:nvSpPr>
          <p:cNvPr id="4" name="Line Callout 1 3"/>
          <p:cNvSpPr/>
          <p:nvPr/>
        </p:nvSpPr>
        <p:spPr>
          <a:xfrm>
            <a:off x="3276600" y="4114800"/>
            <a:ext cx="4953000" cy="1219200"/>
          </a:xfrm>
          <a:prstGeom prst="borderCallout1">
            <a:avLst>
              <a:gd name="adj1" fmla="val 18750"/>
              <a:gd name="adj2" fmla="val -8333"/>
              <a:gd name="adj3" fmla="val -70524"/>
              <a:gd name="adj4" fmla="val -11914"/>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solidFill>
                  <a:schemeClr val="tx1"/>
                </a:solidFill>
              </a:rPr>
              <a:t>Hover mouse over Classroom </a:t>
            </a:r>
            <a:endParaRPr lang="en-US" sz="4000" dirty="0">
              <a:solidFill>
                <a:schemeClr val="tx1"/>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School Net </a:t>
            </a:r>
            <a:endParaRPr lang="en-US" dirty="0"/>
          </a:p>
        </p:txBody>
      </p:sp>
      <p:pic>
        <p:nvPicPr>
          <p:cNvPr id="8194" name="Picture 2"/>
          <p:cNvPicPr>
            <a:picLocks noChangeAspect="1" noChangeArrowheads="1"/>
          </p:cNvPicPr>
          <p:nvPr/>
        </p:nvPicPr>
        <p:blipFill>
          <a:blip r:embed="rId2" cstate="print"/>
          <a:srcRect/>
          <a:stretch>
            <a:fillRect/>
          </a:stretch>
        </p:blipFill>
        <p:spPr bwMode="auto">
          <a:xfrm>
            <a:off x="685800" y="1676400"/>
            <a:ext cx="8033461" cy="2209800"/>
          </a:xfrm>
          <a:prstGeom prst="rect">
            <a:avLst/>
          </a:prstGeom>
          <a:noFill/>
          <a:ln w="9525">
            <a:noFill/>
            <a:miter lim="800000"/>
            <a:headEnd/>
            <a:tailEnd/>
          </a:ln>
        </p:spPr>
      </p:pic>
      <p:sp>
        <p:nvSpPr>
          <p:cNvPr id="4" name="Line Callout 1 3"/>
          <p:cNvSpPr/>
          <p:nvPr/>
        </p:nvSpPr>
        <p:spPr>
          <a:xfrm>
            <a:off x="3276600" y="4114800"/>
            <a:ext cx="4953000" cy="1219200"/>
          </a:xfrm>
          <a:prstGeom prst="borderCallout1">
            <a:avLst>
              <a:gd name="adj1" fmla="val 18750"/>
              <a:gd name="adj2" fmla="val -8333"/>
              <a:gd name="adj3" fmla="val -96386"/>
              <a:gd name="adj4" fmla="val 65752"/>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solidFill>
                  <a:schemeClr val="tx1"/>
                </a:solidFill>
              </a:rPr>
              <a:t>Click on Instructional Materials  </a:t>
            </a:r>
            <a:endParaRPr lang="en-US" sz="4000" dirty="0">
              <a:solidFill>
                <a:schemeClr val="tx1"/>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School Net </a:t>
            </a:r>
            <a:endParaRPr lang="en-US" dirty="0"/>
          </a:p>
        </p:txBody>
      </p:sp>
      <p:pic>
        <p:nvPicPr>
          <p:cNvPr id="9218" name="Picture 2"/>
          <p:cNvPicPr>
            <a:picLocks noChangeAspect="1" noChangeArrowheads="1"/>
          </p:cNvPicPr>
          <p:nvPr/>
        </p:nvPicPr>
        <p:blipFill>
          <a:blip r:embed="rId2" cstate="print"/>
          <a:srcRect/>
          <a:stretch>
            <a:fillRect/>
          </a:stretch>
        </p:blipFill>
        <p:spPr bwMode="auto">
          <a:xfrm>
            <a:off x="304800" y="1600200"/>
            <a:ext cx="8077200" cy="2779339"/>
          </a:xfrm>
          <a:prstGeom prst="rect">
            <a:avLst/>
          </a:prstGeom>
          <a:noFill/>
          <a:ln w="9525">
            <a:noFill/>
            <a:miter lim="800000"/>
            <a:headEnd/>
            <a:tailEnd/>
          </a:ln>
        </p:spPr>
      </p:pic>
      <p:sp>
        <p:nvSpPr>
          <p:cNvPr id="4" name="Line Callout 1 3"/>
          <p:cNvSpPr/>
          <p:nvPr/>
        </p:nvSpPr>
        <p:spPr>
          <a:xfrm>
            <a:off x="3276600" y="4114800"/>
            <a:ext cx="4953000" cy="1219200"/>
          </a:xfrm>
          <a:prstGeom prst="borderCallout1">
            <a:avLst>
              <a:gd name="adj1" fmla="val 18750"/>
              <a:gd name="adj2" fmla="val -8333"/>
              <a:gd name="adj3" fmla="val -76989"/>
              <a:gd name="adj4" fmla="val -36105"/>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solidFill>
                  <a:schemeClr val="tx1"/>
                </a:solidFill>
              </a:rPr>
              <a:t>Select a Subject </a:t>
            </a:r>
            <a:endParaRPr lang="en-US" sz="4000" dirty="0">
              <a:solidFill>
                <a:schemeClr val="tx1"/>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School Net </a:t>
            </a:r>
            <a:endParaRPr lang="en-US" dirty="0"/>
          </a:p>
        </p:txBody>
      </p:sp>
      <p:pic>
        <p:nvPicPr>
          <p:cNvPr id="10242" name="Picture 2"/>
          <p:cNvPicPr>
            <a:picLocks noChangeAspect="1" noChangeArrowheads="1"/>
          </p:cNvPicPr>
          <p:nvPr/>
        </p:nvPicPr>
        <p:blipFill>
          <a:blip r:embed="rId2" cstate="print"/>
          <a:srcRect/>
          <a:stretch>
            <a:fillRect/>
          </a:stretch>
        </p:blipFill>
        <p:spPr bwMode="auto">
          <a:xfrm>
            <a:off x="609600" y="1676400"/>
            <a:ext cx="2524125" cy="4629150"/>
          </a:xfrm>
          <a:prstGeom prst="rect">
            <a:avLst/>
          </a:prstGeom>
          <a:noFill/>
          <a:ln w="9525">
            <a:noFill/>
            <a:miter lim="800000"/>
            <a:headEnd/>
            <a:tailEnd/>
          </a:ln>
        </p:spPr>
      </p:pic>
      <p:sp>
        <p:nvSpPr>
          <p:cNvPr id="4" name="Line Callout 1 3"/>
          <p:cNvSpPr/>
          <p:nvPr/>
        </p:nvSpPr>
        <p:spPr>
          <a:xfrm>
            <a:off x="3505200" y="2209800"/>
            <a:ext cx="4953000" cy="1219200"/>
          </a:xfrm>
          <a:prstGeom prst="borderCallout1">
            <a:avLst>
              <a:gd name="adj1" fmla="val 18750"/>
              <a:gd name="adj2" fmla="val -8333"/>
              <a:gd name="adj3" fmla="val 257925"/>
              <a:gd name="adj4" fmla="val -45654"/>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solidFill>
                  <a:schemeClr val="tx1"/>
                </a:solidFill>
              </a:rPr>
              <a:t>Select Special Education </a:t>
            </a:r>
            <a:endParaRPr lang="en-US" sz="4000" dirty="0">
              <a:solidFill>
                <a:schemeClr val="tx1"/>
              </a:solidFill>
            </a:endParaRPr>
          </a:p>
        </p:txBody>
      </p:sp>
      <p:sp>
        <p:nvSpPr>
          <p:cNvPr id="5" name="Line Callout 1 4"/>
          <p:cNvSpPr/>
          <p:nvPr/>
        </p:nvSpPr>
        <p:spPr>
          <a:xfrm>
            <a:off x="3581400" y="3962400"/>
            <a:ext cx="4953000" cy="1219200"/>
          </a:xfrm>
          <a:prstGeom prst="borderCallout1">
            <a:avLst>
              <a:gd name="adj1" fmla="val 18750"/>
              <a:gd name="adj2" fmla="val -8333"/>
              <a:gd name="adj3" fmla="val 164822"/>
              <a:gd name="adj4" fmla="val -41516"/>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solidFill>
                  <a:schemeClr val="tx1"/>
                </a:solidFill>
              </a:rPr>
              <a:t>Click OK</a:t>
            </a:r>
            <a:endParaRPr lang="en-US" sz="4000" dirty="0">
              <a:solidFill>
                <a:schemeClr val="tx1"/>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066800"/>
            <a:ext cx="7086600" cy="2602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School Net </a:t>
            </a:r>
            <a:endParaRPr lang="en-US" dirty="0"/>
          </a:p>
        </p:txBody>
      </p:sp>
      <p:sp>
        <p:nvSpPr>
          <p:cNvPr id="4" name="Line Callout 1 3"/>
          <p:cNvSpPr/>
          <p:nvPr/>
        </p:nvSpPr>
        <p:spPr>
          <a:xfrm>
            <a:off x="533400" y="3733800"/>
            <a:ext cx="4953000" cy="1219200"/>
          </a:xfrm>
          <a:prstGeom prst="borderCallout1">
            <a:avLst>
              <a:gd name="adj1" fmla="val 18750"/>
              <a:gd name="adj2" fmla="val -8333"/>
              <a:gd name="adj3" fmla="val -95092"/>
              <a:gd name="adj4" fmla="val 17369"/>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solidFill>
                  <a:schemeClr val="tx1"/>
                </a:solidFill>
              </a:rPr>
              <a:t>Subject is now Special Education </a:t>
            </a:r>
            <a:endParaRPr lang="en-US" sz="4000" dirty="0">
              <a:solidFill>
                <a:schemeClr val="tx1"/>
              </a:solidFill>
            </a:endParaRPr>
          </a:p>
        </p:txBody>
      </p:sp>
      <p:sp>
        <p:nvSpPr>
          <p:cNvPr id="5" name="Line Callout 1 4"/>
          <p:cNvSpPr/>
          <p:nvPr/>
        </p:nvSpPr>
        <p:spPr>
          <a:xfrm>
            <a:off x="3124200" y="5257800"/>
            <a:ext cx="4953000" cy="1219200"/>
          </a:xfrm>
          <a:prstGeom prst="borderCallout1">
            <a:avLst>
              <a:gd name="adj1" fmla="val 9698"/>
              <a:gd name="adj2" fmla="val 104346"/>
              <a:gd name="adj3" fmla="val -188717"/>
              <a:gd name="adj4" fmla="val -22310"/>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solidFill>
                  <a:schemeClr val="tx1"/>
                </a:solidFill>
              </a:rPr>
              <a:t>Change from material to curriculum</a:t>
            </a:r>
            <a:r>
              <a:rPr lang="en-US" sz="4000" dirty="0" smtClean="0">
                <a:solidFill>
                  <a:schemeClr val="tx1"/>
                </a:solidFill>
              </a:rPr>
              <a:t> </a:t>
            </a:r>
            <a:endParaRPr lang="en-US" sz="4000" dirty="0">
              <a:solidFill>
                <a:schemeClr val="tx1"/>
              </a:solidFill>
            </a:endParaRPr>
          </a:p>
        </p:txBody>
      </p:sp>
      <p:sp>
        <p:nvSpPr>
          <p:cNvPr id="7" name="Line Callout 1 6"/>
          <p:cNvSpPr/>
          <p:nvPr/>
        </p:nvSpPr>
        <p:spPr>
          <a:xfrm>
            <a:off x="4191000" y="464025"/>
            <a:ext cx="4953000" cy="1219200"/>
          </a:xfrm>
          <a:prstGeom prst="borderCallout1">
            <a:avLst>
              <a:gd name="adj1" fmla="val 110444"/>
              <a:gd name="adj2" fmla="val 94977"/>
              <a:gd name="adj3" fmla="val 195238"/>
              <a:gd name="adj4" fmla="val 49607"/>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solidFill>
                  <a:schemeClr val="tx1"/>
                </a:solidFill>
              </a:rPr>
              <a:t>Search </a:t>
            </a:r>
            <a:endParaRPr lang="en-US" sz="4000" dirty="0">
              <a:solidFill>
                <a:schemeClr val="tx1"/>
              </a:solidFill>
            </a:endParaRPr>
          </a:p>
        </p:txBody>
      </p:sp>
      <p:sp>
        <p:nvSpPr>
          <p:cNvPr id="3" name="Rounded Rectangle 2"/>
          <p:cNvSpPr/>
          <p:nvPr/>
        </p:nvSpPr>
        <p:spPr>
          <a:xfrm>
            <a:off x="6781800" y="3581400"/>
            <a:ext cx="17526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Don’t do the Keywords Search</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School Net </a:t>
            </a:r>
            <a:endParaRPr lang="en-US" dirty="0"/>
          </a:p>
        </p:txBody>
      </p:sp>
      <p:pic>
        <p:nvPicPr>
          <p:cNvPr id="13314" name="Picture 2"/>
          <p:cNvPicPr>
            <a:picLocks noChangeAspect="1" noChangeArrowheads="1"/>
          </p:cNvPicPr>
          <p:nvPr/>
        </p:nvPicPr>
        <p:blipFill>
          <a:blip r:embed="rId2" cstate="print"/>
          <a:srcRect/>
          <a:stretch>
            <a:fillRect/>
          </a:stretch>
        </p:blipFill>
        <p:spPr bwMode="auto">
          <a:xfrm>
            <a:off x="685800" y="1676400"/>
            <a:ext cx="8458200" cy="2619873"/>
          </a:xfrm>
          <a:prstGeom prst="rect">
            <a:avLst/>
          </a:prstGeom>
          <a:noFill/>
          <a:ln w="9525">
            <a:noFill/>
            <a:miter lim="800000"/>
            <a:headEnd/>
            <a:tailEnd/>
          </a:ln>
        </p:spPr>
      </p:pic>
      <p:sp>
        <p:nvSpPr>
          <p:cNvPr id="4" name="Line Callout 1 3"/>
          <p:cNvSpPr/>
          <p:nvPr/>
        </p:nvSpPr>
        <p:spPr>
          <a:xfrm>
            <a:off x="990600" y="4800600"/>
            <a:ext cx="4953000" cy="1219200"/>
          </a:xfrm>
          <a:prstGeom prst="borderCallout1">
            <a:avLst>
              <a:gd name="adj1" fmla="val 18750"/>
              <a:gd name="adj2" fmla="val -8333"/>
              <a:gd name="adj3" fmla="val -93799"/>
              <a:gd name="adj4" fmla="val 30101"/>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solidFill>
                  <a:schemeClr val="tx1"/>
                </a:solidFill>
              </a:rPr>
              <a:t>Select Special Education </a:t>
            </a:r>
            <a:endParaRPr lang="en-US" sz="4000"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Content Language Objective</a:t>
            </a:r>
            <a:endParaRPr lang="en-US" dirty="0"/>
          </a:p>
        </p:txBody>
      </p:sp>
      <p:sp>
        <p:nvSpPr>
          <p:cNvPr id="5" name="Content Placeholder 4"/>
          <p:cNvSpPr>
            <a:spLocks noGrp="1"/>
          </p:cNvSpPr>
          <p:nvPr>
            <p:ph idx="1"/>
          </p:nvPr>
        </p:nvSpPr>
        <p:spPr/>
        <p:txBody>
          <a:bodyPr>
            <a:normAutofit fontScale="62500" lnSpcReduction="20000"/>
          </a:bodyPr>
          <a:lstStyle/>
          <a:p>
            <a:r>
              <a:rPr lang="en-US" dirty="0"/>
              <a:t>Participants will be able to </a:t>
            </a:r>
            <a:r>
              <a:rPr lang="en-US" dirty="0">
                <a:solidFill>
                  <a:srgbClr val="FF0000"/>
                </a:solidFill>
              </a:rPr>
              <a:t>orally explain </a:t>
            </a:r>
            <a:r>
              <a:rPr lang="en-US" dirty="0"/>
              <a:t>what </a:t>
            </a:r>
            <a:r>
              <a:rPr lang="en-US" dirty="0" smtClean="0"/>
              <a:t>SUTW </a:t>
            </a:r>
            <a:r>
              <a:rPr lang="en-US" dirty="0"/>
              <a:t>is, the profile of a student who would benefit from the SUTW</a:t>
            </a:r>
            <a:r>
              <a:rPr lang="en-US" dirty="0" smtClean="0"/>
              <a:t> </a:t>
            </a:r>
            <a:r>
              <a:rPr lang="en-US" dirty="0"/>
              <a:t>program, and how to use the SUTW</a:t>
            </a:r>
            <a:r>
              <a:rPr lang="en-US" dirty="0" smtClean="0"/>
              <a:t> </a:t>
            </a:r>
            <a:r>
              <a:rPr lang="en-US" dirty="0"/>
              <a:t>program, </a:t>
            </a:r>
            <a:r>
              <a:rPr lang="en-US" dirty="0">
                <a:solidFill>
                  <a:srgbClr val="00B050"/>
                </a:solidFill>
              </a:rPr>
              <a:t>using academic vocabulary</a:t>
            </a:r>
            <a:r>
              <a:rPr lang="en-US" dirty="0"/>
              <a:t> after </a:t>
            </a:r>
          </a:p>
          <a:p>
            <a:r>
              <a:rPr lang="en-US" dirty="0">
                <a:solidFill>
                  <a:srgbClr val="0070C0"/>
                </a:solidFill>
              </a:rPr>
              <a:t>-Review of the program</a:t>
            </a:r>
          </a:p>
          <a:p>
            <a:r>
              <a:rPr lang="en-US" dirty="0">
                <a:solidFill>
                  <a:srgbClr val="0070C0"/>
                </a:solidFill>
              </a:rPr>
              <a:t>-Watching SUTW</a:t>
            </a:r>
            <a:r>
              <a:rPr lang="en-US" dirty="0" smtClean="0">
                <a:solidFill>
                  <a:srgbClr val="0070C0"/>
                </a:solidFill>
              </a:rPr>
              <a:t> Videos </a:t>
            </a:r>
            <a:endParaRPr lang="en-US" dirty="0">
              <a:solidFill>
                <a:srgbClr val="0070C0"/>
              </a:solidFill>
            </a:endParaRPr>
          </a:p>
          <a:p>
            <a:r>
              <a:rPr lang="en-US" dirty="0">
                <a:solidFill>
                  <a:srgbClr val="0070C0"/>
                </a:solidFill>
              </a:rPr>
              <a:t>-Practicing the SUTW </a:t>
            </a:r>
            <a:r>
              <a:rPr lang="en-US" dirty="0" smtClean="0">
                <a:solidFill>
                  <a:srgbClr val="0070C0"/>
                </a:solidFill>
              </a:rPr>
              <a:t>tasks</a:t>
            </a:r>
          </a:p>
          <a:p>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00" y="381000"/>
            <a:ext cx="2038350" cy="2038350"/>
          </a:xfrm>
          <a:prstGeom prst="rect">
            <a:avLst/>
          </a:prstGeom>
        </p:spPr>
      </p:pic>
    </p:spTree>
    <p:extLst>
      <p:ext uri="{BB962C8B-B14F-4D97-AF65-F5344CB8AC3E}">
        <p14:creationId xmlns:p14="http://schemas.microsoft.com/office/powerpoint/2010/main" val="257186989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233606"/>
            <a:ext cx="2848731" cy="5152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School Net </a:t>
            </a:r>
            <a:endParaRPr lang="en-US" dirty="0"/>
          </a:p>
        </p:txBody>
      </p:sp>
      <p:sp>
        <p:nvSpPr>
          <p:cNvPr id="4" name="Line Callout 1 3"/>
          <p:cNvSpPr/>
          <p:nvPr/>
        </p:nvSpPr>
        <p:spPr>
          <a:xfrm>
            <a:off x="3886200" y="1600200"/>
            <a:ext cx="4953000" cy="1219200"/>
          </a:xfrm>
          <a:prstGeom prst="borderCallout1">
            <a:avLst>
              <a:gd name="adj1" fmla="val 18750"/>
              <a:gd name="adj2" fmla="val -8333"/>
              <a:gd name="adj3" fmla="val 264970"/>
              <a:gd name="adj4" fmla="val -43621"/>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solidFill>
                  <a:schemeClr val="tx1"/>
                </a:solidFill>
              </a:rPr>
              <a:t>        </a:t>
            </a:r>
            <a:r>
              <a:rPr lang="en-US" sz="4000" dirty="0" smtClean="0">
                <a:solidFill>
                  <a:schemeClr val="tx1"/>
                </a:solidFill>
              </a:rPr>
              <a:t>Step Up to Writing </a:t>
            </a:r>
            <a:endParaRPr lang="en-US" sz="4000" dirty="0">
              <a:solidFill>
                <a:schemeClr val="tx1"/>
              </a:solidFill>
            </a:endParaRPr>
          </a:p>
        </p:txBody>
      </p:sp>
      <p:pic>
        <p:nvPicPr>
          <p:cNvPr id="1638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23731" y="1641475"/>
            <a:ext cx="1136650" cy="1136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is Step up to writing intended for?</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4267200"/>
            <a:ext cx="2036763" cy="2036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7484819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Who is step up to Writing intended for?</a:t>
            </a:r>
            <a:endParaRPr lang="en-US" dirty="0"/>
          </a:p>
        </p:txBody>
      </p:sp>
      <p:sp>
        <p:nvSpPr>
          <p:cNvPr id="5" name="Content Placeholder 4"/>
          <p:cNvSpPr>
            <a:spLocks noGrp="1"/>
          </p:cNvSpPr>
          <p:nvPr>
            <p:ph idx="1"/>
          </p:nvPr>
        </p:nvSpPr>
        <p:spPr/>
        <p:txBody>
          <a:bodyPr>
            <a:normAutofit lnSpcReduction="10000"/>
          </a:bodyPr>
          <a:lstStyle/>
          <a:p>
            <a:pPr>
              <a:buFont typeface="Arial" pitchFamily="34" charset="0"/>
              <a:buChar char="•"/>
            </a:pPr>
            <a:r>
              <a:rPr lang="en-US" sz="2400" dirty="0" smtClean="0"/>
              <a:t>Student’s </a:t>
            </a:r>
            <a:r>
              <a:rPr lang="en-US" sz="2400" dirty="0"/>
              <a:t>with language processing  and executive functioning deficits that impact their written composition </a:t>
            </a:r>
            <a:endParaRPr lang="en-US" sz="2400" dirty="0" smtClean="0"/>
          </a:p>
          <a:p>
            <a:pPr>
              <a:buFont typeface="Arial" pitchFamily="34" charset="0"/>
              <a:buChar char="•"/>
            </a:pPr>
            <a:r>
              <a:rPr lang="en-US" sz="2400" dirty="0" smtClean="0"/>
              <a:t>Students with reading comprehension issues  </a:t>
            </a:r>
            <a:endParaRPr lang="en-US" sz="2400" dirty="0"/>
          </a:p>
          <a:p>
            <a:pPr>
              <a:buFont typeface="Arial" pitchFamily="34" charset="0"/>
              <a:buChar char="•"/>
            </a:pPr>
            <a:r>
              <a:rPr lang="en-US" sz="2400" dirty="0" smtClean="0"/>
              <a:t>Intended </a:t>
            </a:r>
            <a:r>
              <a:rPr lang="en-US" sz="2400" dirty="0"/>
              <a:t>use for students with mild </a:t>
            </a:r>
            <a:r>
              <a:rPr lang="en-US" sz="2400" dirty="0" smtClean="0"/>
              <a:t>writing/reading  </a:t>
            </a:r>
            <a:r>
              <a:rPr lang="en-US" sz="2400" dirty="0"/>
              <a:t>concerns</a:t>
            </a:r>
          </a:p>
          <a:p>
            <a:pPr>
              <a:buFont typeface="Arial" pitchFamily="34" charset="0"/>
              <a:buChar char="•"/>
            </a:pPr>
            <a:r>
              <a:rPr lang="en-US" sz="2400" dirty="0" smtClean="0"/>
              <a:t>Requires </a:t>
            </a:r>
            <a:r>
              <a:rPr lang="en-US" sz="2400" dirty="0"/>
              <a:t>average verbal reasoning </a:t>
            </a:r>
          </a:p>
          <a:p>
            <a:pPr>
              <a:buFont typeface="Arial" pitchFamily="34" charset="0"/>
              <a:buChar char="•"/>
            </a:pPr>
            <a:r>
              <a:rPr lang="en-US" sz="2400" dirty="0" smtClean="0"/>
              <a:t>Grades </a:t>
            </a:r>
            <a:r>
              <a:rPr lang="en-US" sz="2400" dirty="0"/>
              <a:t>k-12 grade</a:t>
            </a:r>
          </a:p>
          <a:p>
            <a:r>
              <a:rPr lang="en-US" dirty="0"/>
              <a:t> </a:t>
            </a:r>
          </a:p>
          <a:p>
            <a:endParaRPr lang="en-US" dirty="0"/>
          </a:p>
        </p:txBody>
      </p:sp>
    </p:spTree>
    <p:extLst>
      <p:ext uri="{BB962C8B-B14F-4D97-AF65-F5344CB8AC3E}">
        <p14:creationId xmlns:p14="http://schemas.microsoft.com/office/powerpoint/2010/main" val="23980985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612775" y="228600"/>
            <a:ext cx="8153400" cy="990600"/>
          </a:xfrm>
        </p:spPr>
        <p:txBody>
          <a:bodyPr/>
          <a:lstStyle/>
          <a:p>
            <a:pPr eaLnBrk="1" hangingPunct="1"/>
            <a:r>
              <a:rPr lang="en-US" smtClean="0"/>
              <a:t>Why Writing is so difficult!</a:t>
            </a:r>
          </a:p>
        </p:txBody>
      </p:sp>
      <p:pic>
        <p:nvPicPr>
          <p:cNvPr id="26627" name="Picture 4" descr="C:\Users\rfrantu.DPSUSER\AppData\Local\Microsoft\Windows\Temporary Internet Files\Content.IE5\51MDEWEC\MM900323756[1].gif"/>
          <p:cNvPicPr>
            <a:picLocks noChangeAspect="1" noChangeArrowheads="1" noCrop="1"/>
          </p:cNvPicPr>
          <p:nvPr/>
        </p:nvPicPr>
        <p:blipFill>
          <a:blip r:embed="rId2" cstate="print"/>
          <a:srcRect/>
          <a:stretch>
            <a:fillRect/>
          </a:stretch>
        </p:blipFill>
        <p:spPr bwMode="auto">
          <a:xfrm>
            <a:off x="7315200" y="228600"/>
            <a:ext cx="1482725" cy="1609725"/>
          </a:xfrm>
          <a:prstGeom prst="rect">
            <a:avLst/>
          </a:prstGeom>
          <a:noFill/>
          <a:ln w="9525">
            <a:noFill/>
            <a:miter lim="800000"/>
            <a:headEnd/>
            <a:tailEnd/>
          </a:ln>
        </p:spPr>
      </p:pic>
      <p:sp>
        <p:nvSpPr>
          <p:cNvPr id="6" name="Rectangle 5"/>
          <p:cNvSpPr/>
          <p:nvPr/>
        </p:nvSpPr>
        <p:spPr>
          <a:xfrm>
            <a:off x="483680" y="5934670"/>
            <a:ext cx="7799956" cy="769441"/>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p>
            <a:pPr algn="ctr" fontAlgn="auto">
              <a:spcBef>
                <a:spcPts val="0"/>
              </a:spcBef>
              <a:spcAft>
                <a:spcPts val="0"/>
              </a:spcAft>
              <a:defRPr/>
            </a:pPr>
            <a:r>
              <a:rPr lang="en-US" sz="4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Strong receptive language skills </a:t>
            </a:r>
          </a:p>
        </p:txBody>
      </p:sp>
      <p:sp>
        <p:nvSpPr>
          <p:cNvPr id="7" name="Rectangle 6"/>
          <p:cNvSpPr/>
          <p:nvPr/>
        </p:nvSpPr>
        <p:spPr>
          <a:xfrm>
            <a:off x="259264" y="5181600"/>
            <a:ext cx="8195833" cy="769441"/>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p>
            <a:pPr algn="ctr" fontAlgn="auto">
              <a:spcBef>
                <a:spcPts val="0"/>
              </a:spcBef>
              <a:spcAft>
                <a:spcPts val="0"/>
              </a:spcAft>
              <a:defRPr/>
            </a:pPr>
            <a:r>
              <a:rPr lang="en-US" sz="4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Strong expressive language skills </a:t>
            </a:r>
          </a:p>
        </p:txBody>
      </p:sp>
      <p:sp>
        <p:nvSpPr>
          <p:cNvPr id="8" name="Rectangle 7"/>
          <p:cNvSpPr/>
          <p:nvPr/>
        </p:nvSpPr>
        <p:spPr>
          <a:xfrm rot="20324969">
            <a:off x="483930" y="1863695"/>
            <a:ext cx="3412088" cy="1754326"/>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pPr algn="ctr" fontAlgn="auto">
              <a:spcBef>
                <a:spcPts val="0"/>
              </a:spcBef>
              <a:spcAft>
                <a:spcPts val="0"/>
              </a:spcAft>
              <a:defRPr/>
            </a:pPr>
            <a:r>
              <a:rPr lang="en-US" sz="54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large </a:t>
            </a:r>
          </a:p>
          <a:p>
            <a:pPr algn="ctr" fontAlgn="auto">
              <a:spcBef>
                <a:spcPts val="0"/>
              </a:spcBef>
              <a:spcAft>
                <a:spcPts val="0"/>
              </a:spcAft>
              <a:defRPr/>
            </a:pPr>
            <a:r>
              <a:rPr lang="en-US" sz="54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vocabulary</a:t>
            </a:r>
          </a:p>
        </p:txBody>
      </p:sp>
      <p:sp>
        <p:nvSpPr>
          <p:cNvPr id="9" name="Rectangle 8"/>
          <p:cNvSpPr/>
          <p:nvPr/>
        </p:nvSpPr>
        <p:spPr>
          <a:xfrm rot="810081">
            <a:off x="4262163" y="2129580"/>
            <a:ext cx="4742580" cy="175432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a:spAutoFit/>
          </a:bodyPr>
          <a:lstStyle/>
          <a:p>
            <a:pPr algn="ctr" fontAlgn="auto">
              <a:spcBef>
                <a:spcPts val="0"/>
              </a:spcBef>
              <a:spcAft>
                <a:spcPts val="0"/>
              </a:spcAft>
              <a:defRPr/>
            </a:pPr>
            <a:r>
              <a:rPr lang="en-US" sz="5400" dirty="0">
                <a:ln w="10160">
                  <a:solidFill>
                    <a:schemeClr val="accent1"/>
                  </a:solidFill>
                  <a:prstDash val="solid"/>
                </a:ln>
                <a:solidFill>
                  <a:srgbClr val="FFFFFF"/>
                </a:solidFill>
                <a:effectLst>
                  <a:outerShdw blurRad="38100" dist="32000" dir="5400000" algn="tl">
                    <a:srgbClr val="000000">
                      <a:alpha val="30000"/>
                    </a:srgbClr>
                  </a:outerShdw>
                </a:effectLst>
              </a:rPr>
              <a:t>vast background</a:t>
            </a:r>
          </a:p>
          <a:p>
            <a:pPr algn="ctr" fontAlgn="auto">
              <a:spcBef>
                <a:spcPts val="0"/>
              </a:spcBef>
              <a:spcAft>
                <a:spcPts val="0"/>
              </a:spcAft>
              <a:defRPr/>
            </a:pPr>
            <a:r>
              <a:rPr lang="en-US" sz="5400" dirty="0">
                <a:ln w="10160">
                  <a:solidFill>
                    <a:schemeClr val="accent1"/>
                  </a:solidFill>
                  <a:prstDash val="solid"/>
                </a:ln>
                <a:solidFill>
                  <a:srgbClr val="FFFFFF"/>
                </a:solidFill>
                <a:effectLst>
                  <a:outerShdw blurRad="38100" dist="32000" dir="5400000" algn="tl">
                    <a:srgbClr val="000000">
                      <a:alpha val="30000"/>
                    </a:srgbClr>
                  </a:outerShdw>
                </a:effectLst>
              </a:rPr>
              <a:t>knowledge</a:t>
            </a:r>
          </a:p>
        </p:txBody>
      </p:sp>
      <p:sp>
        <p:nvSpPr>
          <p:cNvPr id="10" name="Rectangle 9"/>
          <p:cNvSpPr/>
          <p:nvPr/>
        </p:nvSpPr>
        <p:spPr>
          <a:xfrm rot="573653">
            <a:off x="350149" y="3781707"/>
            <a:ext cx="3476208" cy="175432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none">
            <a:spAutoFit/>
          </a:bodyPr>
          <a:lstStyle/>
          <a:p>
            <a:pPr algn="ctr" fontAlgn="auto">
              <a:spcBef>
                <a:spcPts val="0"/>
              </a:spcBef>
              <a:spcAft>
                <a:spcPts val="0"/>
              </a:spcAft>
              <a:defRPr/>
            </a:pPr>
            <a:r>
              <a:rPr lang="en-US" sz="5400" b="1" spc="100" dirty="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word use</a:t>
            </a:r>
          </a:p>
          <a:p>
            <a:pPr algn="ctr" fontAlgn="auto">
              <a:spcBef>
                <a:spcPts val="0"/>
              </a:spcBef>
              <a:spcAft>
                <a:spcPts val="0"/>
              </a:spcAft>
              <a:defRPr/>
            </a:pPr>
            <a:r>
              <a:rPr lang="en-US" sz="5400" b="1" spc="100" dirty="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knowledge</a:t>
            </a:r>
          </a:p>
        </p:txBody>
      </p:sp>
      <p:sp>
        <p:nvSpPr>
          <p:cNvPr id="11" name="Rectangle 10"/>
          <p:cNvSpPr/>
          <p:nvPr/>
        </p:nvSpPr>
        <p:spPr>
          <a:xfrm rot="966967">
            <a:off x="423164" y="692092"/>
            <a:ext cx="2489784" cy="1754326"/>
          </a:xfrm>
          <a:prstGeom prst="rect">
            <a:avLst/>
          </a:prstGeom>
        </p:spPr>
        <p:style>
          <a:lnRef idx="3">
            <a:schemeClr val="lt1"/>
          </a:lnRef>
          <a:fillRef idx="1">
            <a:schemeClr val="accent4"/>
          </a:fillRef>
          <a:effectRef idx="1">
            <a:schemeClr val="accent4"/>
          </a:effectRef>
          <a:fontRef idx="minor">
            <a:schemeClr val="lt1"/>
          </a:fontRef>
        </p:style>
        <p:txBody>
          <a:bodyPr wrap="none">
            <a:spAutoFit/>
          </a:bodyPr>
          <a:lstStyle/>
          <a:p>
            <a:pPr algn="ctr" fontAlgn="auto">
              <a:spcBef>
                <a:spcPts val="0"/>
              </a:spcBef>
              <a:spcAft>
                <a:spcPts val="0"/>
              </a:spcAft>
              <a:defRPr/>
            </a:pPr>
            <a:r>
              <a:rPr lang="en-US" sz="5400" b="1" spc="200" dirty="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rPr>
              <a:t>syntax </a:t>
            </a:r>
          </a:p>
          <a:p>
            <a:pPr algn="ctr" fontAlgn="auto">
              <a:spcBef>
                <a:spcPts val="0"/>
              </a:spcBef>
              <a:spcAft>
                <a:spcPts val="0"/>
              </a:spcAft>
              <a:defRPr/>
            </a:pPr>
            <a:r>
              <a:rPr lang="en-US" sz="5400" b="1" spc="200" dirty="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rPr>
              <a:t>sense</a:t>
            </a:r>
          </a:p>
        </p:txBody>
      </p:sp>
      <p:sp>
        <p:nvSpPr>
          <p:cNvPr id="12" name="Rectangle 11"/>
          <p:cNvSpPr/>
          <p:nvPr/>
        </p:nvSpPr>
        <p:spPr>
          <a:xfrm rot="21032260">
            <a:off x="2639998" y="2967335"/>
            <a:ext cx="3864008" cy="923330"/>
          </a:xfrm>
          <a:prstGeom prst="rect">
            <a:avLst/>
          </a:prstGeom>
        </p:spPr>
        <p:style>
          <a:lnRef idx="0">
            <a:schemeClr val="accent4"/>
          </a:lnRef>
          <a:fillRef idx="3">
            <a:schemeClr val="accent4"/>
          </a:fillRef>
          <a:effectRef idx="3">
            <a:schemeClr val="accent4"/>
          </a:effectRef>
          <a:fontRef idx="minor">
            <a:schemeClr val="lt1"/>
          </a:fontRef>
        </p:style>
        <p:txBody>
          <a:bodyPr wrap="none">
            <a:spAutoFit/>
          </a:bodyPr>
          <a:lstStyle/>
          <a:p>
            <a:pPr algn="ctr" fontAlgn="auto">
              <a:spcBef>
                <a:spcPts val="0"/>
              </a:spcBef>
              <a:spcAft>
                <a:spcPts val="0"/>
              </a:spcAft>
              <a:defRPr/>
            </a:pPr>
            <a:r>
              <a:rPr lang="en-US"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organization</a:t>
            </a:r>
          </a:p>
        </p:txBody>
      </p:sp>
      <p:sp>
        <p:nvSpPr>
          <p:cNvPr id="13" name="Rectangle 12"/>
          <p:cNvSpPr/>
          <p:nvPr/>
        </p:nvSpPr>
        <p:spPr>
          <a:xfrm rot="415342">
            <a:off x="3985297" y="4114800"/>
            <a:ext cx="4372607" cy="923330"/>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pPr algn="ctr" fontAlgn="auto">
              <a:spcBef>
                <a:spcPts val="0"/>
              </a:spcBef>
              <a:spcAft>
                <a:spcPts val="0"/>
              </a:spcAft>
              <a:defRPr/>
            </a:pPr>
            <a:r>
              <a:rPr lang="en-US" sz="5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life experience</a:t>
            </a:r>
          </a:p>
        </p:txBody>
      </p:sp>
      <p:sp>
        <p:nvSpPr>
          <p:cNvPr id="14" name="Rectangle 13"/>
          <p:cNvSpPr/>
          <p:nvPr/>
        </p:nvSpPr>
        <p:spPr>
          <a:xfrm rot="20506547">
            <a:off x="3131908" y="4435591"/>
            <a:ext cx="4553875" cy="1754326"/>
          </a:xfrm>
          <a:prstGeom prst="rect">
            <a:avLst/>
          </a:prstGeom>
        </p:spPr>
        <p:style>
          <a:lnRef idx="0">
            <a:schemeClr val="accent2"/>
          </a:lnRef>
          <a:fillRef idx="3">
            <a:schemeClr val="accent2"/>
          </a:fillRef>
          <a:effectRef idx="3">
            <a:schemeClr val="accent2"/>
          </a:effectRef>
          <a:fontRef idx="minor">
            <a:schemeClr val="lt1"/>
          </a:fontRef>
        </p:style>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lgn="ctr" fontAlgn="auto">
              <a:spcBef>
                <a:spcPts val="0"/>
              </a:spcBef>
              <a:spcAft>
                <a:spcPts val="0"/>
              </a:spcAft>
              <a:defRPr/>
            </a:pPr>
            <a:r>
              <a:rPr lang="en-US" sz="5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motor/sensory </a:t>
            </a:r>
          </a:p>
          <a:p>
            <a:pPr algn="ctr" fontAlgn="auto">
              <a:spcBef>
                <a:spcPts val="0"/>
              </a:spcBef>
              <a:spcAft>
                <a:spcPts val="0"/>
              </a:spcAft>
              <a:defRPr/>
            </a:pPr>
            <a:r>
              <a:rPr lang="en-US" sz="5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skills</a:t>
            </a:r>
          </a:p>
        </p:txBody>
      </p:sp>
      <p:sp>
        <p:nvSpPr>
          <p:cNvPr id="15" name="Rectangle 14"/>
          <p:cNvSpPr/>
          <p:nvPr/>
        </p:nvSpPr>
        <p:spPr>
          <a:xfrm rot="21114268">
            <a:off x="2538134" y="632259"/>
            <a:ext cx="4774770" cy="1754326"/>
          </a:xfrm>
          <a:prstGeom prst="rect">
            <a:avLst/>
          </a:prstGeom>
        </p:spPr>
        <p:style>
          <a:lnRef idx="0">
            <a:schemeClr val="dk1"/>
          </a:lnRef>
          <a:fillRef idx="3">
            <a:schemeClr val="dk1"/>
          </a:fillRef>
          <a:effectRef idx="3">
            <a:schemeClr val="dk1"/>
          </a:effectRef>
          <a:fontRef idx="minor">
            <a:schemeClr val="lt1"/>
          </a:fontRef>
        </p:style>
        <p:txBody>
          <a:bodyPr wrap="none">
            <a:spAutoFit/>
          </a:bodyPr>
          <a:lstStyle/>
          <a:p>
            <a:pPr algn="ctr" fontAlgn="auto">
              <a:spcBef>
                <a:spcPts val="0"/>
              </a:spcBef>
              <a:spcAft>
                <a:spcPts val="0"/>
              </a:spcAft>
              <a:defRPr/>
            </a:pPr>
            <a:r>
              <a:rPr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able to produce</a:t>
            </a:r>
          </a:p>
          <a:p>
            <a:pPr algn="ctr" fontAlgn="auto">
              <a:spcBef>
                <a:spcPts val="0"/>
              </a:spcBef>
              <a:spcAft>
                <a:spcPts val="0"/>
              </a:spcAft>
              <a:defRPr/>
            </a:pPr>
            <a:r>
              <a:rPr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verbal response</a:t>
            </a:r>
          </a:p>
        </p:txBody>
      </p:sp>
      <p:sp>
        <p:nvSpPr>
          <p:cNvPr id="16" name="Rectangle 15"/>
          <p:cNvSpPr/>
          <p:nvPr/>
        </p:nvSpPr>
        <p:spPr>
          <a:xfrm>
            <a:off x="1524000" y="2743200"/>
            <a:ext cx="6085320" cy="923330"/>
          </a:xfrm>
          <a:prstGeom prst="rect">
            <a:avLst/>
          </a:prstGeom>
        </p:spPr>
        <p:style>
          <a:lnRef idx="2">
            <a:schemeClr val="accent4"/>
          </a:lnRef>
          <a:fillRef idx="1">
            <a:schemeClr val="lt1"/>
          </a:fillRef>
          <a:effectRef idx="0">
            <a:schemeClr val="accent4"/>
          </a:effectRef>
          <a:fontRef idx="minor">
            <a:schemeClr val="dk1"/>
          </a:fontRef>
        </p:style>
        <p:txBody>
          <a:bodyPr wrap="none">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fontAlgn="auto">
              <a:spcBef>
                <a:spcPts val="0"/>
              </a:spcBef>
              <a:spcAft>
                <a:spcPts val="0"/>
              </a:spcAft>
              <a:defRPr/>
            </a:pPr>
            <a:r>
              <a:rPr lang="en-US" sz="54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Working memory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Scale>
                                      <p:cBhvr>
                                        <p:cTn id="7"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6"/>
                                        </p:tgtEl>
                                        <p:attrNameLst>
                                          <p:attrName>ppt_x</p:attrName>
                                          <p:attrName>ppt_y</p:attrName>
                                        </p:attrNameLst>
                                      </p:cBhvr>
                                    </p:animMotion>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Scale>
                                      <p:cBhvr>
                                        <p:cTn id="14"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7"/>
                                        </p:tgtEl>
                                        <p:attrNameLst>
                                          <p:attrName>ppt_x</p:attrName>
                                          <p:attrName>ppt_y</p:attrName>
                                        </p:attrNameLst>
                                      </p:cBhvr>
                                    </p:animMotion>
                                    <p:animEffect transition="in" filter="fade">
                                      <p:cBhvr>
                                        <p:cTn id="16" dur="10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animScale>
                                      <p:cBhvr>
                                        <p:cTn id="21"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8"/>
                                        </p:tgtEl>
                                        <p:attrNameLst>
                                          <p:attrName>ppt_x</p:attrName>
                                          <p:attrName>ppt_y</p:attrName>
                                        </p:attrNameLst>
                                      </p:cBhvr>
                                    </p:animMotion>
                                    <p:animEffect transition="in" filter="fade">
                                      <p:cBhvr>
                                        <p:cTn id="23" dur="1000"/>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52" presetClass="entr" presetSubtype="0" fill="hold" nodeType="clickEffect">
                                  <p:stCondLst>
                                    <p:cond delay="0"/>
                                  </p:stCondLst>
                                  <p:childTnLst>
                                    <p:set>
                                      <p:cBhvr>
                                        <p:cTn id="27" dur="1" fill="hold">
                                          <p:stCondLst>
                                            <p:cond delay="0"/>
                                          </p:stCondLst>
                                        </p:cTn>
                                        <p:tgtEl>
                                          <p:spTgt spid="13"/>
                                        </p:tgtEl>
                                        <p:attrNameLst>
                                          <p:attrName>style.visibility</p:attrName>
                                        </p:attrNameLst>
                                      </p:cBhvr>
                                      <p:to>
                                        <p:strVal val="visible"/>
                                      </p:to>
                                    </p:set>
                                    <p:animScale>
                                      <p:cBhvr>
                                        <p:cTn id="28"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13"/>
                                        </p:tgtEl>
                                        <p:attrNameLst>
                                          <p:attrName>ppt_x</p:attrName>
                                          <p:attrName>ppt_y</p:attrName>
                                        </p:attrNameLst>
                                      </p:cBhvr>
                                    </p:animMotion>
                                    <p:animEffect transition="in" filter="fade">
                                      <p:cBhvr>
                                        <p:cTn id="30" dur="1000"/>
                                        <p:tgtEl>
                                          <p:spTgt spid="13"/>
                                        </p:tgtEl>
                                      </p:cBhvr>
                                    </p:animEffect>
                                  </p:childTnLst>
                                </p:cTn>
                              </p:par>
                            </p:childTnLst>
                          </p:cTn>
                        </p:par>
                      </p:childTnLst>
                    </p:cTn>
                  </p:par>
                  <p:par>
                    <p:cTn id="31" fill="hold">
                      <p:stCondLst>
                        <p:cond delay="indefinite"/>
                      </p:stCondLst>
                      <p:childTnLst>
                        <p:par>
                          <p:cTn id="32" fill="hold">
                            <p:stCondLst>
                              <p:cond delay="0"/>
                            </p:stCondLst>
                            <p:childTnLst>
                              <p:par>
                                <p:cTn id="33" presetID="52" presetClass="entr" presetSubtype="0" fill="hold" nodeType="clickEffect">
                                  <p:stCondLst>
                                    <p:cond delay="0"/>
                                  </p:stCondLst>
                                  <p:childTnLst>
                                    <p:set>
                                      <p:cBhvr>
                                        <p:cTn id="34" dur="1" fill="hold">
                                          <p:stCondLst>
                                            <p:cond delay="0"/>
                                          </p:stCondLst>
                                        </p:cTn>
                                        <p:tgtEl>
                                          <p:spTgt spid="10"/>
                                        </p:tgtEl>
                                        <p:attrNameLst>
                                          <p:attrName>style.visibility</p:attrName>
                                        </p:attrNameLst>
                                      </p:cBhvr>
                                      <p:to>
                                        <p:strVal val="visible"/>
                                      </p:to>
                                    </p:set>
                                    <p:animScale>
                                      <p:cBhvr>
                                        <p:cTn id="35"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10"/>
                                        </p:tgtEl>
                                        <p:attrNameLst>
                                          <p:attrName>ppt_x</p:attrName>
                                          <p:attrName>ppt_y</p:attrName>
                                        </p:attrNameLst>
                                      </p:cBhvr>
                                    </p:animMotion>
                                    <p:animEffect transition="in" filter="fade">
                                      <p:cBhvr>
                                        <p:cTn id="37" dur="1000"/>
                                        <p:tgtEl>
                                          <p:spTgt spid="10"/>
                                        </p:tgtEl>
                                      </p:cBhvr>
                                    </p:animEffect>
                                  </p:childTnLst>
                                </p:cTn>
                              </p:par>
                            </p:childTnLst>
                          </p:cTn>
                        </p:par>
                      </p:childTnLst>
                    </p:cTn>
                  </p:par>
                  <p:par>
                    <p:cTn id="38" fill="hold">
                      <p:stCondLst>
                        <p:cond delay="indefinite"/>
                      </p:stCondLst>
                      <p:childTnLst>
                        <p:par>
                          <p:cTn id="39" fill="hold">
                            <p:stCondLst>
                              <p:cond delay="0"/>
                            </p:stCondLst>
                            <p:childTnLst>
                              <p:par>
                                <p:cTn id="40" presetID="52" presetClass="entr" presetSubtype="0" fill="hold" nodeType="clickEffect">
                                  <p:stCondLst>
                                    <p:cond delay="0"/>
                                  </p:stCondLst>
                                  <p:childTnLst>
                                    <p:set>
                                      <p:cBhvr>
                                        <p:cTn id="41" dur="1" fill="hold">
                                          <p:stCondLst>
                                            <p:cond delay="0"/>
                                          </p:stCondLst>
                                        </p:cTn>
                                        <p:tgtEl>
                                          <p:spTgt spid="9"/>
                                        </p:tgtEl>
                                        <p:attrNameLst>
                                          <p:attrName>style.visibility</p:attrName>
                                        </p:attrNameLst>
                                      </p:cBhvr>
                                      <p:to>
                                        <p:strVal val="visible"/>
                                      </p:to>
                                    </p:set>
                                    <p:animScale>
                                      <p:cBhvr>
                                        <p:cTn id="42"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9"/>
                                        </p:tgtEl>
                                        <p:attrNameLst>
                                          <p:attrName>ppt_x</p:attrName>
                                          <p:attrName>ppt_y</p:attrName>
                                        </p:attrNameLst>
                                      </p:cBhvr>
                                    </p:animMotion>
                                    <p:animEffect transition="in" filter="fade">
                                      <p:cBhvr>
                                        <p:cTn id="44" dur="1000"/>
                                        <p:tgtEl>
                                          <p:spTgt spid="9"/>
                                        </p:tgtEl>
                                      </p:cBhvr>
                                    </p:animEffect>
                                  </p:childTnLst>
                                </p:cTn>
                              </p:par>
                            </p:childTnLst>
                          </p:cTn>
                        </p:par>
                      </p:childTnLst>
                    </p:cTn>
                  </p:par>
                  <p:par>
                    <p:cTn id="45" fill="hold">
                      <p:stCondLst>
                        <p:cond delay="indefinite"/>
                      </p:stCondLst>
                      <p:childTnLst>
                        <p:par>
                          <p:cTn id="46" fill="hold">
                            <p:stCondLst>
                              <p:cond delay="0"/>
                            </p:stCondLst>
                            <p:childTnLst>
                              <p:par>
                                <p:cTn id="47" presetID="52" presetClass="entr" presetSubtype="0" fill="hold" nodeType="clickEffect">
                                  <p:stCondLst>
                                    <p:cond delay="0"/>
                                  </p:stCondLst>
                                  <p:childTnLst>
                                    <p:set>
                                      <p:cBhvr>
                                        <p:cTn id="48" dur="1" fill="hold">
                                          <p:stCondLst>
                                            <p:cond delay="0"/>
                                          </p:stCondLst>
                                        </p:cTn>
                                        <p:tgtEl>
                                          <p:spTgt spid="12"/>
                                        </p:tgtEl>
                                        <p:attrNameLst>
                                          <p:attrName>style.visibility</p:attrName>
                                        </p:attrNameLst>
                                      </p:cBhvr>
                                      <p:to>
                                        <p:strVal val="visible"/>
                                      </p:to>
                                    </p:set>
                                    <p:animScale>
                                      <p:cBhvr>
                                        <p:cTn id="49"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1000" decel="50000" fill="hold">
                                          <p:stCondLst>
                                            <p:cond delay="0"/>
                                          </p:stCondLst>
                                        </p:cTn>
                                        <p:tgtEl>
                                          <p:spTgt spid="12"/>
                                        </p:tgtEl>
                                        <p:attrNameLst>
                                          <p:attrName>ppt_x</p:attrName>
                                          <p:attrName>ppt_y</p:attrName>
                                        </p:attrNameLst>
                                      </p:cBhvr>
                                    </p:animMotion>
                                    <p:animEffect transition="in" filter="fade">
                                      <p:cBhvr>
                                        <p:cTn id="51" dur="1000"/>
                                        <p:tgtEl>
                                          <p:spTgt spid="12"/>
                                        </p:tgtEl>
                                      </p:cBhvr>
                                    </p:animEffect>
                                  </p:childTnLst>
                                </p:cTn>
                              </p:par>
                            </p:childTnLst>
                          </p:cTn>
                        </p:par>
                      </p:childTnLst>
                    </p:cTn>
                  </p:par>
                  <p:par>
                    <p:cTn id="52" fill="hold">
                      <p:stCondLst>
                        <p:cond delay="indefinite"/>
                      </p:stCondLst>
                      <p:childTnLst>
                        <p:par>
                          <p:cTn id="53" fill="hold">
                            <p:stCondLst>
                              <p:cond delay="0"/>
                            </p:stCondLst>
                            <p:childTnLst>
                              <p:par>
                                <p:cTn id="54" presetID="52" presetClass="entr" presetSubtype="0" fill="hold" nodeType="clickEffect">
                                  <p:stCondLst>
                                    <p:cond delay="0"/>
                                  </p:stCondLst>
                                  <p:childTnLst>
                                    <p:set>
                                      <p:cBhvr>
                                        <p:cTn id="55" dur="1" fill="hold">
                                          <p:stCondLst>
                                            <p:cond delay="0"/>
                                          </p:stCondLst>
                                        </p:cTn>
                                        <p:tgtEl>
                                          <p:spTgt spid="11"/>
                                        </p:tgtEl>
                                        <p:attrNameLst>
                                          <p:attrName>style.visibility</p:attrName>
                                        </p:attrNameLst>
                                      </p:cBhvr>
                                      <p:to>
                                        <p:strVal val="visible"/>
                                      </p:to>
                                    </p:set>
                                    <p:animScale>
                                      <p:cBhvr>
                                        <p:cTn id="56"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7" dur="1000" decel="50000" fill="hold">
                                          <p:stCondLst>
                                            <p:cond delay="0"/>
                                          </p:stCondLst>
                                        </p:cTn>
                                        <p:tgtEl>
                                          <p:spTgt spid="11"/>
                                        </p:tgtEl>
                                        <p:attrNameLst>
                                          <p:attrName>ppt_x</p:attrName>
                                          <p:attrName>ppt_y</p:attrName>
                                        </p:attrNameLst>
                                      </p:cBhvr>
                                    </p:animMotion>
                                    <p:animEffect transition="in" filter="fade">
                                      <p:cBhvr>
                                        <p:cTn id="58" dur="1000"/>
                                        <p:tgtEl>
                                          <p:spTgt spid="11"/>
                                        </p:tgtEl>
                                      </p:cBhvr>
                                    </p:animEffect>
                                  </p:childTnLst>
                                </p:cTn>
                              </p:par>
                            </p:childTnLst>
                          </p:cTn>
                        </p:par>
                      </p:childTnLst>
                    </p:cTn>
                  </p:par>
                  <p:par>
                    <p:cTn id="59" fill="hold">
                      <p:stCondLst>
                        <p:cond delay="indefinite"/>
                      </p:stCondLst>
                      <p:childTnLst>
                        <p:par>
                          <p:cTn id="60" fill="hold">
                            <p:stCondLst>
                              <p:cond delay="0"/>
                            </p:stCondLst>
                            <p:childTnLst>
                              <p:par>
                                <p:cTn id="61" presetID="52" presetClass="entr" presetSubtype="0" fill="hold" nodeType="clickEffect">
                                  <p:stCondLst>
                                    <p:cond delay="0"/>
                                  </p:stCondLst>
                                  <p:childTnLst>
                                    <p:set>
                                      <p:cBhvr>
                                        <p:cTn id="62" dur="1" fill="hold">
                                          <p:stCondLst>
                                            <p:cond delay="0"/>
                                          </p:stCondLst>
                                        </p:cTn>
                                        <p:tgtEl>
                                          <p:spTgt spid="14"/>
                                        </p:tgtEl>
                                        <p:attrNameLst>
                                          <p:attrName>style.visibility</p:attrName>
                                        </p:attrNameLst>
                                      </p:cBhvr>
                                      <p:to>
                                        <p:strVal val="visible"/>
                                      </p:to>
                                    </p:set>
                                    <p:animScale>
                                      <p:cBhvr>
                                        <p:cTn id="63"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4" dur="1000" decel="50000" fill="hold">
                                          <p:stCondLst>
                                            <p:cond delay="0"/>
                                          </p:stCondLst>
                                        </p:cTn>
                                        <p:tgtEl>
                                          <p:spTgt spid="14"/>
                                        </p:tgtEl>
                                        <p:attrNameLst>
                                          <p:attrName>ppt_x</p:attrName>
                                          <p:attrName>ppt_y</p:attrName>
                                        </p:attrNameLst>
                                      </p:cBhvr>
                                    </p:animMotion>
                                    <p:animEffect transition="in" filter="fade">
                                      <p:cBhvr>
                                        <p:cTn id="65" dur="1000"/>
                                        <p:tgtEl>
                                          <p:spTgt spid="14"/>
                                        </p:tgtEl>
                                      </p:cBhvr>
                                    </p:animEffect>
                                  </p:childTnLst>
                                </p:cTn>
                              </p:par>
                            </p:childTnLst>
                          </p:cTn>
                        </p:par>
                      </p:childTnLst>
                    </p:cTn>
                  </p:par>
                  <p:par>
                    <p:cTn id="66" fill="hold">
                      <p:stCondLst>
                        <p:cond delay="indefinite"/>
                      </p:stCondLst>
                      <p:childTnLst>
                        <p:par>
                          <p:cTn id="67" fill="hold">
                            <p:stCondLst>
                              <p:cond delay="0"/>
                            </p:stCondLst>
                            <p:childTnLst>
                              <p:par>
                                <p:cTn id="68" presetID="52" presetClass="entr" presetSubtype="0" fill="hold" nodeType="clickEffect">
                                  <p:stCondLst>
                                    <p:cond delay="0"/>
                                  </p:stCondLst>
                                  <p:childTnLst>
                                    <p:set>
                                      <p:cBhvr>
                                        <p:cTn id="69" dur="1" fill="hold">
                                          <p:stCondLst>
                                            <p:cond delay="0"/>
                                          </p:stCondLst>
                                        </p:cTn>
                                        <p:tgtEl>
                                          <p:spTgt spid="15"/>
                                        </p:tgtEl>
                                        <p:attrNameLst>
                                          <p:attrName>style.visibility</p:attrName>
                                        </p:attrNameLst>
                                      </p:cBhvr>
                                      <p:to>
                                        <p:strVal val="visible"/>
                                      </p:to>
                                    </p:set>
                                    <p:animScale>
                                      <p:cBhvr>
                                        <p:cTn id="70"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1" dur="1000" decel="50000" fill="hold">
                                          <p:stCondLst>
                                            <p:cond delay="0"/>
                                          </p:stCondLst>
                                        </p:cTn>
                                        <p:tgtEl>
                                          <p:spTgt spid="15"/>
                                        </p:tgtEl>
                                        <p:attrNameLst>
                                          <p:attrName>ppt_x</p:attrName>
                                          <p:attrName>ppt_y</p:attrName>
                                        </p:attrNameLst>
                                      </p:cBhvr>
                                    </p:animMotion>
                                    <p:animEffect transition="in" filter="fade">
                                      <p:cBhvr>
                                        <p:cTn id="72" dur="1000"/>
                                        <p:tgtEl>
                                          <p:spTgt spid="15"/>
                                        </p:tgtEl>
                                      </p:cBhvr>
                                    </p:animEffect>
                                  </p:childTnLst>
                                </p:cTn>
                              </p:par>
                            </p:childTnLst>
                          </p:cTn>
                        </p:par>
                      </p:childTnLst>
                    </p:cTn>
                  </p:par>
                  <p:par>
                    <p:cTn id="73" fill="hold">
                      <p:stCondLst>
                        <p:cond delay="indefinite"/>
                      </p:stCondLst>
                      <p:childTnLst>
                        <p:par>
                          <p:cTn id="74" fill="hold">
                            <p:stCondLst>
                              <p:cond delay="0"/>
                            </p:stCondLst>
                            <p:childTnLst>
                              <p:par>
                                <p:cTn id="75" presetID="52" presetClass="entr" presetSubtype="0" fill="hold" nodeType="clickEffect">
                                  <p:stCondLst>
                                    <p:cond delay="0"/>
                                  </p:stCondLst>
                                  <p:childTnLst>
                                    <p:set>
                                      <p:cBhvr>
                                        <p:cTn id="76" dur="1" fill="hold">
                                          <p:stCondLst>
                                            <p:cond delay="0"/>
                                          </p:stCondLst>
                                        </p:cTn>
                                        <p:tgtEl>
                                          <p:spTgt spid="16"/>
                                        </p:tgtEl>
                                        <p:attrNameLst>
                                          <p:attrName>style.visibility</p:attrName>
                                        </p:attrNameLst>
                                      </p:cBhvr>
                                      <p:to>
                                        <p:strVal val="visible"/>
                                      </p:to>
                                    </p:set>
                                    <p:animScale>
                                      <p:cBhvr>
                                        <p:cTn id="77"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8" dur="1000" decel="50000" fill="hold">
                                          <p:stCondLst>
                                            <p:cond delay="0"/>
                                          </p:stCondLst>
                                        </p:cTn>
                                        <p:tgtEl>
                                          <p:spTgt spid="16"/>
                                        </p:tgtEl>
                                        <p:attrNameLst>
                                          <p:attrName>ppt_x</p:attrName>
                                          <p:attrName>ppt_y</p:attrName>
                                        </p:attrNameLst>
                                      </p:cBhvr>
                                    </p:animMotion>
                                    <p:animEffect transition="in" filter="fade">
                                      <p:cBhvr>
                                        <p:cTn id="79"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0" y="0"/>
            <a:ext cx="7866063" cy="914400"/>
          </a:xfrm>
        </p:spPr>
        <p:txBody>
          <a:bodyPr/>
          <a:lstStyle/>
          <a:p>
            <a:pPr eaLnBrk="1" hangingPunct="1"/>
            <a:r>
              <a:rPr lang="en-US" smtClean="0"/>
              <a:t>Why Writing is so difficult!</a:t>
            </a:r>
          </a:p>
        </p:txBody>
      </p:sp>
      <p:grpSp>
        <p:nvGrpSpPr>
          <p:cNvPr id="30723" name="Group 3"/>
          <p:cNvGrpSpPr>
            <a:grpSpLocks/>
          </p:cNvGrpSpPr>
          <p:nvPr/>
        </p:nvGrpSpPr>
        <p:grpSpPr bwMode="auto">
          <a:xfrm>
            <a:off x="4267200" y="914400"/>
            <a:ext cx="1524000" cy="1447800"/>
            <a:chOff x="2928" y="936"/>
            <a:chExt cx="960" cy="912"/>
          </a:xfrm>
        </p:grpSpPr>
        <p:sp>
          <p:nvSpPr>
            <p:cNvPr id="30746" name="Oval 4"/>
            <p:cNvSpPr>
              <a:spLocks noChangeArrowheads="1"/>
            </p:cNvSpPr>
            <p:nvPr/>
          </p:nvSpPr>
          <p:spPr bwMode="auto">
            <a:xfrm>
              <a:off x="2952" y="936"/>
              <a:ext cx="912" cy="912"/>
            </a:xfrm>
            <a:prstGeom prst="ellipse">
              <a:avLst/>
            </a:prstGeom>
            <a:solidFill>
              <a:srgbClr val="FB6A4F"/>
            </a:solidFill>
            <a:ln w="9525">
              <a:noFill/>
              <a:miter lim="800000"/>
              <a:headEnd/>
              <a:tailEnd/>
            </a:ln>
          </p:spPr>
          <p:txBody>
            <a:bodyPr wrap="none" anchor="ctr"/>
            <a:lstStyle/>
            <a:p>
              <a:endParaRPr lang="en-US">
                <a:latin typeface="Tw Cen MT" pitchFamily="34" charset="0"/>
              </a:endParaRPr>
            </a:p>
          </p:txBody>
        </p:sp>
        <p:sp>
          <p:nvSpPr>
            <p:cNvPr id="30747" name="Text Box 5"/>
            <p:cNvSpPr txBox="1">
              <a:spLocks noChangeArrowheads="1"/>
            </p:cNvSpPr>
            <p:nvPr/>
          </p:nvSpPr>
          <p:spPr bwMode="auto">
            <a:xfrm>
              <a:off x="2928" y="1190"/>
              <a:ext cx="960" cy="404"/>
            </a:xfrm>
            <a:prstGeom prst="rect">
              <a:avLst/>
            </a:prstGeom>
            <a:noFill/>
            <a:ln w="9525">
              <a:noFill/>
              <a:miter lim="800000"/>
              <a:headEnd/>
              <a:tailEnd/>
            </a:ln>
          </p:spPr>
          <p:txBody>
            <a:bodyPr>
              <a:spAutoFit/>
            </a:bodyPr>
            <a:lstStyle/>
            <a:p>
              <a:pPr algn="ctr">
                <a:spcBef>
                  <a:spcPct val="50000"/>
                </a:spcBef>
              </a:pPr>
              <a:r>
                <a:rPr lang="en-US">
                  <a:latin typeface="Tw Cen MT" pitchFamily="34" charset="0"/>
                </a:rPr>
                <a:t>Context Processor</a:t>
              </a:r>
            </a:p>
          </p:txBody>
        </p:sp>
      </p:grpSp>
      <p:grpSp>
        <p:nvGrpSpPr>
          <p:cNvPr id="30724" name="Group 7"/>
          <p:cNvGrpSpPr>
            <a:grpSpLocks/>
          </p:cNvGrpSpPr>
          <p:nvPr/>
        </p:nvGrpSpPr>
        <p:grpSpPr bwMode="auto">
          <a:xfrm>
            <a:off x="5676900" y="4038600"/>
            <a:ext cx="1524000" cy="1447800"/>
            <a:chOff x="3744" y="2976"/>
            <a:chExt cx="960" cy="912"/>
          </a:xfrm>
        </p:grpSpPr>
        <p:sp>
          <p:nvSpPr>
            <p:cNvPr id="30744" name="Oval 8"/>
            <p:cNvSpPr>
              <a:spLocks noChangeArrowheads="1"/>
            </p:cNvSpPr>
            <p:nvPr/>
          </p:nvSpPr>
          <p:spPr bwMode="auto">
            <a:xfrm>
              <a:off x="3744" y="2976"/>
              <a:ext cx="912" cy="912"/>
            </a:xfrm>
            <a:prstGeom prst="ellipse">
              <a:avLst/>
            </a:prstGeom>
            <a:solidFill>
              <a:srgbClr val="96D045"/>
            </a:solidFill>
            <a:ln w="9525">
              <a:noFill/>
              <a:miter lim="800000"/>
              <a:headEnd/>
              <a:tailEnd/>
            </a:ln>
          </p:spPr>
          <p:txBody>
            <a:bodyPr wrap="none" anchor="ctr"/>
            <a:lstStyle/>
            <a:p>
              <a:endParaRPr lang="en-US">
                <a:latin typeface="Tw Cen MT" pitchFamily="34" charset="0"/>
              </a:endParaRPr>
            </a:p>
          </p:txBody>
        </p:sp>
        <p:sp>
          <p:nvSpPr>
            <p:cNvPr id="30745" name="Text Box 9"/>
            <p:cNvSpPr txBox="1">
              <a:spLocks noChangeArrowheads="1"/>
            </p:cNvSpPr>
            <p:nvPr/>
          </p:nvSpPr>
          <p:spPr bwMode="auto">
            <a:xfrm>
              <a:off x="3744" y="3230"/>
              <a:ext cx="960" cy="366"/>
            </a:xfrm>
            <a:prstGeom prst="rect">
              <a:avLst/>
            </a:prstGeom>
            <a:noFill/>
            <a:ln w="9525">
              <a:noFill/>
              <a:miter lim="800000"/>
              <a:headEnd/>
              <a:tailEnd/>
            </a:ln>
          </p:spPr>
          <p:txBody>
            <a:bodyPr>
              <a:spAutoFit/>
            </a:bodyPr>
            <a:lstStyle/>
            <a:p>
              <a:pPr algn="ctr">
                <a:spcBef>
                  <a:spcPct val="50000"/>
                </a:spcBef>
              </a:pPr>
              <a:r>
                <a:rPr lang="en-US" sz="1600">
                  <a:latin typeface="Tw Cen MT" pitchFamily="34" charset="0"/>
                </a:rPr>
                <a:t>Orthographic Processor</a:t>
              </a:r>
            </a:p>
          </p:txBody>
        </p:sp>
      </p:grpSp>
      <p:grpSp>
        <p:nvGrpSpPr>
          <p:cNvPr id="30725" name="Group 10"/>
          <p:cNvGrpSpPr>
            <a:grpSpLocks/>
          </p:cNvGrpSpPr>
          <p:nvPr/>
        </p:nvGrpSpPr>
        <p:grpSpPr bwMode="auto">
          <a:xfrm>
            <a:off x="3048000" y="4038600"/>
            <a:ext cx="1524000" cy="1447800"/>
            <a:chOff x="2088" y="2976"/>
            <a:chExt cx="960" cy="912"/>
          </a:xfrm>
        </p:grpSpPr>
        <p:sp>
          <p:nvSpPr>
            <p:cNvPr id="30742" name="Oval 11"/>
            <p:cNvSpPr>
              <a:spLocks noChangeArrowheads="1"/>
            </p:cNvSpPr>
            <p:nvPr/>
          </p:nvSpPr>
          <p:spPr bwMode="auto">
            <a:xfrm>
              <a:off x="2112" y="2976"/>
              <a:ext cx="912" cy="912"/>
            </a:xfrm>
            <a:prstGeom prst="ellipse">
              <a:avLst/>
            </a:prstGeom>
            <a:solidFill>
              <a:srgbClr val="96D045"/>
            </a:solidFill>
            <a:ln w="9525">
              <a:noFill/>
              <a:miter lim="800000"/>
              <a:headEnd/>
              <a:tailEnd/>
            </a:ln>
          </p:spPr>
          <p:txBody>
            <a:bodyPr wrap="none" anchor="ctr"/>
            <a:lstStyle/>
            <a:p>
              <a:endParaRPr lang="en-US">
                <a:latin typeface="Tw Cen MT" pitchFamily="34" charset="0"/>
              </a:endParaRPr>
            </a:p>
          </p:txBody>
        </p:sp>
        <p:sp>
          <p:nvSpPr>
            <p:cNvPr id="30743" name="Text Box 12"/>
            <p:cNvSpPr txBox="1">
              <a:spLocks noChangeArrowheads="1"/>
            </p:cNvSpPr>
            <p:nvPr/>
          </p:nvSpPr>
          <p:spPr bwMode="auto">
            <a:xfrm>
              <a:off x="2088" y="3230"/>
              <a:ext cx="960" cy="384"/>
            </a:xfrm>
            <a:prstGeom prst="rect">
              <a:avLst/>
            </a:prstGeom>
            <a:noFill/>
            <a:ln w="9525">
              <a:noFill/>
              <a:miter lim="800000"/>
              <a:headEnd/>
              <a:tailEnd/>
            </a:ln>
          </p:spPr>
          <p:txBody>
            <a:bodyPr>
              <a:spAutoFit/>
            </a:bodyPr>
            <a:lstStyle/>
            <a:p>
              <a:pPr algn="ctr">
                <a:spcBef>
                  <a:spcPct val="50000"/>
                </a:spcBef>
              </a:pPr>
              <a:r>
                <a:rPr lang="en-US" sz="1600">
                  <a:latin typeface="Tw Cen MT" pitchFamily="34" charset="0"/>
                </a:rPr>
                <a:t>Phonological</a:t>
              </a:r>
              <a:r>
                <a:rPr lang="en-US" sz="1700">
                  <a:latin typeface="Tw Cen MT" pitchFamily="34" charset="0"/>
                </a:rPr>
                <a:t> Processor</a:t>
              </a:r>
            </a:p>
          </p:txBody>
        </p:sp>
      </p:grpSp>
      <p:grpSp>
        <p:nvGrpSpPr>
          <p:cNvPr id="30726" name="Group 13"/>
          <p:cNvGrpSpPr>
            <a:grpSpLocks/>
          </p:cNvGrpSpPr>
          <p:nvPr/>
        </p:nvGrpSpPr>
        <p:grpSpPr bwMode="auto">
          <a:xfrm>
            <a:off x="4267200" y="2514600"/>
            <a:ext cx="1524000" cy="1447800"/>
            <a:chOff x="2880" y="2016"/>
            <a:chExt cx="960" cy="912"/>
          </a:xfrm>
        </p:grpSpPr>
        <p:sp>
          <p:nvSpPr>
            <p:cNvPr id="30740" name="Oval 14"/>
            <p:cNvSpPr>
              <a:spLocks noChangeArrowheads="1"/>
            </p:cNvSpPr>
            <p:nvPr/>
          </p:nvSpPr>
          <p:spPr bwMode="auto">
            <a:xfrm>
              <a:off x="2904" y="2016"/>
              <a:ext cx="912" cy="912"/>
            </a:xfrm>
            <a:prstGeom prst="ellipse">
              <a:avLst/>
            </a:prstGeom>
            <a:solidFill>
              <a:srgbClr val="008080"/>
            </a:solidFill>
            <a:ln w="9525">
              <a:noFill/>
              <a:miter lim="800000"/>
              <a:headEnd/>
              <a:tailEnd/>
            </a:ln>
          </p:spPr>
          <p:txBody>
            <a:bodyPr wrap="none" anchor="ctr"/>
            <a:lstStyle/>
            <a:p>
              <a:endParaRPr lang="en-US">
                <a:latin typeface="Tw Cen MT" pitchFamily="34" charset="0"/>
              </a:endParaRPr>
            </a:p>
          </p:txBody>
        </p:sp>
        <p:sp>
          <p:nvSpPr>
            <p:cNvPr id="30741" name="Text Box 15"/>
            <p:cNvSpPr txBox="1">
              <a:spLocks noChangeArrowheads="1"/>
            </p:cNvSpPr>
            <p:nvPr/>
          </p:nvSpPr>
          <p:spPr bwMode="auto">
            <a:xfrm>
              <a:off x="2880" y="2270"/>
              <a:ext cx="960" cy="404"/>
            </a:xfrm>
            <a:prstGeom prst="rect">
              <a:avLst/>
            </a:prstGeom>
            <a:noFill/>
            <a:ln w="9525">
              <a:noFill/>
              <a:miter lim="800000"/>
              <a:headEnd/>
              <a:tailEnd/>
            </a:ln>
          </p:spPr>
          <p:txBody>
            <a:bodyPr>
              <a:spAutoFit/>
            </a:bodyPr>
            <a:lstStyle/>
            <a:p>
              <a:pPr algn="ctr">
                <a:spcBef>
                  <a:spcPct val="50000"/>
                </a:spcBef>
              </a:pPr>
              <a:r>
                <a:rPr lang="en-US">
                  <a:latin typeface="Tw Cen MT" pitchFamily="34" charset="0"/>
                </a:rPr>
                <a:t>Meaning Processor</a:t>
              </a:r>
            </a:p>
          </p:txBody>
        </p:sp>
      </p:grpSp>
      <p:grpSp>
        <p:nvGrpSpPr>
          <p:cNvPr id="30727" name="Group 17"/>
          <p:cNvGrpSpPr>
            <a:grpSpLocks/>
          </p:cNvGrpSpPr>
          <p:nvPr/>
        </p:nvGrpSpPr>
        <p:grpSpPr bwMode="auto">
          <a:xfrm>
            <a:off x="4343400" y="3505200"/>
            <a:ext cx="1555750" cy="1433513"/>
            <a:chOff x="2620" y="2649"/>
            <a:chExt cx="980" cy="903"/>
          </a:xfrm>
        </p:grpSpPr>
        <p:sp>
          <p:nvSpPr>
            <p:cNvPr id="30737" name="AutoShape 18"/>
            <p:cNvSpPr>
              <a:spLocks noChangeArrowheads="1"/>
            </p:cNvSpPr>
            <p:nvPr/>
          </p:nvSpPr>
          <p:spPr bwMode="auto">
            <a:xfrm rot="5400000">
              <a:off x="3024" y="3120"/>
              <a:ext cx="192" cy="672"/>
            </a:xfrm>
            <a:prstGeom prst="upDownArrow">
              <a:avLst>
                <a:gd name="adj1" fmla="val 50000"/>
                <a:gd name="adj2" fmla="val 70000"/>
              </a:avLst>
            </a:prstGeom>
            <a:gradFill rotWithShape="0">
              <a:gsLst>
                <a:gs pos="0">
                  <a:srgbClr val="4D3457"/>
                </a:gs>
                <a:gs pos="50000">
                  <a:srgbClr val="A671BB"/>
                </a:gs>
                <a:gs pos="100000">
                  <a:srgbClr val="4D3457"/>
                </a:gs>
              </a:gsLst>
              <a:lin ang="5400000" scaled="1"/>
            </a:gradFill>
            <a:ln w="9525">
              <a:noFill/>
              <a:miter lim="800000"/>
              <a:headEnd/>
              <a:tailEnd/>
            </a:ln>
          </p:spPr>
          <p:txBody>
            <a:bodyPr wrap="none" anchor="ctr"/>
            <a:lstStyle/>
            <a:p>
              <a:endParaRPr lang="en-US">
                <a:latin typeface="Tw Cen MT" pitchFamily="34" charset="0"/>
              </a:endParaRPr>
            </a:p>
          </p:txBody>
        </p:sp>
        <p:sp>
          <p:nvSpPr>
            <p:cNvPr id="30738" name="AutoShape 19"/>
            <p:cNvSpPr>
              <a:spLocks noChangeArrowheads="1"/>
            </p:cNvSpPr>
            <p:nvPr/>
          </p:nvSpPr>
          <p:spPr bwMode="auto">
            <a:xfrm rot="-1956574">
              <a:off x="3408" y="2688"/>
              <a:ext cx="192" cy="572"/>
            </a:xfrm>
            <a:prstGeom prst="upDownArrow">
              <a:avLst>
                <a:gd name="adj1" fmla="val 50000"/>
                <a:gd name="adj2" fmla="val 59583"/>
              </a:avLst>
            </a:prstGeom>
            <a:gradFill rotWithShape="0">
              <a:gsLst>
                <a:gs pos="0">
                  <a:srgbClr val="4D3457"/>
                </a:gs>
                <a:gs pos="50000">
                  <a:srgbClr val="A671BB"/>
                </a:gs>
                <a:gs pos="100000">
                  <a:srgbClr val="4D3457"/>
                </a:gs>
              </a:gsLst>
              <a:lin ang="5400000" scaled="1"/>
            </a:gradFill>
            <a:ln w="9525">
              <a:noFill/>
              <a:miter lim="800000"/>
              <a:headEnd/>
              <a:tailEnd/>
            </a:ln>
          </p:spPr>
          <p:txBody>
            <a:bodyPr wrap="none" anchor="ctr"/>
            <a:lstStyle/>
            <a:p>
              <a:endParaRPr lang="en-US">
                <a:latin typeface="Tw Cen MT" pitchFamily="34" charset="0"/>
              </a:endParaRPr>
            </a:p>
          </p:txBody>
        </p:sp>
        <p:sp>
          <p:nvSpPr>
            <p:cNvPr id="30739" name="AutoShape 20"/>
            <p:cNvSpPr>
              <a:spLocks noChangeArrowheads="1"/>
            </p:cNvSpPr>
            <p:nvPr/>
          </p:nvSpPr>
          <p:spPr bwMode="auto">
            <a:xfrm rot="2175313">
              <a:off x="2620" y="2649"/>
              <a:ext cx="192" cy="576"/>
            </a:xfrm>
            <a:prstGeom prst="upDownArrow">
              <a:avLst>
                <a:gd name="adj1" fmla="val 50000"/>
                <a:gd name="adj2" fmla="val 60000"/>
              </a:avLst>
            </a:prstGeom>
            <a:gradFill rotWithShape="0">
              <a:gsLst>
                <a:gs pos="0">
                  <a:srgbClr val="4D3457"/>
                </a:gs>
                <a:gs pos="50000">
                  <a:srgbClr val="A671BB"/>
                </a:gs>
                <a:gs pos="100000">
                  <a:srgbClr val="4D3457"/>
                </a:gs>
              </a:gsLst>
              <a:lin ang="5400000" scaled="1"/>
            </a:gradFill>
            <a:ln w="9525">
              <a:noFill/>
              <a:miter lim="800000"/>
              <a:headEnd/>
              <a:tailEnd/>
            </a:ln>
          </p:spPr>
          <p:txBody>
            <a:bodyPr wrap="none" anchor="ctr"/>
            <a:lstStyle/>
            <a:p>
              <a:endParaRPr lang="en-US">
                <a:latin typeface="Tw Cen MT" pitchFamily="34" charset="0"/>
              </a:endParaRPr>
            </a:p>
          </p:txBody>
        </p:sp>
      </p:grpSp>
      <p:sp>
        <p:nvSpPr>
          <p:cNvPr id="30728" name="Text Box 26"/>
          <p:cNvSpPr txBox="1">
            <a:spLocks noChangeArrowheads="1"/>
          </p:cNvSpPr>
          <p:nvPr/>
        </p:nvSpPr>
        <p:spPr bwMode="auto">
          <a:xfrm>
            <a:off x="4495800" y="4191000"/>
            <a:ext cx="1295400" cy="339725"/>
          </a:xfrm>
          <a:prstGeom prst="rect">
            <a:avLst/>
          </a:prstGeom>
          <a:gradFill rotWithShape="0">
            <a:gsLst>
              <a:gs pos="0">
                <a:srgbClr val="743125"/>
              </a:gs>
              <a:gs pos="50000">
                <a:srgbClr val="FB6A4F"/>
              </a:gs>
              <a:gs pos="100000">
                <a:srgbClr val="743125"/>
              </a:gs>
            </a:gsLst>
            <a:lin ang="5400000" scaled="1"/>
          </a:gradFill>
          <a:ln w="9525">
            <a:noFill/>
            <a:miter lim="800000"/>
            <a:headEnd/>
            <a:tailEnd/>
          </a:ln>
        </p:spPr>
        <p:txBody>
          <a:bodyPr>
            <a:spAutoFit/>
          </a:bodyPr>
          <a:lstStyle/>
          <a:p>
            <a:pPr algn="ctr">
              <a:lnSpc>
                <a:spcPct val="90000"/>
              </a:lnSpc>
            </a:pPr>
            <a:r>
              <a:rPr lang="en-US">
                <a:latin typeface="Tw Cen MT" pitchFamily="34" charset="0"/>
              </a:rPr>
              <a:t>Phonics</a:t>
            </a:r>
          </a:p>
        </p:txBody>
      </p:sp>
      <p:pic>
        <p:nvPicPr>
          <p:cNvPr id="30729" name="Picture 33" descr="C:\Users\rfrantu.DPSUSER\AppData\Local\Microsoft\Windows\Temporary Internet Files\Content.IE5\51MDEWEC\MM900323756[1].gif"/>
          <p:cNvPicPr>
            <a:picLocks noChangeAspect="1" noChangeArrowheads="1" noCrop="1"/>
          </p:cNvPicPr>
          <p:nvPr/>
        </p:nvPicPr>
        <p:blipFill>
          <a:blip r:embed="rId3" cstate="print"/>
          <a:srcRect/>
          <a:stretch>
            <a:fillRect/>
          </a:stretch>
        </p:blipFill>
        <p:spPr bwMode="auto">
          <a:xfrm>
            <a:off x="7315200" y="228600"/>
            <a:ext cx="1482725" cy="1609725"/>
          </a:xfrm>
          <a:prstGeom prst="rect">
            <a:avLst/>
          </a:prstGeom>
          <a:noFill/>
          <a:ln w="9525">
            <a:noFill/>
            <a:miter lim="800000"/>
            <a:headEnd/>
            <a:tailEnd/>
          </a:ln>
        </p:spPr>
      </p:pic>
      <p:sp>
        <p:nvSpPr>
          <p:cNvPr id="30730" name="TextBox 34"/>
          <p:cNvSpPr txBox="1">
            <a:spLocks noChangeArrowheads="1"/>
          </p:cNvSpPr>
          <p:nvPr/>
        </p:nvSpPr>
        <p:spPr bwMode="auto">
          <a:xfrm>
            <a:off x="533400" y="1905000"/>
            <a:ext cx="1905000" cy="2062163"/>
          </a:xfrm>
          <a:prstGeom prst="rect">
            <a:avLst/>
          </a:prstGeom>
          <a:noFill/>
          <a:ln w="9525">
            <a:noFill/>
            <a:miter lim="800000"/>
            <a:headEnd/>
            <a:tailEnd/>
          </a:ln>
        </p:spPr>
        <p:txBody>
          <a:bodyPr>
            <a:spAutoFit/>
          </a:bodyPr>
          <a:lstStyle/>
          <a:p>
            <a:r>
              <a:rPr lang="en-US" sz="3200">
                <a:latin typeface="Tw Cen MT" pitchFamily="34" charset="0"/>
              </a:rPr>
              <a:t>Writing  Processing Model Part 1</a:t>
            </a:r>
          </a:p>
        </p:txBody>
      </p:sp>
      <p:sp>
        <p:nvSpPr>
          <p:cNvPr id="37" name="Oval 36"/>
          <p:cNvSpPr/>
          <p:nvPr/>
        </p:nvSpPr>
        <p:spPr>
          <a:xfrm>
            <a:off x="4267200" y="5181600"/>
            <a:ext cx="1524000" cy="1447800"/>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600" dirty="0" err="1">
                <a:solidFill>
                  <a:schemeClr val="tx1"/>
                </a:solidFill>
              </a:rPr>
              <a:t>Grapho</a:t>
            </a:r>
            <a:r>
              <a:rPr lang="en-US" sz="1600" dirty="0">
                <a:solidFill>
                  <a:schemeClr val="tx1"/>
                </a:solidFill>
              </a:rPr>
              <a:t>-motor </a:t>
            </a:r>
          </a:p>
          <a:p>
            <a:pPr algn="ctr" fontAlgn="auto">
              <a:spcBef>
                <a:spcPts val="0"/>
              </a:spcBef>
              <a:spcAft>
                <a:spcPts val="0"/>
              </a:spcAft>
              <a:defRPr/>
            </a:pPr>
            <a:r>
              <a:rPr lang="en-US" sz="1600" dirty="0">
                <a:solidFill>
                  <a:schemeClr val="tx1"/>
                </a:solidFill>
              </a:rPr>
              <a:t>Processor </a:t>
            </a:r>
          </a:p>
        </p:txBody>
      </p:sp>
      <p:sp>
        <p:nvSpPr>
          <p:cNvPr id="30732" name="AutoShape 16"/>
          <p:cNvSpPr>
            <a:spLocks noChangeArrowheads="1"/>
          </p:cNvSpPr>
          <p:nvPr/>
        </p:nvSpPr>
        <p:spPr bwMode="auto">
          <a:xfrm>
            <a:off x="4876800" y="2057400"/>
            <a:ext cx="304800" cy="914400"/>
          </a:xfrm>
          <a:prstGeom prst="upDownArrow">
            <a:avLst>
              <a:gd name="adj1" fmla="val 50000"/>
              <a:gd name="adj2" fmla="val 60000"/>
            </a:avLst>
          </a:prstGeom>
          <a:gradFill rotWithShape="0">
            <a:gsLst>
              <a:gs pos="0">
                <a:srgbClr val="4D3457"/>
              </a:gs>
              <a:gs pos="50000">
                <a:srgbClr val="A671BB"/>
              </a:gs>
              <a:gs pos="100000">
                <a:srgbClr val="4D3457"/>
              </a:gs>
            </a:gsLst>
            <a:lin ang="5400000" scaled="1"/>
          </a:gradFill>
          <a:ln w="9525">
            <a:noFill/>
            <a:miter lim="800000"/>
            <a:headEnd/>
            <a:tailEnd/>
          </a:ln>
        </p:spPr>
        <p:txBody>
          <a:bodyPr wrap="none" anchor="ctr"/>
          <a:lstStyle/>
          <a:p>
            <a:endParaRPr lang="en-US">
              <a:latin typeface="Tw Cen MT" pitchFamily="34" charset="0"/>
            </a:endParaRPr>
          </a:p>
        </p:txBody>
      </p:sp>
      <p:sp>
        <p:nvSpPr>
          <p:cNvPr id="30733" name="AutoShape 16"/>
          <p:cNvSpPr>
            <a:spLocks noChangeArrowheads="1"/>
          </p:cNvSpPr>
          <p:nvPr/>
        </p:nvSpPr>
        <p:spPr bwMode="auto">
          <a:xfrm rot="2871821">
            <a:off x="5699125" y="4991100"/>
            <a:ext cx="304800" cy="914400"/>
          </a:xfrm>
          <a:prstGeom prst="upDownArrow">
            <a:avLst>
              <a:gd name="adj1" fmla="val 50000"/>
              <a:gd name="adj2" fmla="val 60000"/>
            </a:avLst>
          </a:prstGeom>
          <a:gradFill rotWithShape="0">
            <a:gsLst>
              <a:gs pos="0">
                <a:srgbClr val="4D3457"/>
              </a:gs>
              <a:gs pos="50000">
                <a:srgbClr val="A671BB"/>
              </a:gs>
              <a:gs pos="100000">
                <a:srgbClr val="4D3457"/>
              </a:gs>
            </a:gsLst>
            <a:lin ang="5400000" scaled="1"/>
          </a:gradFill>
          <a:ln w="9525">
            <a:noFill/>
            <a:miter lim="800000"/>
            <a:headEnd/>
            <a:tailEnd/>
          </a:ln>
        </p:spPr>
        <p:txBody>
          <a:bodyPr wrap="none" anchor="ctr"/>
          <a:lstStyle/>
          <a:p>
            <a:endParaRPr lang="en-US">
              <a:latin typeface="Tw Cen MT" pitchFamily="34" charset="0"/>
            </a:endParaRPr>
          </a:p>
        </p:txBody>
      </p:sp>
      <p:sp>
        <p:nvSpPr>
          <p:cNvPr id="30734" name="AutoShape 16"/>
          <p:cNvSpPr>
            <a:spLocks noChangeArrowheads="1"/>
          </p:cNvSpPr>
          <p:nvPr/>
        </p:nvSpPr>
        <p:spPr bwMode="auto">
          <a:xfrm rot="-2618346">
            <a:off x="4083050" y="5008563"/>
            <a:ext cx="304800" cy="914400"/>
          </a:xfrm>
          <a:prstGeom prst="upDownArrow">
            <a:avLst>
              <a:gd name="adj1" fmla="val 50000"/>
              <a:gd name="adj2" fmla="val 60000"/>
            </a:avLst>
          </a:prstGeom>
          <a:gradFill rotWithShape="0">
            <a:gsLst>
              <a:gs pos="0">
                <a:srgbClr val="4D3457"/>
              </a:gs>
              <a:gs pos="50000">
                <a:srgbClr val="A671BB"/>
              </a:gs>
              <a:gs pos="100000">
                <a:srgbClr val="4D3457"/>
              </a:gs>
            </a:gsLst>
            <a:lin ang="5400000" scaled="1"/>
          </a:gradFill>
          <a:ln w="9525">
            <a:noFill/>
            <a:miter lim="800000"/>
            <a:headEnd/>
            <a:tailEnd/>
          </a:ln>
        </p:spPr>
        <p:txBody>
          <a:bodyPr wrap="none" anchor="ctr"/>
          <a:lstStyle/>
          <a:p>
            <a:endParaRPr lang="en-US">
              <a:latin typeface="Tw Cen MT" pitchFamily="34" charset="0"/>
            </a:endParaRPr>
          </a:p>
        </p:txBody>
      </p:sp>
      <p:sp>
        <p:nvSpPr>
          <p:cNvPr id="43" name="Up-Down Arrow 42"/>
          <p:cNvSpPr/>
          <p:nvPr/>
        </p:nvSpPr>
        <p:spPr>
          <a:xfrm rot="20369043">
            <a:off x="7061200" y="2797175"/>
            <a:ext cx="776288" cy="2603500"/>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 </a:t>
            </a:r>
          </a:p>
        </p:txBody>
      </p:sp>
      <p:sp>
        <p:nvSpPr>
          <p:cNvPr id="30736" name="TextBox 43"/>
          <p:cNvSpPr txBox="1">
            <a:spLocks noChangeArrowheads="1"/>
          </p:cNvSpPr>
          <p:nvPr/>
        </p:nvSpPr>
        <p:spPr bwMode="auto">
          <a:xfrm rot="4114520">
            <a:off x="6428582" y="3923506"/>
            <a:ext cx="2133600" cy="369887"/>
          </a:xfrm>
          <a:prstGeom prst="rect">
            <a:avLst/>
          </a:prstGeom>
          <a:noFill/>
          <a:ln w="9525">
            <a:noFill/>
            <a:miter lim="800000"/>
            <a:headEnd/>
            <a:tailEnd/>
          </a:ln>
        </p:spPr>
        <p:txBody>
          <a:bodyPr>
            <a:spAutoFit/>
          </a:bodyPr>
          <a:lstStyle/>
          <a:p>
            <a:r>
              <a:rPr lang="en-US">
                <a:latin typeface="Tw Cen MT" pitchFamily="34" charset="0"/>
              </a:rPr>
              <a:t>Processing Speed </a:t>
            </a: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0" y="0"/>
            <a:ext cx="7866063" cy="914400"/>
          </a:xfrm>
        </p:spPr>
        <p:txBody>
          <a:bodyPr/>
          <a:lstStyle/>
          <a:p>
            <a:pPr eaLnBrk="1" hangingPunct="1"/>
            <a:r>
              <a:rPr lang="en-US" smtClean="0"/>
              <a:t>Why Writing is so difficult!</a:t>
            </a:r>
          </a:p>
        </p:txBody>
      </p:sp>
      <p:pic>
        <p:nvPicPr>
          <p:cNvPr id="33795" name="Picture 33" descr="C:\Users\rfrantu.DPSUSER\AppData\Local\Microsoft\Windows\Temporary Internet Files\Content.IE5\51MDEWEC\MM900323756[1].gif"/>
          <p:cNvPicPr>
            <a:picLocks noChangeAspect="1" noChangeArrowheads="1" noCrop="1"/>
          </p:cNvPicPr>
          <p:nvPr/>
        </p:nvPicPr>
        <p:blipFill>
          <a:blip r:embed="rId3" cstate="print"/>
          <a:srcRect/>
          <a:stretch>
            <a:fillRect/>
          </a:stretch>
        </p:blipFill>
        <p:spPr bwMode="auto">
          <a:xfrm>
            <a:off x="7315200" y="228600"/>
            <a:ext cx="1482725" cy="1609725"/>
          </a:xfrm>
          <a:prstGeom prst="rect">
            <a:avLst/>
          </a:prstGeom>
          <a:noFill/>
          <a:ln w="9525">
            <a:noFill/>
            <a:miter lim="800000"/>
            <a:headEnd/>
            <a:tailEnd/>
          </a:ln>
        </p:spPr>
      </p:pic>
      <p:grpSp>
        <p:nvGrpSpPr>
          <p:cNvPr id="33796" name="Group 26"/>
          <p:cNvGrpSpPr>
            <a:grpSpLocks/>
          </p:cNvGrpSpPr>
          <p:nvPr/>
        </p:nvGrpSpPr>
        <p:grpSpPr bwMode="auto">
          <a:xfrm>
            <a:off x="2743200" y="1676400"/>
            <a:ext cx="3505200" cy="3124200"/>
            <a:chOff x="2667000" y="1828800"/>
            <a:chExt cx="3505200" cy="3124200"/>
          </a:xfrm>
        </p:grpSpPr>
        <p:sp>
          <p:nvSpPr>
            <p:cNvPr id="16" name="Rounded Rectangle 15"/>
            <p:cNvSpPr/>
            <p:nvPr/>
          </p:nvSpPr>
          <p:spPr>
            <a:xfrm>
              <a:off x="2667000" y="1828800"/>
              <a:ext cx="3505200" cy="3124200"/>
            </a:xfrm>
            <a:prstGeom prst="roundRect">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3811" name="TextBox 18"/>
            <p:cNvSpPr txBox="1">
              <a:spLocks noChangeArrowheads="1"/>
            </p:cNvSpPr>
            <p:nvPr/>
          </p:nvSpPr>
          <p:spPr bwMode="auto">
            <a:xfrm>
              <a:off x="2971800" y="2057400"/>
              <a:ext cx="3124200" cy="369332"/>
            </a:xfrm>
            <a:prstGeom prst="rect">
              <a:avLst/>
            </a:prstGeom>
            <a:noFill/>
            <a:ln w="9525">
              <a:noFill/>
              <a:miter lim="800000"/>
              <a:headEnd/>
              <a:tailEnd/>
            </a:ln>
          </p:spPr>
          <p:txBody>
            <a:bodyPr>
              <a:spAutoFit/>
            </a:bodyPr>
            <a:lstStyle/>
            <a:p>
              <a:pPr algn="ctr"/>
              <a:r>
                <a:rPr lang="en-US">
                  <a:latin typeface="Tw Cen MT" pitchFamily="34" charset="0"/>
                </a:rPr>
                <a:t>Memory Processes </a:t>
              </a:r>
            </a:p>
          </p:txBody>
        </p:sp>
        <p:sp>
          <p:nvSpPr>
            <p:cNvPr id="20" name="Isosceles Triangle 19"/>
            <p:cNvSpPr/>
            <p:nvPr/>
          </p:nvSpPr>
          <p:spPr>
            <a:xfrm rot="10800000">
              <a:off x="3886200" y="2743200"/>
              <a:ext cx="1143000" cy="990600"/>
            </a:xfrm>
            <a:prstGeom prst="triangl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3813" name="TextBox 20"/>
            <p:cNvSpPr txBox="1">
              <a:spLocks noChangeArrowheads="1"/>
            </p:cNvSpPr>
            <p:nvPr/>
          </p:nvSpPr>
          <p:spPr bwMode="auto">
            <a:xfrm>
              <a:off x="2819400" y="2743200"/>
              <a:ext cx="990600" cy="923330"/>
            </a:xfrm>
            <a:prstGeom prst="rect">
              <a:avLst/>
            </a:prstGeom>
            <a:noFill/>
            <a:ln w="9525">
              <a:noFill/>
              <a:miter lim="800000"/>
              <a:headEnd/>
              <a:tailEnd/>
            </a:ln>
          </p:spPr>
          <p:txBody>
            <a:bodyPr>
              <a:spAutoFit/>
            </a:bodyPr>
            <a:lstStyle/>
            <a:p>
              <a:pPr algn="ctr"/>
              <a:r>
                <a:rPr lang="en-US">
                  <a:latin typeface="Tw Cen MT" pitchFamily="34" charset="0"/>
                </a:rPr>
                <a:t>short term</a:t>
              </a:r>
            </a:p>
            <a:p>
              <a:pPr algn="ctr"/>
              <a:r>
                <a:rPr lang="en-US">
                  <a:latin typeface="Tw Cen MT" pitchFamily="34" charset="0"/>
                </a:rPr>
                <a:t>memory</a:t>
              </a:r>
            </a:p>
          </p:txBody>
        </p:sp>
        <p:sp>
          <p:nvSpPr>
            <p:cNvPr id="33814" name="TextBox 21"/>
            <p:cNvSpPr txBox="1">
              <a:spLocks noChangeArrowheads="1"/>
            </p:cNvSpPr>
            <p:nvPr/>
          </p:nvSpPr>
          <p:spPr bwMode="auto">
            <a:xfrm>
              <a:off x="5181600" y="2743200"/>
              <a:ext cx="990600" cy="923330"/>
            </a:xfrm>
            <a:prstGeom prst="rect">
              <a:avLst/>
            </a:prstGeom>
            <a:noFill/>
            <a:ln w="9525">
              <a:noFill/>
              <a:miter lim="800000"/>
              <a:headEnd/>
              <a:tailEnd/>
            </a:ln>
          </p:spPr>
          <p:txBody>
            <a:bodyPr>
              <a:spAutoFit/>
            </a:bodyPr>
            <a:lstStyle/>
            <a:p>
              <a:pPr algn="ctr"/>
              <a:r>
                <a:rPr lang="en-US">
                  <a:latin typeface="Tw Cen MT" pitchFamily="34" charset="0"/>
                </a:rPr>
                <a:t>long term</a:t>
              </a:r>
            </a:p>
            <a:p>
              <a:pPr algn="ctr"/>
              <a:r>
                <a:rPr lang="en-US">
                  <a:latin typeface="Tw Cen MT" pitchFamily="34" charset="0"/>
                </a:rPr>
                <a:t>memory</a:t>
              </a:r>
            </a:p>
          </p:txBody>
        </p:sp>
        <p:sp>
          <p:nvSpPr>
            <p:cNvPr id="33815" name="TextBox 22"/>
            <p:cNvSpPr txBox="1">
              <a:spLocks noChangeArrowheads="1"/>
            </p:cNvSpPr>
            <p:nvPr/>
          </p:nvSpPr>
          <p:spPr bwMode="auto">
            <a:xfrm>
              <a:off x="3962400" y="3962400"/>
              <a:ext cx="990600" cy="646331"/>
            </a:xfrm>
            <a:prstGeom prst="rect">
              <a:avLst/>
            </a:prstGeom>
            <a:noFill/>
            <a:ln w="9525">
              <a:noFill/>
              <a:miter lim="800000"/>
              <a:headEnd/>
              <a:tailEnd/>
            </a:ln>
          </p:spPr>
          <p:txBody>
            <a:bodyPr>
              <a:spAutoFit/>
            </a:bodyPr>
            <a:lstStyle/>
            <a:p>
              <a:pPr algn="ctr"/>
              <a:r>
                <a:rPr lang="en-US">
                  <a:latin typeface="Tw Cen MT" pitchFamily="34" charset="0"/>
                </a:rPr>
                <a:t>working </a:t>
              </a:r>
            </a:p>
            <a:p>
              <a:pPr algn="ctr"/>
              <a:r>
                <a:rPr lang="en-US">
                  <a:latin typeface="Tw Cen MT" pitchFamily="34" charset="0"/>
                </a:rPr>
                <a:t>memory </a:t>
              </a:r>
            </a:p>
          </p:txBody>
        </p:sp>
      </p:grpSp>
      <p:sp>
        <p:nvSpPr>
          <p:cNvPr id="24" name="TextBox 23"/>
          <p:cNvSpPr txBox="1">
            <a:spLocks noChangeArrowheads="1"/>
          </p:cNvSpPr>
          <p:nvPr/>
        </p:nvSpPr>
        <p:spPr bwMode="auto">
          <a:xfrm>
            <a:off x="381000" y="2514600"/>
            <a:ext cx="1981200" cy="1200150"/>
          </a:xfrm>
          <a:prstGeom prst="rect">
            <a:avLst/>
          </a:prstGeom>
          <a:solidFill>
            <a:schemeClr val="bg1"/>
          </a:solidFill>
          <a:ln w="9525">
            <a:solidFill>
              <a:srgbClr val="002060"/>
            </a:solidFill>
            <a:miter lim="800000"/>
            <a:headEnd/>
            <a:tailEnd/>
          </a:ln>
        </p:spPr>
        <p:txBody>
          <a:bodyPr>
            <a:spAutoFit/>
          </a:bodyPr>
          <a:lstStyle/>
          <a:p>
            <a:r>
              <a:rPr lang="en-US">
                <a:latin typeface="Tw Cen MT" pitchFamily="34" charset="0"/>
              </a:rPr>
              <a:t>Lasts 5-7 seconds – temporary storage (sensory and linguistic input)</a:t>
            </a:r>
          </a:p>
        </p:txBody>
      </p:sp>
      <p:sp>
        <p:nvSpPr>
          <p:cNvPr id="26" name="TextBox 25"/>
          <p:cNvSpPr txBox="1">
            <a:spLocks noChangeArrowheads="1"/>
          </p:cNvSpPr>
          <p:nvPr/>
        </p:nvSpPr>
        <p:spPr bwMode="auto">
          <a:xfrm>
            <a:off x="6629400" y="2438400"/>
            <a:ext cx="1981200" cy="1200150"/>
          </a:xfrm>
          <a:prstGeom prst="rect">
            <a:avLst/>
          </a:prstGeom>
          <a:solidFill>
            <a:schemeClr val="bg1"/>
          </a:solidFill>
          <a:ln w="9525">
            <a:solidFill>
              <a:srgbClr val="002060"/>
            </a:solidFill>
            <a:miter lim="800000"/>
            <a:headEnd/>
            <a:tailEnd/>
          </a:ln>
        </p:spPr>
        <p:txBody>
          <a:bodyPr>
            <a:spAutoFit/>
          </a:bodyPr>
          <a:lstStyle/>
          <a:p>
            <a:r>
              <a:rPr lang="en-US">
                <a:latin typeface="Tw Cen MT" pitchFamily="34" charset="0"/>
              </a:rPr>
              <a:t>Permanent mental storage of knowledge and impression </a:t>
            </a:r>
          </a:p>
        </p:txBody>
      </p:sp>
      <p:sp>
        <p:nvSpPr>
          <p:cNvPr id="28" name="Oval 27"/>
          <p:cNvSpPr/>
          <p:nvPr/>
        </p:nvSpPr>
        <p:spPr>
          <a:xfrm>
            <a:off x="3733800" y="4876800"/>
            <a:ext cx="1524000" cy="9906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t>Central</a:t>
            </a:r>
          </a:p>
          <a:p>
            <a:pPr algn="ctr" fontAlgn="auto">
              <a:spcBef>
                <a:spcPts val="0"/>
              </a:spcBef>
              <a:spcAft>
                <a:spcPts val="0"/>
              </a:spcAft>
              <a:defRPr/>
            </a:pPr>
            <a:r>
              <a:rPr lang="en-US" dirty="0"/>
              <a:t>Executive</a:t>
            </a:r>
          </a:p>
        </p:txBody>
      </p:sp>
      <p:sp>
        <p:nvSpPr>
          <p:cNvPr id="29" name="Rounded Rectangle 28"/>
          <p:cNvSpPr/>
          <p:nvPr/>
        </p:nvSpPr>
        <p:spPr>
          <a:xfrm>
            <a:off x="2819400" y="5943600"/>
            <a:ext cx="1447800" cy="762000"/>
          </a:xfrm>
          <a:prstGeom prst="roundRect">
            <a:avLst/>
          </a:prstGeom>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a:t>Phonological Loop </a:t>
            </a:r>
          </a:p>
        </p:txBody>
      </p:sp>
      <p:sp>
        <p:nvSpPr>
          <p:cNvPr id="30" name="Rounded Rectangle 29"/>
          <p:cNvSpPr/>
          <p:nvPr/>
        </p:nvSpPr>
        <p:spPr>
          <a:xfrm>
            <a:off x="4724400" y="5943600"/>
            <a:ext cx="1447800" cy="762000"/>
          </a:xfrm>
          <a:prstGeom prst="roundRect">
            <a:avLst/>
          </a:prstGeom>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dirty="0" err="1"/>
              <a:t>Visuospatial</a:t>
            </a:r>
            <a:endParaRPr lang="en-US" dirty="0"/>
          </a:p>
          <a:p>
            <a:pPr algn="ctr" fontAlgn="auto">
              <a:spcBef>
                <a:spcPts val="0"/>
              </a:spcBef>
              <a:spcAft>
                <a:spcPts val="0"/>
              </a:spcAft>
              <a:defRPr/>
            </a:pPr>
            <a:r>
              <a:rPr lang="en-US" dirty="0"/>
              <a:t>Sketchpad </a:t>
            </a:r>
          </a:p>
        </p:txBody>
      </p:sp>
      <p:cxnSp>
        <p:nvCxnSpPr>
          <p:cNvPr id="32" name="Straight Arrow Connector 31"/>
          <p:cNvCxnSpPr/>
          <p:nvPr/>
        </p:nvCxnSpPr>
        <p:spPr>
          <a:xfrm flipV="1">
            <a:off x="3962400" y="5715000"/>
            <a:ext cx="304800" cy="381000"/>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cxnSp>
        <p:nvCxnSpPr>
          <p:cNvPr id="33" name="Straight Arrow Connector 32"/>
          <p:cNvCxnSpPr/>
          <p:nvPr/>
        </p:nvCxnSpPr>
        <p:spPr>
          <a:xfrm flipH="1" flipV="1">
            <a:off x="4648200" y="5715000"/>
            <a:ext cx="304800" cy="381000"/>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sp>
        <p:nvSpPr>
          <p:cNvPr id="58" name="TextBox 57"/>
          <p:cNvSpPr txBox="1">
            <a:spLocks noChangeArrowheads="1"/>
          </p:cNvSpPr>
          <p:nvPr/>
        </p:nvSpPr>
        <p:spPr bwMode="auto">
          <a:xfrm>
            <a:off x="5410200" y="4953000"/>
            <a:ext cx="1143000" cy="646113"/>
          </a:xfrm>
          <a:prstGeom prst="rect">
            <a:avLst/>
          </a:prstGeom>
          <a:solidFill>
            <a:schemeClr val="bg1"/>
          </a:solidFill>
          <a:ln w="9525">
            <a:solidFill>
              <a:srgbClr val="002060"/>
            </a:solidFill>
            <a:miter lim="800000"/>
            <a:headEnd/>
            <a:tailEnd/>
          </a:ln>
        </p:spPr>
        <p:txBody>
          <a:bodyPr>
            <a:spAutoFit/>
          </a:bodyPr>
          <a:lstStyle/>
          <a:p>
            <a:r>
              <a:rPr lang="en-US">
                <a:latin typeface="Tw Cen MT" pitchFamily="34" charset="0"/>
              </a:rPr>
              <a:t>Automatic Pilot </a:t>
            </a:r>
          </a:p>
        </p:txBody>
      </p:sp>
      <p:sp>
        <p:nvSpPr>
          <p:cNvPr id="59" name="TextBox 58"/>
          <p:cNvSpPr txBox="1">
            <a:spLocks noChangeArrowheads="1"/>
          </p:cNvSpPr>
          <p:nvPr/>
        </p:nvSpPr>
        <p:spPr bwMode="auto">
          <a:xfrm>
            <a:off x="6934200" y="4343400"/>
            <a:ext cx="1981200" cy="2032000"/>
          </a:xfrm>
          <a:prstGeom prst="rect">
            <a:avLst/>
          </a:prstGeom>
          <a:solidFill>
            <a:schemeClr val="bg1"/>
          </a:solidFill>
          <a:ln w="9525">
            <a:solidFill>
              <a:srgbClr val="002060"/>
            </a:solidFill>
            <a:miter lim="800000"/>
            <a:headEnd/>
            <a:tailEnd/>
          </a:ln>
        </p:spPr>
        <p:txBody>
          <a:bodyPr>
            <a:spAutoFit/>
          </a:bodyPr>
          <a:lstStyle/>
          <a:p>
            <a:r>
              <a:rPr lang="en-US">
                <a:latin typeface="Tw Cen MT" pitchFamily="34" charset="0"/>
              </a:rPr>
              <a:t>Self-regulation: revising, employing strategies, setting goals, managing attention, taking perspective of the reader</a:t>
            </a:r>
          </a:p>
        </p:txBody>
      </p:sp>
      <p:sp>
        <p:nvSpPr>
          <p:cNvPr id="60" name="TextBox 59"/>
          <p:cNvSpPr txBox="1">
            <a:spLocks noChangeArrowheads="1"/>
          </p:cNvSpPr>
          <p:nvPr/>
        </p:nvSpPr>
        <p:spPr bwMode="auto">
          <a:xfrm>
            <a:off x="304800" y="4572000"/>
            <a:ext cx="1981200" cy="2032000"/>
          </a:xfrm>
          <a:prstGeom prst="rect">
            <a:avLst/>
          </a:prstGeom>
          <a:solidFill>
            <a:schemeClr val="bg1"/>
          </a:solidFill>
          <a:ln w="9525">
            <a:solidFill>
              <a:srgbClr val="002060"/>
            </a:solidFill>
            <a:miter lim="800000"/>
            <a:headEnd/>
            <a:tailEnd/>
          </a:ln>
        </p:spPr>
        <p:txBody>
          <a:bodyPr>
            <a:spAutoFit/>
          </a:bodyPr>
          <a:lstStyle/>
          <a:p>
            <a:r>
              <a:rPr lang="en-US">
                <a:latin typeface="Tw Cen MT" pitchFamily="34" charset="0"/>
              </a:rPr>
              <a:t>Higher-level reasoning: finding evidence, judging perspective, synthesizing or elaboration, having a new idea</a:t>
            </a:r>
          </a:p>
        </p:txBody>
      </p:sp>
      <p:cxnSp>
        <p:nvCxnSpPr>
          <p:cNvPr id="62" name="Straight Arrow Connector 61"/>
          <p:cNvCxnSpPr/>
          <p:nvPr/>
        </p:nvCxnSpPr>
        <p:spPr>
          <a:xfrm flipV="1">
            <a:off x="2209800" y="4267200"/>
            <a:ext cx="1828800" cy="9906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63" name="Straight Arrow Connector 62"/>
          <p:cNvCxnSpPr/>
          <p:nvPr/>
        </p:nvCxnSpPr>
        <p:spPr>
          <a:xfrm flipH="1" flipV="1">
            <a:off x="4953000" y="4419600"/>
            <a:ext cx="762000" cy="6096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65" name="Straight Arrow Connector 64"/>
          <p:cNvCxnSpPr>
            <a:endCxn id="33815" idx="3"/>
          </p:cNvCxnSpPr>
          <p:nvPr/>
        </p:nvCxnSpPr>
        <p:spPr>
          <a:xfrm flipH="1" flipV="1">
            <a:off x="5029200" y="4133850"/>
            <a:ext cx="2133600" cy="59055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Scale>
                                      <p:cBhvr>
                                        <p:cTn id="7" dur="100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4"/>
                                        </p:tgtEl>
                                        <p:attrNameLst>
                                          <p:attrName>ppt_x</p:attrName>
                                          <p:attrName>ppt_y</p:attrName>
                                        </p:attrNameLst>
                                      </p:cBhvr>
                                    </p:animMotion>
                                    <p:animEffect transition="in" filter="fade">
                                      <p:cBhvr>
                                        <p:cTn id="9" dur="1000"/>
                                        <p:tgtEl>
                                          <p:spTgt spid="24"/>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26"/>
                                        </p:tgtEl>
                                        <p:attrNameLst>
                                          <p:attrName>style.visibility</p:attrName>
                                        </p:attrNameLst>
                                      </p:cBhvr>
                                      <p:to>
                                        <p:strVal val="visible"/>
                                      </p:to>
                                    </p:set>
                                    <p:animScale>
                                      <p:cBhvr>
                                        <p:cTn id="14" dur="1000" decel="50000" fill="hold">
                                          <p:stCondLst>
                                            <p:cond delay="0"/>
                                          </p:stCondLst>
                                        </p:cTn>
                                        <p:tgtEl>
                                          <p:spTgt spid="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26"/>
                                        </p:tgtEl>
                                        <p:attrNameLst>
                                          <p:attrName>ppt_x</p:attrName>
                                          <p:attrName>ppt_y</p:attrName>
                                        </p:attrNameLst>
                                      </p:cBhvr>
                                    </p:animMotion>
                                    <p:animEffect transition="in" filter="fade">
                                      <p:cBhvr>
                                        <p:cTn id="16" dur="1000"/>
                                        <p:tgtEl>
                                          <p:spTgt spid="26"/>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28"/>
                                        </p:tgtEl>
                                        <p:attrNameLst>
                                          <p:attrName>style.visibility</p:attrName>
                                        </p:attrNameLst>
                                      </p:cBhvr>
                                      <p:to>
                                        <p:strVal val="visible"/>
                                      </p:to>
                                    </p:set>
                                    <p:animScale>
                                      <p:cBhvr>
                                        <p:cTn id="21" dur="1000" decel="50000" fill="hold">
                                          <p:stCondLst>
                                            <p:cond delay="0"/>
                                          </p:stCondLst>
                                        </p:cTn>
                                        <p:tgtEl>
                                          <p:spTgt spid="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28"/>
                                        </p:tgtEl>
                                        <p:attrNameLst>
                                          <p:attrName>ppt_x</p:attrName>
                                          <p:attrName>ppt_y</p:attrName>
                                        </p:attrNameLst>
                                      </p:cBhvr>
                                    </p:animMotion>
                                    <p:animEffect transition="in" filter="fade">
                                      <p:cBhvr>
                                        <p:cTn id="23" dur="1000"/>
                                        <p:tgtEl>
                                          <p:spTgt spid="28"/>
                                        </p:tgtEl>
                                      </p:cBhvr>
                                    </p:animEffect>
                                  </p:childTnLst>
                                </p:cTn>
                              </p:par>
                            </p:childTnLst>
                          </p:cTn>
                        </p:par>
                      </p:childTnLst>
                    </p:cTn>
                  </p:par>
                  <p:par>
                    <p:cTn id="24" fill="hold">
                      <p:stCondLst>
                        <p:cond delay="indefinite"/>
                      </p:stCondLst>
                      <p:childTnLst>
                        <p:par>
                          <p:cTn id="25" fill="hold">
                            <p:stCondLst>
                              <p:cond delay="0"/>
                            </p:stCondLst>
                            <p:childTnLst>
                              <p:par>
                                <p:cTn id="26" presetID="52" presetClass="entr" presetSubtype="0" fill="hold" grpId="0" nodeType="clickEffect">
                                  <p:stCondLst>
                                    <p:cond delay="0"/>
                                  </p:stCondLst>
                                  <p:childTnLst>
                                    <p:set>
                                      <p:cBhvr>
                                        <p:cTn id="27" dur="1" fill="hold">
                                          <p:stCondLst>
                                            <p:cond delay="0"/>
                                          </p:stCondLst>
                                        </p:cTn>
                                        <p:tgtEl>
                                          <p:spTgt spid="29"/>
                                        </p:tgtEl>
                                        <p:attrNameLst>
                                          <p:attrName>style.visibility</p:attrName>
                                        </p:attrNameLst>
                                      </p:cBhvr>
                                      <p:to>
                                        <p:strVal val="visible"/>
                                      </p:to>
                                    </p:set>
                                    <p:animScale>
                                      <p:cBhvr>
                                        <p:cTn id="28" dur="10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29"/>
                                        </p:tgtEl>
                                        <p:attrNameLst>
                                          <p:attrName>ppt_x</p:attrName>
                                          <p:attrName>ppt_y</p:attrName>
                                        </p:attrNameLst>
                                      </p:cBhvr>
                                    </p:animMotion>
                                    <p:animEffect transition="in" filter="fade">
                                      <p:cBhvr>
                                        <p:cTn id="30" dur="1000"/>
                                        <p:tgtEl>
                                          <p:spTgt spid="29"/>
                                        </p:tgtEl>
                                      </p:cBhvr>
                                    </p:animEffect>
                                  </p:childTnLst>
                                </p:cTn>
                              </p:par>
                              <p:par>
                                <p:cTn id="31" presetID="52" presetClass="entr" presetSubtype="0" fill="hold" grpId="0" nodeType="withEffect">
                                  <p:stCondLst>
                                    <p:cond delay="0"/>
                                  </p:stCondLst>
                                  <p:childTnLst>
                                    <p:set>
                                      <p:cBhvr>
                                        <p:cTn id="32" dur="1" fill="hold">
                                          <p:stCondLst>
                                            <p:cond delay="0"/>
                                          </p:stCondLst>
                                        </p:cTn>
                                        <p:tgtEl>
                                          <p:spTgt spid="30"/>
                                        </p:tgtEl>
                                        <p:attrNameLst>
                                          <p:attrName>style.visibility</p:attrName>
                                        </p:attrNameLst>
                                      </p:cBhvr>
                                      <p:to>
                                        <p:strVal val="visible"/>
                                      </p:to>
                                    </p:set>
                                    <p:animScale>
                                      <p:cBhvr>
                                        <p:cTn id="33" dur="1000" decel="50000" fill="hold">
                                          <p:stCondLst>
                                            <p:cond delay="0"/>
                                          </p:stCondLst>
                                        </p:cTn>
                                        <p:tgtEl>
                                          <p:spTgt spid="3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30"/>
                                        </p:tgtEl>
                                        <p:attrNameLst>
                                          <p:attrName>ppt_x</p:attrName>
                                          <p:attrName>ppt_y</p:attrName>
                                        </p:attrNameLst>
                                      </p:cBhvr>
                                    </p:animMotion>
                                    <p:animEffect transition="in" filter="fade">
                                      <p:cBhvr>
                                        <p:cTn id="35" dur="1000"/>
                                        <p:tgtEl>
                                          <p:spTgt spid="30"/>
                                        </p:tgtEl>
                                      </p:cBhvr>
                                    </p:animEffect>
                                  </p:childTnLst>
                                </p:cTn>
                              </p:par>
                              <p:par>
                                <p:cTn id="36" presetID="52" presetClass="entr" presetSubtype="0" fill="hold" nodeType="withEffect">
                                  <p:stCondLst>
                                    <p:cond delay="0"/>
                                  </p:stCondLst>
                                  <p:childTnLst>
                                    <p:set>
                                      <p:cBhvr>
                                        <p:cTn id="37" dur="1" fill="hold">
                                          <p:stCondLst>
                                            <p:cond delay="0"/>
                                          </p:stCondLst>
                                        </p:cTn>
                                        <p:tgtEl>
                                          <p:spTgt spid="32"/>
                                        </p:tgtEl>
                                        <p:attrNameLst>
                                          <p:attrName>style.visibility</p:attrName>
                                        </p:attrNameLst>
                                      </p:cBhvr>
                                      <p:to>
                                        <p:strVal val="visible"/>
                                      </p:to>
                                    </p:set>
                                    <p:animScale>
                                      <p:cBhvr>
                                        <p:cTn id="38" dur="10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1000" decel="50000" fill="hold">
                                          <p:stCondLst>
                                            <p:cond delay="0"/>
                                          </p:stCondLst>
                                        </p:cTn>
                                        <p:tgtEl>
                                          <p:spTgt spid="32"/>
                                        </p:tgtEl>
                                        <p:attrNameLst>
                                          <p:attrName>ppt_x</p:attrName>
                                          <p:attrName>ppt_y</p:attrName>
                                        </p:attrNameLst>
                                      </p:cBhvr>
                                    </p:animMotion>
                                    <p:animEffect transition="in" filter="fade">
                                      <p:cBhvr>
                                        <p:cTn id="40" dur="1000"/>
                                        <p:tgtEl>
                                          <p:spTgt spid="32"/>
                                        </p:tgtEl>
                                      </p:cBhvr>
                                    </p:animEffect>
                                  </p:childTnLst>
                                </p:cTn>
                              </p:par>
                              <p:par>
                                <p:cTn id="41" presetID="52" presetClass="entr" presetSubtype="0" fill="hold" nodeType="withEffect">
                                  <p:stCondLst>
                                    <p:cond delay="0"/>
                                  </p:stCondLst>
                                  <p:childTnLst>
                                    <p:set>
                                      <p:cBhvr>
                                        <p:cTn id="42" dur="1" fill="hold">
                                          <p:stCondLst>
                                            <p:cond delay="0"/>
                                          </p:stCondLst>
                                        </p:cTn>
                                        <p:tgtEl>
                                          <p:spTgt spid="33"/>
                                        </p:tgtEl>
                                        <p:attrNameLst>
                                          <p:attrName>style.visibility</p:attrName>
                                        </p:attrNameLst>
                                      </p:cBhvr>
                                      <p:to>
                                        <p:strVal val="visible"/>
                                      </p:to>
                                    </p:set>
                                    <p:animScale>
                                      <p:cBhvr>
                                        <p:cTn id="43" dur="10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1000" decel="50000" fill="hold">
                                          <p:stCondLst>
                                            <p:cond delay="0"/>
                                          </p:stCondLst>
                                        </p:cTn>
                                        <p:tgtEl>
                                          <p:spTgt spid="33"/>
                                        </p:tgtEl>
                                        <p:attrNameLst>
                                          <p:attrName>ppt_x</p:attrName>
                                          <p:attrName>ppt_y</p:attrName>
                                        </p:attrNameLst>
                                      </p:cBhvr>
                                    </p:animMotion>
                                    <p:animEffect transition="in" filter="fade">
                                      <p:cBhvr>
                                        <p:cTn id="45" dur="1000"/>
                                        <p:tgtEl>
                                          <p:spTgt spid="33"/>
                                        </p:tgtEl>
                                      </p:cBhvr>
                                    </p:animEffect>
                                  </p:childTnLst>
                                </p:cTn>
                              </p:par>
                            </p:childTnLst>
                          </p:cTn>
                        </p:par>
                      </p:childTnLst>
                    </p:cTn>
                  </p:par>
                  <p:par>
                    <p:cTn id="46" fill="hold">
                      <p:stCondLst>
                        <p:cond delay="indefinite"/>
                      </p:stCondLst>
                      <p:childTnLst>
                        <p:par>
                          <p:cTn id="47" fill="hold">
                            <p:stCondLst>
                              <p:cond delay="0"/>
                            </p:stCondLst>
                            <p:childTnLst>
                              <p:par>
                                <p:cTn id="48" presetID="52" presetClass="entr" presetSubtype="0" fill="hold" grpId="0" nodeType="clickEffect">
                                  <p:stCondLst>
                                    <p:cond delay="0"/>
                                  </p:stCondLst>
                                  <p:childTnLst>
                                    <p:set>
                                      <p:cBhvr>
                                        <p:cTn id="49" dur="1" fill="hold">
                                          <p:stCondLst>
                                            <p:cond delay="0"/>
                                          </p:stCondLst>
                                        </p:cTn>
                                        <p:tgtEl>
                                          <p:spTgt spid="58"/>
                                        </p:tgtEl>
                                        <p:attrNameLst>
                                          <p:attrName>style.visibility</p:attrName>
                                        </p:attrNameLst>
                                      </p:cBhvr>
                                      <p:to>
                                        <p:strVal val="visible"/>
                                      </p:to>
                                    </p:set>
                                    <p:animScale>
                                      <p:cBhvr>
                                        <p:cTn id="50" dur="1000" decel="50000" fill="hold">
                                          <p:stCondLst>
                                            <p:cond delay="0"/>
                                          </p:stCondLst>
                                        </p:cTn>
                                        <p:tgtEl>
                                          <p:spTgt spid="5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1" dur="1000" decel="50000" fill="hold">
                                          <p:stCondLst>
                                            <p:cond delay="0"/>
                                          </p:stCondLst>
                                        </p:cTn>
                                        <p:tgtEl>
                                          <p:spTgt spid="58"/>
                                        </p:tgtEl>
                                        <p:attrNameLst>
                                          <p:attrName>ppt_x</p:attrName>
                                          <p:attrName>ppt_y</p:attrName>
                                        </p:attrNameLst>
                                      </p:cBhvr>
                                    </p:animMotion>
                                    <p:animEffect transition="in" filter="fade">
                                      <p:cBhvr>
                                        <p:cTn id="52" dur="1000"/>
                                        <p:tgtEl>
                                          <p:spTgt spid="58"/>
                                        </p:tgtEl>
                                      </p:cBhvr>
                                    </p:animEffect>
                                  </p:childTnLst>
                                </p:cTn>
                              </p:par>
                              <p:par>
                                <p:cTn id="53" presetID="52" presetClass="entr" presetSubtype="0" fill="hold" nodeType="withEffect">
                                  <p:stCondLst>
                                    <p:cond delay="0"/>
                                  </p:stCondLst>
                                  <p:childTnLst>
                                    <p:set>
                                      <p:cBhvr>
                                        <p:cTn id="54" dur="1" fill="hold">
                                          <p:stCondLst>
                                            <p:cond delay="0"/>
                                          </p:stCondLst>
                                        </p:cTn>
                                        <p:tgtEl>
                                          <p:spTgt spid="63"/>
                                        </p:tgtEl>
                                        <p:attrNameLst>
                                          <p:attrName>style.visibility</p:attrName>
                                        </p:attrNameLst>
                                      </p:cBhvr>
                                      <p:to>
                                        <p:strVal val="visible"/>
                                      </p:to>
                                    </p:set>
                                    <p:animScale>
                                      <p:cBhvr>
                                        <p:cTn id="55" dur="1000" decel="50000" fill="hold">
                                          <p:stCondLst>
                                            <p:cond delay="0"/>
                                          </p:stCondLst>
                                        </p:cTn>
                                        <p:tgtEl>
                                          <p:spTgt spid="6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6" dur="1000" decel="50000" fill="hold">
                                          <p:stCondLst>
                                            <p:cond delay="0"/>
                                          </p:stCondLst>
                                        </p:cTn>
                                        <p:tgtEl>
                                          <p:spTgt spid="63"/>
                                        </p:tgtEl>
                                        <p:attrNameLst>
                                          <p:attrName>ppt_x</p:attrName>
                                          <p:attrName>ppt_y</p:attrName>
                                        </p:attrNameLst>
                                      </p:cBhvr>
                                    </p:animMotion>
                                    <p:animEffect transition="in" filter="fade">
                                      <p:cBhvr>
                                        <p:cTn id="57" dur="1000"/>
                                        <p:tgtEl>
                                          <p:spTgt spid="63"/>
                                        </p:tgtEl>
                                      </p:cBhvr>
                                    </p:animEffect>
                                  </p:childTnLst>
                                </p:cTn>
                              </p:par>
                            </p:childTnLst>
                          </p:cTn>
                        </p:par>
                      </p:childTnLst>
                    </p:cTn>
                  </p:par>
                  <p:par>
                    <p:cTn id="58" fill="hold">
                      <p:stCondLst>
                        <p:cond delay="indefinite"/>
                      </p:stCondLst>
                      <p:childTnLst>
                        <p:par>
                          <p:cTn id="59" fill="hold">
                            <p:stCondLst>
                              <p:cond delay="0"/>
                            </p:stCondLst>
                            <p:childTnLst>
                              <p:par>
                                <p:cTn id="60" presetID="52" presetClass="entr" presetSubtype="0" fill="hold" grpId="0" nodeType="clickEffect">
                                  <p:stCondLst>
                                    <p:cond delay="0"/>
                                  </p:stCondLst>
                                  <p:childTnLst>
                                    <p:set>
                                      <p:cBhvr>
                                        <p:cTn id="61" dur="1" fill="hold">
                                          <p:stCondLst>
                                            <p:cond delay="0"/>
                                          </p:stCondLst>
                                        </p:cTn>
                                        <p:tgtEl>
                                          <p:spTgt spid="59"/>
                                        </p:tgtEl>
                                        <p:attrNameLst>
                                          <p:attrName>style.visibility</p:attrName>
                                        </p:attrNameLst>
                                      </p:cBhvr>
                                      <p:to>
                                        <p:strVal val="visible"/>
                                      </p:to>
                                    </p:set>
                                    <p:animScale>
                                      <p:cBhvr>
                                        <p:cTn id="62" dur="1000" decel="50000" fill="hold">
                                          <p:stCondLst>
                                            <p:cond delay="0"/>
                                          </p:stCondLst>
                                        </p:cTn>
                                        <p:tgtEl>
                                          <p:spTgt spid="5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3" dur="1000" decel="50000" fill="hold">
                                          <p:stCondLst>
                                            <p:cond delay="0"/>
                                          </p:stCondLst>
                                        </p:cTn>
                                        <p:tgtEl>
                                          <p:spTgt spid="59"/>
                                        </p:tgtEl>
                                        <p:attrNameLst>
                                          <p:attrName>ppt_x</p:attrName>
                                          <p:attrName>ppt_y</p:attrName>
                                        </p:attrNameLst>
                                      </p:cBhvr>
                                    </p:animMotion>
                                    <p:animEffect transition="in" filter="fade">
                                      <p:cBhvr>
                                        <p:cTn id="64" dur="1000"/>
                                        <p:tgtEl>
                                          <p:spTgt spid="59"/>
                                        </p:tgtEl>
                                      </p:cBhvr>
                                    </p:animEffect>
                                  </p:childTnLst>
                                </p:cTn>
                              </p:par>
                              <p:par>
                                <p:cTn id="65" presetID="52" presetClass="entr" presetSubtype="0" fill="hold" nodeType="withEffect">
                                  <p:stCondLst>
                                    <p:cond delay="0"/>
                                  </p:stCondLst>
                                  <p:childTnLst>
                                    <p:set>
                                      <p:cBhvr>
                                        <p:cTn id="66" dur="1" fill="hold">
                                          <p:stCondLst>
                                            <p:cond delay="0"/>
                                          </p:stCondLst>
                                        </p:cTn>
                                        <p:tgtEl>
                                          <p:spTgt spid="65"/>
                                        </p:tgtEl>
                                        <p:attrNameLst>
                                          <p:attrName>style.visibility</p:attrName>
                                        </p:attrNameLst>
                                      </p:cBhvr>
                                      <p:to>
                                        <p:strVal val="visible"/>
                                      </p:to>
                                    </p:set>
                                    <p:animScale>
                                      <p:cBhvr>
                                        <p:cTn id="67" dur="1000" decel="50000" fill="hold">
                                          <p:stCondLst>
                                            <p:cond delay="0"/>
                                          </p:stCondLst>
                                        </p:cTn>
                                        <p:tgtEl>
                                          <p:spTgt spid="6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8" dur="1000" decel="50000" fill="hold">
                                          <p:stCondLst>
                                            <p:cond delay="0"/>
                                          </p:stCondLst>
                                        </p:cTn>
                                        <p:tgtEl>
                                          <p:spTgt spid="65"/>
                                        </p:tgtEl>
                                        <p:attrNameLst>
                                          <p:attrName>ppt_x</p:attrName>
                                          <p:attrName>ppt_y</p:attrName>
                                        </p:attrNameLst>
                                      </p:cBhvr>
                                    </p:animMotion>
                                    <p:animEffect transition="in" filter="fade">
                                      <p:cBhvr>
                                        <p:cTn id="69" dur="1000"/>
                                        <p:tgtEl>
                                          <p:spTgt spid="65"/>
                                        </p:tgtEl>
                                      </p:cBhvr>
                                    </p:animEffect>
                                  </p:childTnLst>
                                </p:cTn>
                              </p:par>
                            </p:childTnLst>
                          </p:cTn>
                        </p:par>
                      </p:childTnLst>
                    </p:cTn>
                  </p:par>
                  <p:par>
                    <p:cTn id="70" fill="hold">
                      <p:stCondLst>
                        <p:cond delay="indefinite"/>
                      </p:stCondLst>
                      <p:childTnLst>
                        <p:par>
                          <p:cTn id="71" fill="hold">
                            <p:stCondLst>
                              <p:cond delay="0"/>
                            </p:stCondLst>
                            <p:childTnLst>
                              <p:par>
                                <p:cTn id="72" presetID="52" presetClass="entr" presetSubtype="0" fill="hold" grpId="0" nodeType="clickEffect">
                                  <p:stCondLst>
                                    <p:cond delay="0"/>
                                  </p:stCondLst>
                                  <p:childTnLst>
                                    <p:set>
                                      <p:cBhvr>
                                        <p:cTn id="73" dur="1" fill="hold">
                                          <p:stCondLst>
                                            <p:cond delay="0"/>
                                          </p:stCondLst>
                                        </p:cTn>
                                        <p:tgtEl>
                                          <p:spTgt spid="60"/>
                                        </p:tgtEl>
                                        <p:attrNameLst>
                                          <p:attrName>style.visibility</p:attrName>
                                        </p:attrNameLst>
                                      </p:cBhvr>
                                      <p:to>
                                        <p:strVal val="visible"/>
                                      </p:to>
                                    </p:set>
                                    <p:animScale>
                                      <p:cBhvr>
                                        <p:cTn id="74" dur="1000" decel="50000" fill="hold">
                                          <p:stCondLst>
                                            <p:cond delay="0"/>
                                          </p:stCondLst>
                                        </p:cTn>
                                        <p:tgtEl>
                                          <p:spTgt spid="6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5" dur="1000" decel="50000" fill="hold">
                                          <p:stCondLst>
                                            <p:cond delay="0"/>
                                          </p:stCondLst>
                                        </p:cTn>
                                        <p:tgtEl>
                                          <p:spTgt spid="60"/>
                                        </p:tgtEl>
                                        <p:attrNameLst>
                                          <p:attrName>ppt_x</p:attrName>
                                          <p:attrName>ppt_y</p:attrName>
                                        </p:attrNameLst>
                                      </p:cBhvr>
                                    </p:animMotion>
                                    <p:animEffect transition="in" filter="fade">
                                      <p:cBhvr>
                                        <p:cTn id="76" dur="1000"/>
                                        <p:tgtEl>
                                          <p:spTgt spid="60"/>
                                        </p:tgtEl>
                                      </p:cBhvr>
                                    </p:animEffect>
                                  </p:childTnLst>
                                </p:cTn>
                              </p:par>
                              <p:par>
                                <p:cTn id="77" presetID="52" presetClass="entr" presetSubtype="0" fill="hold" nodeType="withEffect">
                                  <p:stCondLst>
                                    <p:cond delay="0"/>
                                  </p:stCondLst>
                                  <p:childTnLst>
                                    <p:set>
                                      <p:cBhvr>
                                        <p:cTn id="78" dur="1" fill="hold">
                                          <p:stCondLst>
                                            <p:cond delay="0"/>
                                          </p:stCondLst>
                                        </p:cTn>
                                        <p:tgtEl>
                                          <p:spTgt spid="62"/>
                                        </p:tgtEl>
                                        <p:attrNameLst>
                                          <p:attrName>style.visibility</p:attrName>
                                        </p:attrNameLst>
                                      </p:cBhvr>
                                      <p:to>
                                        <p:strVal val="visible"/>
                                      </p:to>
                                    </p:set>
                                    <p:animScale>
                                      <p:cBhvr>
                                        <p:cTn id="79" dur="1000" decel="50000" fill="hold">
                                          <p:stCondLst>
                                            <p:cond delay="0"/>
                                          </p:stCondLst>
                                        </p:cTn>
                                        <p:tgtEl>
                                          <p:spTgt spid="6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0" dur="1000" decel="50000" fill="hold">
                                          <p:stCondLst>
                                            <p:cond delay="0"/>
                                          </p:stCondLst>
                                        </p:cTn>
                                        <p:tgtEl>
                                          <p:spTgt spid="62"/>
                                        </p:tgtEl>
                                        <p:attrNameLst>
                                          <p:attrName>ppt_x</p:attrName>
                                          <p:attrName>ppt_y</p:attrName>
                                        </p:attrNameLst>
                                      </p:cBhvr>
                                    </p:animMotion>
                                    <p:animEffect transition="in" filter="fade">
                                      <p:cBhvr>
                                        <p:cTn id="81" dur="10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6" grpId="0" animBg="1"/>
      <p:bldP spid="28" grpId="0" animBg="1"/>
      <p:bldP spid="29" grpId="0" animBg="1"/>
      <p:bldP spid="30" grpId="0" animBg="1"/>
      <p:bldP spid="58" grpId="0" animBg="1"/>
      <p:bldP spid="59" grpId="0" animBg="1"/>
      <p:bldP spid="60"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304800" y="228600"/>
            <a:ext cx="8153400" cy="990600"/>
          </a:xfrm>
        </p:spPr>
        <p:txBody>
          <a:bodyPr/>
          <a:lstStyle/>
          <a:p>
            <a:pPr eaLnBrk="1" hangingPunct="1"/>
            <a:r>
              <a:rPr lang="en-US" smtClean="0"/>
              <a:t>Why Writing is so difficult!</a:t>
            </a:r>
          </a:p>
        </p:txBody>
      </p:sp>
      <p:pic>
        <p:nvPicPr>
          <p:cNvPr id="36867" name="Picture 46" descr="C:\Users\rfrantu.DPSUSER\AppData\Local\Microsoft\Windows\Temporary Internet Files\Content.IE5\51MDEWEC\MM900323756[1].gif"/>
          <p:cNvPicPr>
            <a:picLocks noChangeAspect="1" noChangeArrowheads="1" noCrop="1"/>
          </p:cNvPicPr>
          <p:nvPr/>
        </p:nvPicPr>
        <p:blipFill>
          <a:blip r:embed="rId3" cstate="print"/>
          <a:srcRect/>
          <a:stretch>
            <a:fillRect/>
          </a:stretch>
        </p:blipFill>
        <p:spPr bwMode="auto">
          <a:xfrm>
            <a:off x="7391400" y="0"/>
            <a:ext cx="1482725" cy="1609725"/>
          </a:xfrm>
          <a:prstGeom prst="rect">
            <a:avLst/>
          </a:prstGeom>
          <a:noFill/>
          <a:ln w="9525">
            <a:noFill/>
            <a:miter lim="800000"/>
            <a:headEnd/>
            <a:tailEnd/>
          </a:ln>
        </p:spPr>
      </p:pic>
      <p:sp>
        <p:nvSpPr>
          <p:cNvPr id="43" name="Rounded Rectangle 42"/>
          <p:cNvSpPr/>
          <p:nvPr/>
        </p:nvSpPr>
        <p:spPr>
          <a:xfrm>
            <a:off x="609600" y="3429000"/>
            <a:ext cx="2057400" cy="1219200"/>
          </a:xfrm>
          <a:prstGeom prst="roundRect">
            <a:avLst/>
          </a:prstGeom>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sz="2400" dirty="0"/>
              <a:t>Planning</a:t>
            </a:r>
          </a:p>
          <a:p>
            <a:pPr algn="ctr" fontAlgn="auto">
              <a:spcBef>
                <a:spcPts val="0"/>
              </a:spcBef>
              <a:spcAft>
                <a:spcPts val="0"/>
              </a:spcAft>
              <a:defRPr/>
            </a:pPr>
            <a:r>
              <a:rPr lang="en-US" dirty="0"/>
              <a:t>(idea generation)</a:t>
            </a:r>
            <a:r>
              <a:rPr lang="en-US" sz="1400" dirty="0"/>
              <a:t> </a:t>
            </a:r>
          </a:p>
        </p:txBody>
      </p:sp>
      <p:sp>
        <p:nvSpPr>
          <p:cNvPr id="48" name="Rounded Rectangle 47"/>
          <p:cNvSpPr/>
          <p:nvPr/>
        </p:nvSpPr>
        <p:spPr>
          <a:xfrm>
            <a:off x="3429000" y="3429000"/>
            <a:ext cx="2057400" cy="1219200"/>
          </a:xfrm>
          <a:prstGeom prst="roundRect">
            <a:avLst/>
          </a:prstGeom>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sz="2400" dirty="0"/>
              <a:t>Translating into written form </a:t>
            </a:r>
            <a:r>
              <a:rPr lang="en-US" dirty="0"/>
              <a:t> </a:t>
            </a:r>
          </a:p>
        </p:txBody>
      </p:sp>
      <p:sp>
        <p:nvSpPr>
          <p:cNvPr id="49" name="Rounded Rectangle 48"/>
          <p:cNvSpPr/>
          <p:nvPr/>
        </p:nvSpPr>
        <p:spPr>
          <a:xfrm>
            <a:off x="6172200" y="3429000"/>
            <a:ext cx="2057400" cy="1219200"/>
          </a:xfrm>
          <a:prstGeom prst="roundRect">
            <a:avLst/>
          </a:prstGeom>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sz="2400" dirty="0"/>
              <a:t>Reviewing and Revising </a:t>
            </a:r>
            <a:r>
              <a:rPr lang="en-US" sz="1600" dirty="0"/>
              <a:t>(proof reading, editing and revising)  </a:t>
            </a:r>
            <a:r>
              <a:rPr lang="en-US" sz="1200" dirty="0"/>
              <a:t> </a:t>
            </a:r>
            <a:endParaRPr lang="en-US" dirty="0"/>
          </a:p>
        </p:txBody>
      </p:sp>
      <p:sp>
        <p:nvSpPr>
          <p:cNvPr id="50" name="Rounded Rectangle 49"/>
          <p:cNvSpPr/>
          <p:nvPr/>
        </p:nvSpPr>
        <p:spPr>
          <a:xfrm>
            <a:off x="2209800" y="5562600"/>
            <a:ext cx="2209800" cy="1295400"/>
          </a:xfrm>
          <a:prstGeom prst="roundRect">
            <a:avLst/>
          </a:prstGeom>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sz="2400" dirty="0"/>
              <a:t>Translating </a:t>
            </a:r>
            <a:r>
              <a:rPr lang="en-US" dirty="0"/>
              <a:t>(conversion of ideas into words, sentences and discourse) </a:t>
            </a:r>
          </a:p>
        </p:txBody>
      </p:sp>
      <p:sp>
        <p:nvSpPr>
          <p:cNvPr id="51" name="Rounded Rectangle 50"/>
          <p:cNvSpPr/>
          <p:nvPr/>
        </p:nvSpPr>
        <p:spPr>
          <a:xfrm>
            <a:off x="4800600" y="5562600"/>
            <a:ext cx="2057400" cy="1295400"/>
          </a:xfrm>
          <a:prstGeom prst="roundRect">
            <a:avLst/>
          </a:prstGeom>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n-US" sz="2400" dirty="0"/>
              <a:t>Transcribing </a:t>
            </a:r>
            <a:r>
              <a:rPr lang="en-US" dirty="0"/>
              <a:t>(</a:t>
            </a:r>
            <a:r>
              <a:rPr lang="en-US" dirty="0" err="1"/>
              <a:t>graphomotor</a:t>
            </a:r>
            <a:r>
              <a:rPr lang="en-US" dirty="0"/>
              <a:t> production</a:t>
            </a:r>
            <a:r>
              <a:rPr lang="en-US" sz="2400" dirty="0"/>
              <a:t>) </a:t>
            </a:r>
            <a:endParaRPr lang="en-US" dirty="0"/>
          </a:p>
        </p:txBody>
      </p:sp>
      <p:sp>
        <p:nvSpPr>
          <p:cNvPr id="52" name="Curved Down Arrow 51"/>
          <p:cNvSpPr/>
          <p:nvPr/>
        </p:nvSpPr>
        <p:spPr>
          <a:xfrm>
            <a:off x="1524000" y="2743200"/>
            <a:ext cx="2209800" cy="6096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53" name="Curved Down Arrow 52"/>
          <p:cNvSpPr/>
          <p:nvPr/>
        </p:nvSpPr>
        <p:spPr>
          <a:xfrm>
            <a:off x="4800600" y="2743200"/>
            <a:ext cx="2209800" cy="6096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54" name="Curved Down Arrow 53"/>
          <p:cNvSpPr/>
          <p:nvPr/>
        </p:nvSpPr>
        <p:spPr>
          <a:xfrm rot="10800000">
            <a:off x="1600200" y="4724400"/>
            <a:ext cx="2209800" cy="6096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55" name="Curved Down Arrow 54"/>
          <p:cNvSpPr/>
          <p:nvPr/>
        </p:nvSpPr>
        <p:spPr>
          <a:xfrm rot="10800000">
            <a:off x="4876800" y="4724400"/>
            <a:ext cx="2209800" cy="6096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cxnSp>
        <p:nvCxnSpPr>
          <p:cNvPr id="57" name="Straight Arrow Connector 56"/>
          <p:cNvCxnSpPr/>
          <p:nvPr/>
        </p:nvCxnSpPr>
        <p:spPr>
          <a:xfrm flipH="1">
            <a:off x="3733800" y="4724400"/>
            <a:ext cx="457200" cy="7620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58" name="Straight Arrow Connector 57"/>
          <p:cNvCxnSpPr/>
          <p:nvPr/>
        </p:nvCxnSpPr>
        <p:spPr>
          <a:xfrm>
            <a:off x="4648200" y="4724400"/>
            <a:ext cx="304800" cy="7620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36879" name="TextBox 59"/>
          <p:cNvSpPr txBox="1">
            <a:spLocks noChangeArrowheads="1"/>
          </p:cNvSpPr>
          <p:nvPr/>
        </p:nvSpPr>
        <p:spPr bwMode="auto">
          <a:xfrm>
            <a:off x="228600" y="1752600"/>
            <a:ext cx="8763000" cy="461963"/>
          </a:xfrm>
          <a:prstGeom prst="rect">
            <a:avLst/>
          </a:prstGeom>
          <a:noFill/>
          <a:ln w="9525">
            <a:noFill/>
            <a:miter lim="800000"/>
            <a:headEnd/>
            <a:tailEnd/>
          </a:ln>
        </p:spPr>
        <p:txBody>
          <a:bodyPr>
            <a:spAutoFit/>
          </a:bodyPr>
          <a:lstStyle/>
          <a:p>
            <a:r>
              <a:rPr lang="en-US" sz="2400">
                <a:latin typeface="Tw Cen MT" pitchFamily="34" charset="0"/>
              </a:rPr>
              <a:t>Hays and Flowers Recursive Mental Processes: The Writing Process </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304800" y="228600"/>
            <a:ext cx="8153400" cy="990600"/>
          </a:xfrm>
        </p:spPr>
        <p:txBody>
          <a:bodyPr/>
          <a:lstStyle/>
          <a:p>
            <a:pPr eaLnBrk="1" hangingPunct="1"/>
            <a:r>
              <a:rPr lang="en-US" smtClean="0"/>
              <a:t>Why Writing is so difficult!</a:t>
            </a:r>
          </a:p>
        </p:txBody>
      </p:sp>
      <p:grpSp>
        <p:nvGrpSpPr>
          <p:cNvPr id="37891" name="Group 26"/>
          <p:cNvGrpSpPr>
            <a:grpSpLocks/>
          </p:cNvGrpSpPr>
          <p:nvPr/>
        </p:nvGrpSpPr>
        <p:grpSpPr bwMode="auto">
          <a:xfrm>
            <a:off x="533400" y="4114800"/>
            <a:ext cx="1600200" cy="1752600"/>
            <a:chOff x="2667000" y="1828800"/>
            <a:chExt cx="3505200" cy="3124200"/>
          </a:xfrm>
        </p:grpSpPr>
        <p:sp>
          <p:nvSpPr>
            <p:cNvPr id="28" name="Rounded Rectangle 27"/>
            <p:cNvSpPr/>
            <p:nvPr/>
          </p:nvSpPr>
          <p:spPr>
            <a:xfrm>
              <a:off x="2667000" y="1828800"/>
              <a:ext cx="3505200" cy="3124200"/>
            </a:xfrm>
            <a:prstGeom prst="roundRect">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7945" name="TextBox 28"/>
            <p:cNvSpPr txBox="1">
              <a:spLocks noChangeArrowheads="1"/>
            </p:cNvSpPr>
            <p:nvPr/>
          </p:nvSpPr>
          <p:spPr bwMode="auto">
            <a:xfrm>
              <a:off x="2971800" y="2057400"/>
              <a:ext cx="3124199" cy="436806"/>
            </a:xfrm>
            <a:prstGeom prst="rect">
              <a:avLst/>
            </a:prstGeom>
            <a:noFill/>
            <a:ln w="9525">
              <a:noFill/>
              <a:miter lim="800000"/>
              <a:headEnd/>
              <a:tailEnd/>
            </a:ln>
          </p:spPr>
          <p:txBody>
            <a:bodyPr>
              <a:spAutoFit/>
            </a:bodyPr>
            <a:lstStyle/>
            <a:p>
              <a:pPr algn="ctr"/>
              <a:r>
                <a:rPr lang="en-US" sz="1200">
                  <a:latin typeface="Tw Cen MT" pitchFamily="34" charset="0"/>
                </a:rPr>
                <a:t>Memory Processes </a:t>
              </a:r>
            </a:p>
          </p:txBody>
        </p:sp>
        <p:sp>
          <p:nvSpPr>
            <p:cNvPr id="30" name="Isosceles Triangle 29"/>
            <p:cNvSpPr/>
            <p:nvPr/>
          </p:nvSpPr>
          <p:spPr>
            <a:xfrm rot="10800000">
              <a:off x="3887562" y="2742856"/>
              <a:ext cx="1140581" cy="990462"/>
            </a:xfrm>
            <a:prstGeom prst="triangl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7947" name="TextBox 30"/>
            <p:cNvSpPr txBox="1">
              <a:spLocks noChangeArrowheads="1"/>
            </p:cNvSpPr>
            <p:nvPr/>
          </p:nvSpPr>
          <p:spPr bwMode="auto">
            <a:xfrm>
              <a:off x="2819400" y="2743200"/>
              <a:ext cx="1182914" cy="548646"/>
            </a:xfrm>
            <a:prstGeom prst="rect">
              <a:avLst/>
            </a:prstGeom>
            <a:noFill/>
            <a:ln w="9525">
              <a:noFill/>
              <a:miter lim="800000"/>
              <a:headEnd/>
              <a:tailEnd/>
            </a:ln>
          </p:spPr>
          <p:txBody>
            <a:bodyPr>
              <a:spAutoFit/>
            </a:bodyPr>
            <a:lstStyle/>
            <a:p>
              <a:pPr algn="ctr"/>
              <a:r>
                <a:rPr lang="en-US" sz="700">
                  <a:latin typeface="Tw Cen MT" pitchFamily="34" charset="0"/>
                </a:rPr>
                <a:t>short term</a:t>
              </a:r>
            </a:p>
            <a:p>
              <a:pPr algn="ctr"/>
              <a:r>
                <a:rPr lang="en-US" sz="700">
                  <a:latin typeface="Tw Cen MT" pitchFamily="34" charset="0"/>
                </a:rPr>
                <a:t>memory</a:t>
              </a:r>
            </a:p>
          </p:txBody>
        </p:sp>
        <p:sp>
          <p:nvSpPr>
            <p:cNvPr id="37948" name="TextBox 31"/>
            <p:cNvSpPr txBox="1">
              <a:spLocks noChangeArrowheads="1"/>
            </p:cNvSpPr>
            <p:nvPr/>
          </p:nvSpPr>
          <p:spPr bwMode="auto">
            <a:xfrm>
              <a:off x="5003800" y="2743200"/>
              <a:ext cx="1168400" cy="548646"/>
            </a:xfrm>
            <a:prstGeom prst="rect">
              <a:avLst/>
            </a:prstGeom>
            <a:noFill/>
            <a:ln w="9525">
              <a:noFill/>
              <a:miter lim="800000"/>
              <a:headEnd/>
              <a:tailEnd/>
            </a:ln>
          </p:spPr>
          <p:txBody>
            <a:bodyPr>
              <a:spAutoFit/>
            </a:bodyPr>
            <a:lstStyle/>
            <a:p>
              <a:pPr algn="ctr"/>
              <a:r>
                <a:rPr lang="en-US" sz="700">
                  <a:latin typeface="Tw Cen MT" pitchFamily="34" charset="0"/>
                </a:rPr>
                <a:t>long term</a:t>
              </a:r>
            </a:p>
            <a:p>
              <a:pPr algn="ctr"/>
              <a:r>
                <a:rPr lang="en-US" sz="700">
                  <a:latin typeface="Tw Cen MT" pitchFamily="34" charset="0"/>
                </a:rPr>
                <a:t>memory</a:t>
              </a:r>
            </a:p>
          </p:txBody>
        </p:sp>
        <p:sp>
          <p:nvSpPr>
            <p:cNvPr id="37949" name="TextBox 32"/>
            <p:cNvSpPr txBox="1">
              <a:spLocks noChangeArrowheads="1"/>
            </p:cNvSpPr>
            <p:nvPr/>
          </p:nvSpPr>
          <p:spPr bwMode="auto">
            <a:xfrm>
              <a:off x="3962399" y="3962401"/>
              <a:ext cx="1208315" cy="548646"/>
            </a:xfrm>
            <a:prstGeom prst="rect">
              <a:avLst/>
            </a:prstGeom>
            <a:noFill/>
            <a:ln w="9525">
              <a:noFill/>
              <a:miter lim="800000"/>
              <a:headEnd/>
              <a:tailEnd/>
            </a:ln>
          </p:spPr>
          <p:txBody>
            <a:bodyPr>
              <a:spAutoFit/>
            </a:bodyPr>
            <a:lstStyle/>
            <a:p>
              <a:pPr algn="ctr"/>
              <a:r>
                <a:rPr lang="en-US" sz="700">
                  <a:latin typeface="Tw Cen MT" pitchFamily="34" charset="0"/>
                </a:rPr>
                <a:t>working </a:t>
              </a:r>
            </a:p>
            <a:p>
              <a:pPr algn="ctr"/>
              <a:r>
                <a:rPr lang="en-US" sz="700">
                  <a:latin typeface="Tw Cen MT" pitchFamily="34" charset="0"/>
                </a:rPr>
                <a:t>memory </a:t>
              </a:r>
            </a:p>
          </p:txBody>
        </p:sp>
      </p:grpSp>
      <p:sp>
        <p:nvSpPr>
          <p:cNvPr id="37892" name="TextBox 33"/>
          <p:cNvSpPr txBox="1">
            <a:spLocks noChangeArrowheads="1"/>
          </p:cNvSpPr>
          <p:nvPr/>
        </p:nvSpPr>
        <p:spPr bwMode="auto">
          <a:xfrm>
            <a:off x="533400" y="6324600"/>
            <a:ext cx="1143000" cy="261938"/>
          </a:xfrm>
          <a:prstGeom prst="rect">
            <a:avLst/>
          </a:prstGeom>
          <a:solidFill>
            <a:schemeClr val="bg1"/>
          </a:solidFill>
          <a:ln w="9525">
            <a:solidFill>
              <a:srgbClr val="002060"/>
            </a:solidFill>
            <a:miter lim="800000"/>
            <a:headEnd/>
            <a:tailEnd/>
          </a:ln>
        </p:spPr>
        <p:txBody>
          <a:bodyPr>
            <a:spAutoFit/>
          </a:bodyPr>
          <a:lstStyle/>
          <a:p>
            <a:r>
              <a:rPr lang="en-US" sz="1100">
                <a:latin typeface="Tw Cen MT" pitchFamily="34" charset="0"/>
              </a:rPr>
              <a:t>Automatic Pilot </a:t>
            </a:r>
          </a:p>
        </p:txBody>
      </p:sp>
      <p:cxnSp>
        <p:nvCxnSpPr>
          <p:cNvPr id="35" name="Straight Arrow Connector 34"/>
          <p:cNvCxnSpPr/>
          <p:nvPr/>
        </p:nvCxnSpPr>
        <p:spPr>
          <a:xfrm flipV="1">
            <a:off x="1038225" y="5638800"/>
            <a:ext cx="257175" cy="78105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37894" name="TextBox 37"/>
          <p:cNvSpPr txBox="1">
            <a:spLocks noChangeArrowheads="1"/>
          </p:cNvSpPr>
          <p:nvPr/>
        </p:nvSpPr>
        <p:spPr bwMode="auto">
          <a:xfrm>
            <a:off x="2133600" y="5943600"/>
            <a:ext cx="1219200" cy="630238"/>
          </a:xfrm>
          <a:prstGeom prst="rect">
            <a:avLst/>
          </a:prstGeom>
          <a:solidFill>
            <a:schemeClr val="bg1"/>
          </a:solidFill>
          <a:ln w="9525">
            <a:solidFill>
              <a:srgbClr val="002060"/>
            </a:solidFill>
            <a:miter lim="800000"/>
            <a:headEnd/>
            <a:tailEnd/>
          </a:ln>
        </p:spPr>
        <p:txBody>
          <a:bodyPr>
            <a:spAutoFit/>
          </a:bodyPr>
          <a:lstStyle/>
          <a:p>
            <a:r>
              <a:rPr lang="en-US" sz="700">
                <a:latin typeface="Tw Cen MT" pitchFamily="34" charset="0"/>
              </a:rPr>
              <a:t>Self-regulation: revising, employing strategies, setting goals, managing attention, taking perspective of the reader</a:t>
            </a:r>
          </a:p>
        </p:txBody>
      </p:sp>
      <p:sp>
        <p:nvSpPr>
          <p:cNvPr id="37895" name="TextBox 38"/>
          <p:cNvSpPr txBox="1">
            <a:spLocks noChangeArrowheads="1"/>
          </p:cNvSpPr>
          <p:nvPr/>
        </p:nvSpPr>
        <p:spPr bwMode="auto">
          <a:xfrm>
            <a:off x="3581400" y="5638800"/>
            <a:ext cx="1066800" cy="738188"/>
          </a:xfrm>
          <a:prstGeom prst="rect">
            <a:avLst/>
          </a:prstGeom>
          <a:solidFill>
            <a:schemeClr val="bg1"/>
          </a:solidFill>
          <a:ln w="9525">
            <a:solidFill>
              <a:srgbClr val="002060"/>
            </a:solidFill>
            <a:miter lim="800000"/>
            <a:headEnd/>
            <a:tailEnd/>
          </a:ln>
        </p:spPr>
        <p:txBody>
          <a:bodyPr>
            <a:spAutoFit/>
          </a:bodyPr>
          <a:lstStyle/>
          <a:p>
            <a:r>
              <a:rPr lang="en-US" sz="700">
                <a:latin typeface="Tw Cen MT" pitchFamily="34" charset="0"/>
              </a:rPr>
              <a:t>Higher-level reasoning: finding evidence, judging perspective, synthesizing or elaboration, having a new idea</a:t>
            </a:r>
          </a:p>
        </p:txBody>
      </p:sp>
      <p:cxnSp>
        <p:nvCxnSpPr>
          <p:cNvPr id="40" name="Straight Arrow Connector 39"/>
          <p:cNvCxnSpPr/>
          <p:nvPr/>
        </p:nvCxnSpPr>
        <p:spPr>
          <a:xfrm flipH="1" flipV="1">
            <a:off x="1600200" y="5638800"/>
            <a:ext cx="990600" cy="40005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42" name="Straight Arrow Connector 41"/>
          <p:cNvCxnSpPr>
            <a:endCxn id="37949" idx="3"/>
          </p:cNvCxnSpPr>
          <p:nvPr/>
        </p:nvCxnSpPr>
        <p:spPr>
          <a:xfrm flipH="1" flipV="1">
            <a:off x="1676400" y="5465763"/>
            <a:ext cx="2133600" cy="268287"/>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44" name="5-Point Star 43"/>
          <p:cNvSpPr/>
          <p:nvPr/>
        </p:nvSpPr>
        <p:spPr>
          <a:xfrm>
            <a:off x="1219200" y="3886200"/>
            <a:ext cx="304800" cy="3048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7899" name="TextBox 45"/>
          <p:cNvSpPr txBox="1">
            <a:spLocks noChangeArrowheads="1"/>
          </p:cNvSpPr>
          <p:nvPr/>
        </p:nvSpPr>
        <p:spPr bwMode="auto">
          <a:xfrm>
            <a:off x="7010400" y="1828800"/>
            <a:ext cx="1981200" cy="1569660"/>
          </a:xfrm>
          <a:prstGeom prst="rect">
            <a:avLst/>
          </a:prstGeom>
          <a:noFill/>
          <a:ln w="9525">
            <a:noFill/>
            <a:miter lim="800000"/>
            <a:headEnd/>
            <a:tailEnd/>
          </a:ln>
        </p:spPr>
        <p:txBody>
          <a:bodyPr>
            <a:spAutoFit/>
          </a:bodyPr>
          <a:lstStyle/>
          <a:p>
            <a:r>
              <a:rPr lang="en-US" sz="3200" dirty="0">
                <a:latin typeface="Tw Cen MT" pitchFamily="34" charset="0"/>
              </a:rPr>
              <a:t>Writing  Processing </a:t>
            </a:r>
            <a:r>
              <a:rPr lang="en-US" sz="3200" dirty="0" smtClean="0">
                <a:latin typeface="Tw Cen MT" pitchFamily="34" charset="0"/>
              </a:rPr>
              <a:t>Model</a:t>
            </a:r>
            <a:endParaRPr lang="en-US" sz="3200" dirty="0">
              <a:latin typeface="Tw Cen MT" pitchFamily="34" charset="0"/>
            </a:endParaRPr>
          </a:p>
        </p:txBody>
      </p:sp>
      <p:pic>
        <p:nvPicPr>
          <p:cNvPr id="37900" name="Picture 46" descr="C:\Users\rfrantu.DPSUSER\AppData\Local\Microsoft\Windows\Temporary Internet Files\Content.IE5\51MDEWEC\MM900323756[1].gif"/>
          <p:cNvPicPr>
            <a:picLocks noChangeAspect="1" noChangeArrowheads="1" noCrop="1"/>
          </p:cNvPicPr>
          <p:nvPr/>
        </p:nvPicPr>
        <p:blipFill>
          <a:blip r:embed="rId2" cstate="print"/>
          <a:srcRect/>
          <a:stretch>
            <a:fillRect/>
          </a:stretch>
        </p:blipFill>
        <p:spPr bwMode="auto">
          <a:xfrm>
            <a:off x="7391400" y="0"/>
            <a:ext cx="1482725" cy="1609725"/>
          </a:xfrm>
          <a:prstGeom prst="rect">
            <a:avLst/>
          </a:prstGeom>
          <a:noFill/>
          <a:ln w="9525">
            <a:noFill/>
            <a:miter lim="800000"/>
            <a:headEnd/>
            <a:tailEnd/>
          </a:ln>
        </p:spPr>
      </p:pic>
      <p:sp>
        <p:nvSpPr>
          <p:cNvPr id="43" name="Rounded Rectangle 42"/>
          <p:cNvSpPr/>
          <p:nvPr/>
        </p:nvSpPr>
        <p:spPr>
          <a:xfrm>
            <a:off x="609600" y="1752600"/>
            <a:ext cx="1295400" cy="914400"/>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r>
              <a:rPr lang="en-US" sz="1400" dirty="0"/>
              <a:t>Planning </a:t>
            </a:r>
          </a:p>
        </p:txBody>
      </p:sp>
      <p:cxnSp>
        <p:nvCxnSpPr>
          <p:cNvPr id="54" name="Straight Connector 53"/>
          <p:cNvCxnSpPr/>
          <p:nvPr/>
        </p:nvCxnSpPr>
        <p:spPr>
          <a:xfrm>
            <a:off x="3657600" y="1905000"/>
            <a:ext cx="1600200" cy="304800"/>
          </a:xfrm>
          <a:prstGeom prst="line">
            <a:avLst/>
          </a:prstGeom>
        </p:spPr>
        <p:style>
          <a:lnRef idx="2">
            <a:schemeClr val="dk1"/>
          </a:lnRef>
          <a:fillRef idx="0">
            <a:schemeClr val="dk1"/>
          </a:fillRef>
          <a:effectRef idx="1">
            <a:schemeClr val="dk1"/>
          </a:effectRef>
          <a:fontRef idx="minor">
            <a:schemeClr val="tx1"/>
          </a:fontRef>
        </p:style>
      </p:cxnSp>
      <p:cxnSp>
        <p:nvCxnSpPr>
          <p:cNvPr id="55" name="Straight Connector 54"/>
          <p:cNvCxnSpPr/>
          <p:nvPr/>
        </p:nvCxnSpPr>
        <p:spPr>
          <a:xfrm>
            <a:off x="3581400" y="2362200"/>
            <a:ext cx="1752600" cy="381000"/>
          </a:xfrm>
          <a:prstGeom prst="line">
            <a:avLst/>
          </a:prstGeom>
        </p:spPr>
        <p:style>
          <a:lnRef idx="2">
            <a:schemeClr val="dk1"/>
          </a:lnRef>
          <a:fillRef idx="0">
            <a:schemeClr val="dk1"/>
          </a:fillRef>
          <a:effectRef idx="1">
            <a:schemeClr val="dk1"/>
          </a:effectRef>
          <a:fontRef idx="minor">
            <a:schemeClr val="tx1"/>
          </a:fontRef>
        </p:style>
      </p:cxnSp>
      <p:sp>
        <p:nvSpPr>
          <p:cNvPr id="50" name="Rounded Rectangle 49"/>
          <p:cNvSpPr/>
          <p:nvPr/>
        </p:nvSpPr>
        <p:spPr>
          <a:xfrm>
            <a:off x="2362200" y="1752600"/>
            <a:ext cx="1295400" cy="914400"/>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r>
              <a:rPr lang="en-US" sz="1400" dirty="0"/>
              <a:t>Translating  </a:t>
            </a:r>
          </a:p>
        </p:txBody>
      </p:sp>
      <p:cxnSp>
        <p:nvCxnSpPr>
          <p:cNvPr id="59" name="Straight Connector 58"/>
          <p:cNvCxnSpPr/>
          <p:nvPr/>
        </p:nvCxnSpPr>
        <p:spPr>
          <a:xfrm>
            <a:off x="3505200" y="3352800"/>
            <a:ext cx="1295400" cy="228600"/>
          </a:xfrm>
          <a:prstGeom prst="line">
            <a:avLst/>
          </a:prstGeom>
        </p:spPr>
        <p:style>
          <a:lnRef idx="2">
            <a:schemeClr val="dk1"/>
          </a:lnRef>
          <a:fillRef idx="0">
            <a:schemeClr val="dk1"/>
          </a:fillRef>
          <a:effectRef idx="1">
            <a:schemeClr val="dk1"/>
          </a:effectRef>
          <a:fontRef idx="minor">
            <a:schemeClr val="tx1"/>
          </a:fontRef>
        </p:style>
      </p:cxnSp>
      <p:sp>
        <p:nvSpPr>
          <p:cNvPr id="51" name="Rounded Rectangle 50"/>
          <p:cNvSpPr/>
          <p:nvPr/>
        </p:nvSpPr>
        <p:spPr>
          <a:xfrm>
            <a:off x="2362200" y="2895600"/>
            <a:ext cx="1295400" cy="914400"/>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r>
              <a:rPr lang="en-US" sz="1400" dirty="0"/>
              <a:t>Transcribing </a:t>
            </a:r>
          </a:p>
        </p:txBody>
      </p:sp>
      <p:grpSp>
        <p:nvGrpSpPr>
          <p:cNvPr id="37907" name="Group 25"/>
          <p:cNvGrpSpPr>
            <a:grpSpLocks/>
          </p:cNvGrpSpPr>
          <p:nvPr/>
        </p:nvGrpSpPr>
        <p:grpSpPr bwMode="auto">
          <a:xfrm>
            <a:off x="4495800" y="1600200"/>
            <a:ext cx="2209800" cy="3200400"/>
            <a:chOff x="3048000" y="914400"/>
            <a:chExt cx="4152900" cy="5715000"/>
          </a:xfrm>
        </p:grpSpPr>
        <p:grpSp>
          <p:nvGrpSpPr>
            <p:cNvPr id="37922" name="Group 3"/>
            <p:cNvGrpSpPr>
              <a:grpSpLocks/>
            </p:cNvGrpSpPr>
            <p:nvPr/>
          </p:nvGrpSpPr>
          <p:grpSpPr bwMode="auto">
            <a:xfrm>
              <a:off x="4267200" y="914400"/>
              <a:ext cx="1524000" cy="1447800"/>
              <a:chOff x="2928" y="936"/>
              <a:chExt cx="960" cy="912"/>
            </a:xfrm>
          </p:grpSpPr>
          <p:sp>
            <p:nvSpPr>
              <p:cNvPr id="37942" name="Oval 4"/>
              <p:cNvSpPr>
                <a:spLocks noChangeArrowheads="1"/>
              </p:cNvSpPr>
              <p:nvPr/>
            </p:nvSpPr>
            <p:spPr bwMode="auto">
              <a:xfrm>
                <a:off x="2952" y="936"/>
                <a:ext cx="912" cy="912"/>
              </a:xfrm>
              <a:prstGeom prst="ellipse">
                <a:avLst/>
              </a:prstGeom>
              <a:solidFill>
                <a:srgbClr val="FB6A4F"/>
              </a:solidFill>
              <a:ln w="9525">
                <a:noFill/>
                <a:miter lim="800000"/>
                <a:headEnd/>
                <a:tailEnd/>
              </a:ln>
            </p:spPr>
            <p:txBody>
              <a:bodyPr wrap="none" anchor="ctr"/>
              <a:lstStyle/>
              <a:p>
                <a:endParaRPr lang="en-US">
                  <a:latin typeface="Tw Cen MT" pitchFamily="34" charset="0"/>
                </a:endParaRPr>
              </a:p>
            </p:txBody>
          </p:sp>
          <p:sp>
            <p:nvSpPr>
              <p:cNvPr id="6" name="Text Box 5"/>
              <p:cNvSpPr txBox="1">
                <a:spLocks noChangeArrowheads="1"/>
              </p:cNvSpPr>
              <p:nvPr/>
            </p:nvSpPr>
            <p:spPr bwMode="auto">
              <a:xfrm>
                <a:off x="2932" y="1190"/>
                <a:ext cx="949" cy="489"/>
              </a:xfrm>
              <a:prstGeom prst="rect">
                <a:avLst/>
              </a:prstGeom>
              <a:noFill/>
              <a:ln w="9525">
                <a:noFill/>
                <a:miter lim="800000"/>
                <a:headEnd/>
                <a:tailEnd/>
              </a:ln>
            </p:spPr>
            <p:txBody>
              <a:bodyPr>
                <a:spAutoFit/>
              </a:bodyPr>
              <a:lstStyle/>
              <a:p>
                <a:pPr algn="ctr" fontAlgn="auto">
                  <a:spcBef>
                    <a:spcPct val="50000"/>
                  </a:spcBef>
                  <a:spcAft>
                    <a:spcPts val="0"/>
                  </a:spcAft>
                  <a:defRPr/>
                </a:pPr>
                <a:r>
                  <a:rPr lang="en-US" sz="1050" dirty="0">
                    <a:latin typeface="+mn-lt"/>
                    <a:cs typeface="+mn-cs"/>
                  </a:rPr>
                  <a:t>Context Processor</a:t>
                </a:r>
              </a:p>
            </p:txBody>
          </p:sp>
        </p:grpSp>
        <p:grpSp>
          <p:nvGrpSpPr>
            <p:cNvPr id="37923" name="Group 6"/>
            <p:cNvGrpSpPr>
              <a:grpSpLocks/>
            </p:cNvGrpSpPr>
            <p:nvPr/>
          </p:nvGrpSpPr>
          <p:grpSpPr bwMode="auto">
            <a:xfrm>
              <a:off x="3048000" y="4038600"/>
              <a:ext cx="4152900" cy="1447800"/>
              <a:chOff x="2088" y="2976"/>
              <a:chExt cx="2616" cy="912"/>
            </a:xfrm>
          </p:grpSpPr>
          <p:grpSp>
            <p:nvGrpSpPr>
              <p:cNvPr id="37936" name="Group 7"/>
              <p:cNvGrpSpPr>
                <a:grpSpLocks/>
              </p:cNvGrpSpPr>
              <p:nvPr/>
            </p:nvGrpSpPr>
            <p:grpSpPr bwMode="auto">
              <a:xfrm>
                <a:off x="3744" y="2976"/>
                <a:ext cx="960" cy="912"/>
                <a:chOff x="3744" y="2976"/>
                <a:chExt cx="960" cy="912"/>
              </a:xfrm>
            </p:grpSpPr>
            <p:sp>
              <p:nvSpPr>
                <p:cNvPr id="37940" name="Oval 8"/>
                <p:cNvSpPr>
                  <a:spLocks noChangeArrowheads="1"/>
                </p:cNvSpPr>
                <p:nvPr/>
              </p:nvSpPr>
              <p:spPr bwMode="auto">
                <a:xfrm>
                  <a:off x="3744" y="2976"/>
                  <a:ext cx="912" cy="912"/>
                </a:xfrm>
                <a:prstGeom prst="ellipse">
                  <a:avLst/>
                </a:prstGeom>
                <a:solidFill>
                  <a:srgbClr val="96D045"/>
                </a:solidFill>
                <a:ln w="9525">
                  <a:noFill/>
                  <a:miter lim="800000"/>
                  <a:headEnd/>
                  <a:tailEnd/>
                </a:ln>
              </p:spPr>
              <p:txBody>
                <a:bodyPr wrap="none" anchor="ctr"/>
                <a:lstStyle/>
                <a:p>
                  <a:endParaRPr lang="en-US">
                    <a:latin typeface="Tw Cen MT" pitchFamily="34" charset="0"/>
                  </a:endParaRPr>
                </a:p>
              </p:txBody>
            </p:sp>
            <p:sp>
              <p:nvSpPr>
                <p:cNvPr id="37941" name="Text Box 9"/>
                <p:cNvSpPr txBox="1">
                  <a:spLocks noChangeArrowheads="1"/>
                </p:cNvSpPr>
                <p:nvPr/>
              </p:nvSpPr>
              <p:spPr bwMode="auto">
                <a:xfrm>
                  <a:off x="3744" y="3230"/>
                  <a:ext cx="960" cy="415"/>
                </a:xfrm>
                <a:prstGeom prst="rect">
                  <a:avLst/>
                </a:prstGeom>
                <a:noFill/>
                <a:ln w="9525">
                  <a:noFill/>
                  <a:miter lim="800000"/>
                  <a:headEnd/>
                  <a:tailEnd/>
                </a:ln>
              </p:spPr>
              <p:txBody>
                <a:bodyPr>
                  <a:spAutoFit/>
                </a:bodyPr>
                <a:lstStyle/>
                <a:p>
                  <a:pPr algn="ctr">
                    <a:spcBef>
                      <a:spcPct val="50000"/>
                    </a:spcBef>
                  </a:pPr>
                  <a:r>
                    <a:rPr lang="en-US" sz="900">
                      <a:latin typeface="Tw Cen MT" pitchFamily="34" charset="0"/>
                    </a:rPr>
                    <a:t>Orthographic Processor</a:t>
                  </a:r>
                </a:p>
              </p:txBody>
            </p:sp>
          </p:grpSp>
          <p:grpSp>
            <p:nvGrpSpPr>
              <p:cNvPr id="37937" name="Group 10"/>
              <p:cNvGrpSpPr>
                <a:grpSpLocks/>
              </p:cNvGrpSpPr>
              <p:nvPr/>
            </p:nvGrpSpPr>
            <p:grpSpPr bwMode="auto">
              <a:xfrm>
                <a:off x="2088" y="2976"/>
                <a:ext cx="960" cy="912"/>
                <a:chOff x="2088" y="2976"/>
                <a:chExt cx="960" cy="912"/>
              </a:xfrm>
            </p:grpSpPr>
            <p:sp>
              <p:nvSpPr>
                <p:cNvPr id="37938" name="Oval 11"/>
                <p:cNvSpPr>
                  <a:spLocks noChangeArrowheads="1"/>
                </p:cNvSpPr>
                <p:nvPr/>
              </p:nvSpPr>
              <p:spPr bwMode="auto">
                <a:xfrm>
                  <a:off x="2112" y="2976"/>
                  <a:ext cx="912" cy="912"/>
                </a:xfrm>
                <a:prstGeom prst="ellipse">
                  <a:avLst/>
                </a:prstGeom>
                <a:solidFill>
                  <a:srgbClr val="96D045"/>
                </a:solidFill>
                <a:ln w="9525">
                  <a:noFill/>
                  <a:miter lim="800000"/>
                  <a:headEnd/>
                  <a:tailEnd/>
                </a:ln>
              </p:spPr>
              <p:txBody>
                <a:bodyPr wrap="none" anchor="ctr"/>
                <a:lstStyle/>
                <a:p>
                  <a:endParaRPr lang="en-US">
                    <a:latin typeface="Tw Cen MT" pitchFamily="34" charset="0"/>
                  </a:endParaRPr>
                </a:p>
              </p:txBody>
            </p:sp>
            <p:sp>
              <p:nvSpPr>
                <p:cNvPr id="37939" name="Text Box 12"/>
                <p:cNvSpPr txBox="1">
                  <a:spLocks noChangeArrowheads="1"/>
                </p:cNvSpPr>
                <p:nvPr/>
              </p:nvSpPr>
              <p:spPr bwMode="auto">
                <a:xfrm>
                  <a:off x="2088" y="3230"/>
                  <a:ext cx="960" cy="415"/>
                </a:xfrm>
                <a:prstGeom prst="rect">
                  <a:avLst/>
                </a:prstGeom>
                <a:noFill/>
                <a:ln w="9525">
                  <a:noFill/>
                  <a:miter lim="800000"/>
                  <a:headEnd/>
                  <a:tailEnd/>
                </a:ln>
              </p:spPr>
              <p:txBody>
                <a:bodyPr>
                  <a:spAutoFit/>
                </a:bodyPr>
                <a:lstStyle/>
                <a:p>
                  <a:pPr algn="ctr">
                    <a:spcBef>
                      <a:spcPct val="50000"/>
                    </a:spcBef>
                  </a:pPr>
                  <a:r>
                    <a:rPr lang="en-US" sz="800">
                      <a:latin typeface="Tw Cen MT" pitchFamily="34" charset="0"/>
                    </a:rPr>
                    <a:t>Phonological</a:t>
                  </a:r>
                  <a:r>
                    <a:rPr lang="en-US" sz="900">
                      <a:latin typeface="Tw Cen MT" pitchFamily="34" charset="0"/>
                    </a:rPr>
                    <a:t> Processor</a:t>
                  </a:r>
                </a:p>
              </p:txBody>
            </p:sp>
          </p:grpSp>
        </p:grpSp>
        <p:grpSp>
          <p:nvGrpSpPr>
            <p:cNvPr id="37924" name="Group 13"/>
            <p:cNvGrpSpPr>
              <a:grpSpLocks/>
            </p:cNvGrpSpPr>
            <p:nvPr/>
          </p:nvGrpSpPr>
          <p:grpSpPr bwMode="auto">
            <a:xfrm>
              <a:off x="4267200" y="2547938"/>
              <a:ext cx="1524000" cy="1447800"/>
              <a:chOff x="2880" y="2037"/>
              <a:chExt cx="960" cy="912"/>
            </a:xfrm>
          </p:grpSpPr>
          <p:sp>
            <p:nvSpPr>
              <p:cNvPr id="37934" name="Oval 14"/>
              <p:cNvSpPr>
                <a:spLocks noChangeArrowheads="1"/>
              </p:cNvSpPr>
              <p:nvPr/>
            </p:nvSpPr>
            <p:spPr bwMode="auto">
              <a:xfrm>
                <a:off x="2924" y="2037"/>
                <a:ext cx="912" cy="912"/>
              </a:xfrm>
              <a:prstGeom prst="ellipse">
                <a:avLst/>
              </a:prstGeom>
              <a:solidFill>
                <a:srgbClr val="008080"/>
              </a:solidFill>
              <a:ln w="9525">
                <a:noFill/>
                <a:miter lim="800000"/>
                <a:headEnd/>
                <a:tailEnd/>
              </a:ln>
            </p:spPr>
            <p:txBody>
              <a:bodyPr wrap="none" anchor="ctr"/>
              <a:lstStyle/>
              <a:p>
                <a:endParaRPr lang="en-US">
                  <a:latin typeface="Tw Cen MT" pitchFamily="34" charset="0"/>
                </a:endParaRPr>
              </a:p>
            </p:txBody>
          </p:sp>
          <p:sp>
            <p:nvSpPr>
              <p:cNvPr id="16" name="Text Box 15"/>
              <p:cNvSpPr txBox="1">
                <a:spLocks noChangeArrowheads="1"/>
              </p:cNvSpPr>
              <p:nvPr/>
            </p:nvSpPr>
            <p:spPr bwMode="auto">
              <a:xfrm>
                <a:off x="2884" y="2271"/>
                <a:ext cx="949" cy="484"/>
              </a:xfrm>
              <a:prstGeom prst="rect">
                <a:avLst/>
              </a:prstGeom>
              <a:noFill/>
              <a:ln w="9525">
                <a:noFill/>
                <a:miter lim="800000"/>
                <a:headEnd/>
                <a:tailEnd/>
              </a:ln>
            </p:spPr>
            <p:txBody>
              <a:bodyPr>
                <a:spAutoFit/>
              </a:bodyPr>
              <a:lstStyle/>
              <a:p>
                <a:pPr algn="ctr" fontAlgn="auto">
                  <a:spcBef>
                    <a:spcPct val="50000"/>
                  </a:spcBef>
                  <a:spcAft>
                    <a:spcPts val="0"/>
                  </a:spcAft>
                  <a:defRPr/>
                </a:pPr>
                <a:r>
                  <a:rPr lang="en-US" sz="1050" dirty="0">
                    <a:latin typeface="+mn-lt"/>
                    <a:cs typeface="+mn-cs"/>
                  </a:rPr>
                  <a:t>Meaning Processor</a:t>
                </a:r>
              </a:p>
            </p:txBody>
          </p:sp>
        </p:grpSp>
        <p:grpSp>
          <p:nvGrpSpPr>
            <p:cNvPr id="37925" name="Group 17"/>
            <p:cNvGrpSpPr>
              <a:grpSpLocks/>
            </p:cNvGrpSpPr>
            <p:nvPr/>
          </p:nvGrpSpPr>
          <p:grpSpPr bwMode="auto">
            <a:xfrm>
              <a:off x="4343400" y="3505200"/>
              <a:ext cx="1555750" cy="1433513"/>
              <a:chOff x="2620" y="2649"/>
              <a:chExt cx="980" cy="903"/>
            </a:xfrm>
          </p:grpSpPr>
          <p:sp>
            <p:nvSpPr>
              <p:cNvPr id="37931" name="AutoShape 18"/>
              <p:cNvSpPr>
                <a:spLocks noChangeArrowheads="1"/>
              </p:cNvSpPr>
              <p:nvPr/>
            </p:nvSpPr>
            <p:spPr bwMode="auto">
              <a:xfrm rot="5400000">
                <a:off x="3024" y="3120"/>
                <a:ext cx="192" cy="672"/>
              </a:xfrm>
              <a:prstGeom prst="upDownArrow">
                <a:avLst>
                  <a:gd name="adj1" fmla="val 50000"/>
                  <a:gd name="adj2" fmla="val 70000"/>
                </a:avLst>
              </a:prstGeom>
              <a:gradFill rotWithShape="0">
                <a:gsLst>
                  <a:gs pos="0">
                    <a:srgbClr val="4D3457"/>
                  </a:gs>
                  <a:gs pos="50000">
                    <a:srgbClr val="A671BB"/>
                  </a:gs>
                  <a:gs pos="100000">
                    <a:srgbClr val="4D3457"/>
                  </a:gs>
                </a:gsLst>
                <a:lin ang="5400000" scaled="1"/>
              </a:gradFill>
              <a:ln w="9525">
                <a:noFill/>
                <a:miter lim="800000"/>
                <a:headEnd/>
                <a:tailEnd/>
              </a:ln>
            </p:spPr>
            <p:txBody>
              <a:bodyPr wrap="none" anchor="ctr"/>
              <a:lstStyle/>
              <a:p>
                <a:endParaRPr lang="en-US">
                  <a:latin typeface="Tw Cen MT" pitchFamily="34" charset="0"/>
                </a:endParaRPr>
              </a:p>
            </p:txBody>
          </p:sp>
          <p:sp>
            <p:nvSpPr>
              <p:cNvPr id="37932" name="AutoShape 19"/>
              <p:cNvSpPr>
                <a:spLocks noChangeArrowheads="1"/>
              </p:cNvSpPr>
              <p:nvPr/>
            </p:nvSpPr>
            <p:spPr bwMode="auto">
              <a:xfrm rot="-1956574">
                <a:off x="3408" y="2688"/>
                <a:ext cx="192" cy="572"/>
              </a:xfrm>
              <a:prstGeom prst="upDownArrow">
                <a:avLst>
                  <a:gd name="adj1" fmla="val 50000"/>
                  <a:gd name="adj2" fmla="val 59583"/>
                </a:avLst>
              </a:prstGeom>
              <a:gradFill rotWithShape="0">
                <a:gsLst>
                  <a:gs pos="0">
                    <a:srgbClr val="4D3457"/>
                  </a:gs>
                  <a:gs pos="50000">
                    <a:srgbClr val="A671BB"/>
                  </a:gs>
                  <a:gs pos="100000">
                    <a:srgbClr val="4D3457"/>
                  </a:gs>
                </a:gsLst>
                <a:lin ang="5400000" scaled="1"/>
              </a:gradFill>
              <a:ln w="9525">
                <a:noFill/>
                <a:miter lim="800000"/>
                <a:headEnd/>
                <a:tailEnd/>
              </a:ln>
            </p:spPr>
            <p:txBody>
              <a:bodyPr wrap="none" anchor="ctr"/>
              <a:lstStyle/>
              <a:p>
                <a:endParaRPr lang="en-US">
                  <a:latin typeface="Tw Cen MT" pitchFamily="34" charset="0"/>
                </a:endParaRPr>
              </a:p>
            </p:txBody>
          </p:sp>
          <p:sp>
            <p:nvSpPr>
              <p:cNvPr id="37933" name="AutoShape 20"/>
              <p:cNvSpPr>
                <a:spLocks noChangeArrowheads="1"/>
              </p:cNvSpPr>
              <p:nvPr/>
            </p:nvSpPr>
            <p:spPr bwMode="auto">
              <a:xfrm rot="2175313">
                <a:off x="2620" y="2649"/>
                <a:ext cx="192" cy="576"/>
              </a:xfrm>
              <a:prstGeom prst="upDownArrow">
                <a:avLst>
                  <a:gd name="adj1" fmla="val 50000"/>
                  <a:gd name="adj2" fmla="val 60000"/>
                </a:avLst>
              </a:prstGeom>
              <a:gradFill rotWithShape="0">
                <a:gsLst>
                  <a:gs pos="0">
                    <a:srgbClr val="4D3457"/>
                  </a:gs>
                  <a:gs pos="50000">
                    <a:srgbClr val="A671BB"/>
                  </a:gs>
                  <a:gs pos="100000">
                    <a:srgbClr val="4D3457"/>
                  </a:gs>
                </a:gsLst>
                <a:lin ang="5400000" scaled="1"/>
              </a:gradFill>
              <a:ln w="9525">
                <a:noFill/>
                <a:miter lim="800000"/>
                <a:headEnd/>
                <a:tailEnd/>
              </a:ln>
            </p:spPr>
            <p:txBody>
              <a:bodyPr wrap="none" anchor="ctr"/>
              <a:lstStyle/>
              <a:p>
                <a:endParaRPr lang="en-US">
                  <a:latin typeface="Tw Cen MT" pitchFamily="34" charset="0"/>
                </a:endParaRPr>
              </a:p>
            </p:txBody>
          </p:sp>
        </p:grpSp>
        <p:sp>
          <p:nvSpPr>
            <p:cNvPr id="37926" name="Text Box 26"/>
            <p:cNvSpPr txBox="1">
              <a:spLocks noChangeArrowheads="1"/>
            </p:cNvSpPr>
            <p:nvPr/>
          </p:nvSpPr>
          <p:spPr bwMode="auto">
            <a:xfrm>
              <a:off x="4495798" y="4191000"/>
              <a:ext cx="1295399" cy="436932"/>
            </a:xfrm>
            <a:prstGeom prst="rect">
              <a:avLst/>
            </a:prstGeom>
            <a:gradFill rotWithShape="0">
              <a:gsLst>
                <a:gs pos="0">
                  <a:srgbClr val="743125"/>
                </a:gs>
                <a:gs pos="50000">
                  <a:srgbClr val="FB6A4F"/>
                </a:gs>
                <a:gs pos="100000">
                  <a:srgbClr val="743125"/>
                </a:gs>
              </a:gsLst>
              <a:lin ang="5400000" scaled="1"/>
            </a:gradFill>
            <a:ln w="9525">
              <a:noFill/>
              <a:miter lim="800000"/>
              <a:headEnd/>
              <a:tailEnd/>
            </a:ln>
          </p:spPr>
          <p:txBody>
            <a:bodyPr>
              <a:spAutoFit/>
            </a:bodyPr>
            <a:lstStyle/>
            <a:p>
              <a:pPr algn="ctr">
                <a:lnSpc>
                  <a:spcPct val="90000"/>
                </a:lnSpc>
              </a:pPr>
              <a:r>
                <a:rPr lang="en-US" sz="1100">
                  <a:latin typeface="Tw Cen MT" pitchFamily="34" charset="0"/>
                </a:rPr>
                <a:t>Phonics</a:t>
              </a:r>
            </a:p>
          </p:txBody>
        </p:sp>
        <p:sp>
          <p:nvSpPr>
            <p:cNvPr id="22" name="Oval 21"/>
            <p:cNvSpPr/>
            <p:nvPr/>
          </p:nvSpPr>
          <p:spPr>
            <a:xfrm>
              <a:off x="4268214" y="5180807"/>
              <a:ext cx="1521537" cy="1448593"/>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800" dirty="0" err="1">
                  <a:solidFill>
                    <a:schemeClr val="tx1"/>
                  </a:solidFill>
                </a:rPr>
                <a:t>Grapho</a:t>
              </a:r>
              <a:r>
                <a:rPr lang="en-US" sz="800" dirty="0">
                  <a:solidFill>
                    <a:schemeClr val="tx1"/>
                  </a:solidFill>
                </a:rPr>
                <a:t>-motor </a:t>
              </a:r>
            </a:p>
            <a:p>
              <a:pPr algn="ctr" fontAlgn="auto">
                <a:spcBef>
                  <a:spcPts val="0"/>
                </a:spcBef>
                <a:spcAft>
                  <a:spcPts val="0"/>
                </a:spcAft>
                <a:defRPr/>
              </a:pPr>
              <a:r>
                <a:rPr lang="en-US" sz="800" dirty="0">
                  <a:solidFill>
                    <a:schemeClr val="tx1"/>
                  </a:solidFill>
                </a:rPr>
                <a:t>Processor </a:t>
              </a:r>
            </a:p>
          </p:txBody>
        </p:sp>
        <p:sp>
          <p:nvSpPr>
            <p:cNvPr id="37928" name="AutoShape 16"/>
            <p:cNvSpPr>
              <a:spLocks noChangeArrowheads="1"/>
            </p:cNvSpPr>
            <p:nvPr/>
          </p:nvSpPr>
          <p:spPr bwMode="auto">
            <a:xfrm>
              <a:off x="4876800" y="2057400"/>
              <a:ext cx="304800" cy="914400"/>
            </a:xfrm>
            <a:prstGeom prst="upDownArrow">
              <a:avLst>
                <a:gd name="adj1" fmla="val 50000"/>
                <a:gd name="adj2" fmla="val 60000"/>
              </a:avLst>
            </a:prstGeom>
            <a:gradFill rotWithShape="0">
              <a:gsLst>
                <a:gs pos="0">
                  <a:srgbClr val="4D3457"/>
                </a:gs>
                <a:gs pos="50000">
                  <a:srgbClr val="A671BB"/>
                </a:gs>
                <a:gs pos="100000">
                  <a:srgbClr val="4D3457"/>
                </a:gs>
              </a:gsLst>
              <a:lin ang="5400000" scaled="1"/>
            </a:gradFill>
            <a:ln w="9525">
              <a:noFill/>
              <a:miter lim="800000"/>
              <a:headEnd/>
              <a:tailEnd/>
            </a:ln>
          </p:spPr>
          <p:txBody>
            <a:bodyPr wrap="none" anchor="ctr"/>
            <a:lstStyle/>
            <a:p>
              <a:endParaRPr lang="en-US">
                <a:latin typeface="Tw Cen MT" pitchFamily="34" charset="0"/>
              </a:endParaRPr>
            </a:p>
          </p:txBody>
        </p:sp>
        <p:sp>
          <p:nvSpPr>
            <p:cNvPr id="37929" name="AutoShape 16"/>
            <p:cNvSpPr>
              <a:spLocks noChangeArrowheads="1"/>
            </p:cNvSpPr>
            <p:nvPr/>
          </p:nvSpPr>
          <p:spPr bwMode="auto">
            <a:xfrm rot="2871821">
              <a:off x="5699082" y="4991746"/>
              <a:ext cx="304800" cy="914400"/>
            </a:xfrm>
            <a:prstGeom prst="upDownArrow">
              <a:avLst>
                <a:gd name="adj1" fmla="val 50000"/>
                <a:gd name="adj2" fmla="val 60000"/>
              </a:avLst>
            </a:prstGeom>
            <a:gradFill rotWithShape="0">
              <a:gsLst>
                <a:gs pos="0">
                  <a:srgbClr val="4D3457"/>
                </a:gs>
                <a:gs pos="50000">
                  <a:srgbClr val="A671BB"/>
                </a:gs>
                <a:gs pos="100000">
                  <a:srgbClr val="4D3457"/>
                </a:gs>
              </a:gsLst>
              <a:lin ang="5400000" scaled="1"/>
            </a:gradFill>
            <a:ln w="9525">
              <a:noFill/>
              <a:miter lim="800000"/>
              <a:headEnd/>
              <a:tailEnd/>
            </a:ln>
          </p:spPr>
          <p:txBody>
            <a:bodyPr wrap="none" anchor="ctr"/>
            <a:lstStyle/>
            <a:p>
              <a:endParaRPr lang="en-US">
                <a:latin typeface="Tw Cen MT" pitchFamily="34" charset="0"/>
              </a:endParaRPr>
            </a:p>
          </p:txBody>
        </p:sp>
        <p:sp>
          <p:nvSpPr>
            <p:cNvPr id="37930" name="AutoShape 16"/>
            <p:cNvSpPr>
              <a:spLocks noChangeArrowheads="1"/>
            </p:cNvSpPr>
            <p:nvPr/>
          </p:nvSpPr>
          <p:spPr bwMode="auto">
            <a:xfrm rot="-2618346">
              <a:off x="4083412" y="5008050"/>
              <a:ext cx="304800" cy="914400"/>
            </a:xfrm>
            <a:prstGeom prst="upDownArrow">
              <a:avLst>
                <a:gd name="adj1" fmla="val 50000"/>
                <a:gd name="adj2" fmla="val 60000"/>
              </a:avLst>
            </a:prstGeom>
            <a:gradFill rotWithShape="0">
              <a:gsLst>
                <a:gs pos="0">
                  <a:srgbClr val="4D3457"/>
                </a:gs>
                <a:gs pos="50000">
                  <a:srgbClr val="A671BB"/>
                </a:gs>
                <a:gs pos="100000">
                  <a:srgbClr val="4D3457"/>
                </a:gs>
              </a:gsLst>
              <a:lin ang="5400000" scaled="1"/>
            </a:gradFill>
            <a:ln w="9525">
              <a:noFill/>
              <a:miter lim="800000"/>
              <a:headEnd/>
              <a:tailEnd/>
            </a:ln>
          </p:spPr>
          <p:txBody>
            <a:bodyPr wrap="none" anchor="ctr"/>
            <a:lstStyle/>
            <a:p>
              <a:endParaRPr lang="en-US">
                <a:latin typeface="Tw Cen MT" pitchFamily="34" charset="0"/>
              </a:endParaRPr>
            </a:p>
          </p:txBody>
        </p:sp>
      </p:grpSp>
      <p:cxnSp>
        <p:nvCxnSpPr>
          <p:cNvPr id="61" name="Straight Connector 60"/>
          <p:cNvCxnSpPr/>
          <p:nvPr/>
        </p:nvCxnSpPr>
        <p:spPr>
          <a:xfrm>
            <a:off x="3581400" y="4419600"/>
            <a:ext cx="1295400" cy="228600"/>
          </a:xfrm>
          <a:prstGeom prst="line">
            <a:avLst/>
          </a:prstGeom>
        </p:spPr>
        <p:style>
          <a:lnRef idx="2">
            <a:schemeClr val="dk1"/>
          </a:lnRef>
          <a:fillRef idx="0">
            <a:schemeClr val="dk1"/>
          </a:fillRef>
          <a:effectRef idx="1">
            <a:schemeClr val="dk1"/>
          </a:effectRef>
          <a:fontRef idx="minor">
            <a:schemeClr val="tx1"/>
          </a:fontRef>
        </p:style>
      </p:cxnSp>
      <p:sp>
        <p:nvSpPr>
          <p:cNvPr id="45" name="Oval 44"/>
          <p:cNvSpPr/>
          <p:nvPr/>
        </p:nvSpPr>
        <p:spPr>
          <a:xfrm>
            <a:off x="2743200" y="3886200"/>
            <a:ext cx="1066800" cy="838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dirty="0"/>
              <a:t>Writing </a:t>
            </a:r>
          </a:p>
        </p:txBody>
      </p:sp>
      <p:sp>
        <p:nvSpPr>
          <p:cNvPr id="52" name="Rounded Rectangle 51"/>
          <p:cNvSpPr/>
          <p:nvPr/>
        </p:nvSpPr>
        <p:spPr>
          <a:xfrm>
            <a:off x="3657600" y="4572000"/>
            <a:ext cx="1295400" cy="914400"/>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r>
              <a:rPr lang="en-US" sz="1400" dirty="0"/>
              <a:t>Reviewing  </a:t>
            </a:r>
          </a:p>
        </p:txBody>
      </p:sp>
      <p:cxnSp>
        <p:nvCxnSpPr>
          <p:cNvPr id="63" name="Straight Arrow Connector 62"/>
          <p:cNvCxnSpPr/>
          <p:nvPr/>
        </p:nvCxnSpPr>
        <p:spPr>
          <a:xfrm flipH="1" flipV="1">
            <a:off x="1143000" y="2590800"/>
            <a:ext cx="228600" cy="14478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65" name="Straight Arrow Connector 64"/>
          <p:cNvCxnSpPr/>
          <p:nvPr/>
        </p:nvCxnSpPr>
        <p:spPr>
          <a:xfrm flipV="1">
            <a:off x="1371600" y="2514600"/>
            <a:ext cx="1143000" cy="15240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67" name="Straight Arrow Connector 66"/>
          <p:cNvCxnSpPr/>
          <p:nvPr/>
        </p:nvCxnSpPr>
        <p:spPr>
          <a:xfrm flipV="1">
            <a:off x="1371600" y="3429000"/>
            <a:ext cx="1143000" cy="6096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69" name="Straight Arrow Connector 68"/>
          <p:cNvCxnSpPr/>
          <p:nvPr/>
        </p:nvCxnSpPr>
        <p:spPr>
          <a:xfrm>
            <a:off x="2971800" y="2514600"/>
            <a:ext cx="0" cy="5334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73" name="Straight Arrow Connector 72"/>
          <p:cNvCxnSpPr/>
          <p:nvPr/>
        </p:nvCxnSpPr>
        <p:spPr>
          <a:xfrm>
            <a:off x="3200400" y="3581400"/>
            <a:ext cx="0" cy="5334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74" name="Straight Arrow Connector 73"/>
          <p:cNvCxnSpPr/>
          <p:nvPr/>
        </p:nvCxnSpPr>
        <p:spPr>
          <a:xfrm>
            <a:off x="1752600" y="2209800"/>
            <a:ext cx="762000"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76" name="Straight Arrow Connector 75"/>
          <p:cNvCxnSpPr>
            <a:endCxn id="28" idx="3"/>
          </p:cNvCxnSpPr>
          <p:nvPr/>
        </p:nvCxnSpPr>
        <p:spPr>
          <a:xfrm flipH="1" flipV="1">
            <a:off x="2133600" y="4991100"/>
            <a:ext cx="1600200" cy="381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grpSp>
        <p:nvGrpSpPr>
          <p:cNvPr id="37919" name="Group 79"/>
          <p:cNvGrpSpPr>
            <a:grpSpLocks/>
          </p:cNvGrpSpPr>
          <p:nvPr/>
        </p:nvGrpSpPr>
        <p:grpSpPr bwMode="auto">
          <a:xfrm>
            <a:off x="6096000" y="1905000"/>
            <a:ext cx="401638" cy="1447800"/>
            <a:chOff x="6299143" y="1577365"/>
            <a:chExt cx="803455" cy="2604212"/>
          </a:xfrm>
        </p:grpSpPr>
        <p:sp>
          <p:nvSpPr>
            <p:cNvPr id="81" name="Up-Down Arrow 80"/>
            <p:cNvSpPr/>
            <p:nvPr/>
          </p:nvSpPr>
          <p:spPr>
            <a:xfrm rot="20369043">
              <a:off x="6299143" y="1577365"/>
              <a:ext cx="774873" cy="2604212"/>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 </a:t>
              </a:r>
            </a:p>
          </p:txBody>
        </p:sp>
        <p:sp>
          <p:nvSpPr>
            <p:cNvPr id="82" name="TextBox 81"/>
            <p:cNvSpPr txBox="1"/>
            <p:nvPr/>
          </p:nvSpPr>
          <p:spPr>
            <a:xfrm rot="4114520">
              <a:off x="5780586" y="2811023"/>
              <a:ext cx="2135911" cy="508113"/>
            </a:xfrm>
            <a:prstGeom prst="rect">
              <a:avLst/>
            </a:prstGeom>
            <a:noFill/>
          </p:spPr>
          <p:txBody>
            <a:bodyPr>
              <a:spAutoFit/>
            </a:bodyPr>
            <a:lstStyle/>
            <a:p>
              <a:pPr fontAlgn="auto">
                <a:spcBef>
                  <a:spcPts val="0"/>
                </a:spcBef>
                <a:spcAft>
                  <a:spcPts val="0"/>
                </a:spcAft>
                <a:defRPr/>
              </a:pPr>
              <a:r>
                <a:rPr lang="en-US" sz="1050" dirty="0">
                  <a:latin typeface="+mn-lt"/>
                  <a:cs typeface="+mn-cs"/>
                </a:rPr>
                <a:t>Processing Speed </a:t>
              </a:r>
            </a:p>
          </p:txBody>
        </p:sp>
      </p:gr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1600200"/>
            <a:ext cx="7904163" cy="609600"/>
          </a:xfrm>
        </p:spPr>
        <p:txBody>
          <a:bodyPr>
            <a:normAutofit/>
          </a:bodyPr>
          <a:lstStyle/>
          <a:p>
            <a:pPr eaLnBrk="1" fontAlgn="auto" hangingPunct="1">
              <a:spcAft>
                <a:spcPts val="0"/>
              </a:spcAft>
              <a:defRPr/>
            </a:pPr>
            <a:r>
              <a:rPr lang="en-US" dirty="0" smtClean="0"/>
              <a:t>Simple View of Writing  </a:t>
            </a:r>
          </a:p>
        </p:txBody>
      </p:sp>
      <p:sp>
        <p:nvSpPr>
          <p:cNvPr id="10243" name="Rectangle 3"/>
          <p:cNvSpPr>
            <a:spLocks noGrp="1" noChangeArrowheads="1"/>
          </p:cNvSpPr>
          <p:nvPr>
            <p:ph type="body" idx="1"/>
          </p:nvPr>
        </p:nvSpPr>
        <p:spPr>
          <a:xfrm>
            <a:off x="1752600" y="2286000"/>
            <a:ext cx="7162800" cy="762000"/>
          </a:xfrm>
        </p:spPr>
        <p:txBody>
          <a:bodyPr>
            <a:normAutofit fontScale="25000" lnSpcReduction="20000"/>
          </a:bodyPr>
          <a:lstStyle/>
          <a:p>
            <a:pPr marL="320040" indent="-320040" algn="ctr" eaLnBrk="1" fontAlgn="auto" hangingPunct="1">
              <a:spcAft>
                <a:spcPts val="0"/>
              </a:spcAft>
              <a:buFontTx/>
              <a:buNone/>
              <a:defRPr/>
            </a:pPr>
            <a:r>
              <a:rPr lang="en-US" sz="8000" dirty="0" smtClean="0"/>
              <a:t>Writing is the product of </a:t>
            </a:r>
            <a:r>
              <a:rPr lang="en-US" sz="8000" u="sng" dirty="0" smtClean="0"/>
              <a:t>low level transcription skills </a:t>
            </a:r>
            <a:r>
              <a:rPr lang="en-US" sz="8000" dirty="0" smtClean="0"/>
              <a:t> and high level </a:t>
            </a:r>
            <a:r>
              <a:rPr lang="en-US" sz="8000" u="sng" dirty="0" smtClean="0"/>
              <a:t>language processing </a:t>
            </a:r>
            <a:r>
              <a:rPr lang="en-US" sz="8000" dirty="0" smtClean="0"/>
              <a:t>and </a:t>
            </a:r>
            <a:r>
              <a:rPr lang="en-US" sz="8000" u="sng" dirty="0" smtClean="0"/>
              <a:t>mental control processes</a:t>
            </a:r>
            <a:r>
              <a:rPr lang="en-US" sz="8000" dirty="0" smtClean="0"/>
              <a:t>.</a:t>
            </a:r>
          </a:p>
          <a:p>
            <a:pPr marL="320040" indent="-320040" algn="ctr" eaLnBrk="1" fontAlgn="auto" hangingPunct="1">
              <a:spcAft>
                <a:spcPts val="0"/>
              </a:spcAft>
              <a:buFontTx/>
              <a:buNone/>
              <a:defRPr/>
            </a:pPr>
            <a:endParaRPr lang="en-US" dirty="0" smtClean="0"/>
          </a:p>
          <a:p>
            <a:pPr marL="320040" indent="-320040" eaLnBrk="1" fontAlgn="auto" hangingPunct="1">
              <a:spcAft>
                <a:spcPts val="0"/>
              </a:spcAft>
              <a:buFontTx/>
              <a:buNone/>
              <a:defRPr/>
            </a:pPr>
            <a:r>
              <a:rPr lang="en-US" dirty="0" smtClean="0">
                <a:solidFill>
                  <a:schemeClr val="hlink"/>
                </a:solidFill>
              </a:rPr>
              <a:t>                                                               </a:t>
            </a:r>
          </a:p>
        </p:txBody>
      </p:sp>
      <p:sp>
        <p:nvSpPr>
          <p:cNvPr id="10244" name="Rectangle 4"/>
          <p:cNvSpPr>
            <a:spLocks noChangeArrowheads="1"/>
          </p:cNvSpPr>
          <p:nvPr/>
        </p:nvSpPr>
        <p:spPr bwMode="auto">
          <a:xfrm>
            <a:off x="304800" y="3200400"/>
            <a:ext cx="2743200" cy="914400"/>
          </a:xfrm>
          <a:prstGeom prst="rect">
            <a:avLst/>
          </a:prstGeom>
          <a:solidFill>
            <a:srgbClr val="F6F9D7"/>
          </a:solidFill>
          <a:ln w="9525">
            <a:solidFill>
              <a:srgbClr val="FF3300"/>
            </a:solidFill>
            <a:miter lim="800000"/>
            <a:headEnd/>
            <a:tailEnd/>
          </a:ln>
        </p:spPr>
        <p:txBody>
          <a:bodyPr wrap="none" anchor="ctr"/>
          <a:lstStyle/>
          <a:p>
            <a:pPr algn="ctr"/>
            <a:r>
              <a:rPr lang="en-US" sz="2400">
                <a:latin typeface="Constantia" pitchFamily="18" charset="0"/>
              </a:rPr>
              <a:t>Transcription Skills </a:t>
            </a:r>
          </a:p>
        </p:txBody>
      </p:sp>
      <p:sp>
        <p:nvSpPr>
          <p:cNvPr id="10245" name="Rectangle 5"/>
          <p:cNvSpPr>
            <a:spLocks noChangeArrowheads="1"/>
          </p:cNvSpPr>
          <p:nvPr/>
        </p:nvSpPr>
        <p:spPr bwMode="auto">
          <a:xfrm>
            <a:off x="3352800" y="3200400"/>
            <a:ext cx="3048000" cy="914400"/>
          </a:xfrm>
          <a:prstGeom prst="rect">
            <a:avLst/>
          </a:prstGeom>
          <a:solidFill>
            <a:srgbClr val="F6F9D7"/>
          </a:solidFill>
          <a:ln w="9525">
            <a:solidFill>
              <a:srgbClr val="FF3300"/>
            </a:solidFill>
            <a:miter lim="800000"/>
            <a:headEnd/>
            <a:tailEnd/>
          </a:ln>
        </p:spPr>
        <p:txBody>
          <a:bodyPr wrap="none" anchor="ctr"/>
          <a:lstStyle/>
          <a:p>
            <a:pPr algn="ctr"/>
            <a:r>
              <a:rPr lang="en-US" sz="2400">
                <a:latin typeface="Constantia" pitchFamily="18" charset="0"/>
              </a:rPr>
              <a:t>Language </a:t>
            </a:r>
          </a:p>
          <a:p>
            <a:pPr algn="ctr"/>
            <a:r>
              <a:rPr lang="en-US" sz="2400">
                <a:latin typeface="Constantia" pitchFamily="18" charset="0"/>
              </a:rPr>
              <a:t>Processing </a:t>
            </a:r>
          </a:p>
        </p:txBody>
      </p:sp>
      <p:sp>
        <p:nvSpPr>
          <p:cNvPr id="10246" name="Rectangle 6"/>
          <p:cNvSpPr>
            <a:spLocks noChangeArrowheads="1"/>
          </p:cNvSpPr>
          <p:nvPr/>
        </p:nvSpPr>
        <p:spPr bwMode="auto">
          <a:xfrm>
            <a:off x="3048000" y="3429000"/>
            <a:ext cx="304800" cy="457200"/>
          </a:xfrm>
          <a:prstGeom prst="rect">
            <a:avLst/>
          </a:prstGeom>
          <a:solidFill>
            <a:srgbClr val="F6F9D7"/>
          </a:solidFill>
          <a:ln w="9525">
            <a:solidFill>
              <a:srgbClr val="FF0000"/>
            </a:solidFill>
            <a:miter lim="800000"/>
            <a:headEnd/>
            <a:tailEnd/>
          </a:ln>
        </p:spPr>
        <p:txBody>
          <a:bodyPr wrap="none" anchor="ctr"/>
          <a:lstStyle/>
          <a:p>
            <a:pPr algn="ctr"/>
            <a:r>
              <a:rPr lang="en-US" sz="2400">
                <a:latin typeface="Times New Roman" pitchFamily="18" charset="0"/>
              </a:rPr>
              <a:t>x</a:t>
            </a:r>
          </a:p>
        </p:txBody>
      </p:sp>
      <p:sp>
        <p:nvSpPr>
          <p:cNvPr id="10247" name="Text Box 7"/>
          <p:cNvSpPr txBox="1">
            <a:spLocks noChangeArrowheads="1"/>
          </p:cNvSpPr>
          <p:nvPr/>
        </p:nvSpPr>
        <p:spPr bwMode="auto">
          <a:xfrm>
            <a:off x="0" y="5181600"/>
            <a:ext cx="1600200" cy="1016000"/>
          </a:xfrm>
          <a:prstGeom prst="rect">
            <a:avLst/>
          </a:prstGeom>
          <a:noFill/>
          <a:ln w="9525">
            <a:solidFill>
              <a:srgbClr val="FF0000"/>
            </a:solidFill>
            <a:miter lim="800000"/>
            <a:headEnd/>
            <a:tailEnd/>
          </a:ln>
        </p:spPr>
        <p:txBody>
          <a:bodyPr>
            <a:spAutoFit/>
          </a:bodyPr>
          <a:lstStyle/>
          <a:p>
            <a:pPr algn="ctr">
              <a:spcBef>
                <a:spcPct val="50000"/>
              </a:spcBef>
            </a:pPr>
            <a:r>
              <a:rPr lang="en-US" sz="2000">
                <a:solidFill>
                  <a:srgbClr val="FF3300"/>
                </a:solidFill>
                <a:latin typeface="Constantia" pitchFamily="18" charset="0"/>
              </a:rPr>
              <a:t>handwriting, spelling, grammar</a:t>
            </a:r>
          </a:p>
        </p:txBody>
      </p:sp>
      <p:sp>
        <p:nvSpPr>
          <p:cNvPr id="10249" name="Text Box 9"/>
          <p:cNvSpPr txBox="1">
            <a:spLocks noChangeArrowheads="1"/>
          </p:cNvSpPr>
          <p:nvPr/>
        </p:nvSpPr>
        <p:spPr bwMode="auto">
          <a:xfrm>
            <a:off x="2286000" y="4572000"/>
            <a:ext cx="2057400" cy="830263"/>
          </a:xfrm>
          <a:prstGeom prst="rect">
            <a:avLst/>
          </a:prstGeom>
          <a:ln>
            <a:headEnd/>
            <a:tailEnd/>
          </a:ln>
        </p:spPr>
        <p:style>
          <a:lnRef idx="2">
            <a:schemeClr val="accent5"/>
          </a:lnRef>
          <a:fillRef idx="1">
            <a:schemeClr val="lt1"/>
          </a:fillRef>
          <a:effectRef idx="0">
            <a:schemeClr val="accent5"/>
          </a:effectRef>
          <a:fontRef idx="minor">
            <a:schemeClr val="dk1"/>
          </a:fontRef>
        </p:style>
        <p:txBody>
          <a:bodyPr>
            <a:spAutoFit/>
          </a:bodyPr>
          <a:lstStyle/>
          <a:p>
            <a:pPr algn="ctr" fontAlgn="auto">
              <a:spcBef>
                <a:spcPct val="50000"/>
              </a:spcBef>
              <a:spcAft>
                <a:spcPts val="0"/>
              </a:spcAft>
              <a:defRPr/>
            </a:pPr>
            <a:r>
              <a:rPr lang="en-US" sz="2400" dirty="0">
                <a:solidFill>
                  <a:schemeClr val="tx1"/>
                </a:solidFill>
                <a:latin typeface="Constantia" pitchFamily="18" charset="0"/>
              </a:rPr>
              <a:t>Mental Control</a:t>
            </a:r>
          </a:p>
        </p:txBody>
      </p:sp>
      <p:sp>
        <p:nvSpPr>
          <p:cNvPr id="10251" name="Text Box 11"/>
          <p:cNvSpPr txBox="1">
            <a:spLocks noChangeArrowheads="1"/>
          </p:cNvSpPr>
          <p:nvPr/>
        </p:nvSpPr>
        <p:spPr bwMode="auto">
          <a:xfrm>
            <a:off x="5486400" y="5334000"/>
            <a:ext cx="2133600" cy="1016000"/>
          </a:xfrm>
          <a:prstGeom prst="rect">
            <a:avLst/>
          </a:prstGeom>
          <a:noFill/>
          <a:ln w="9525">
            <a:solidFill>
              <a:srgbClr val="FF0000"/>
            </a:solidFill>
            <a:miter lim="800000"/>
            <a:headEnd/>
            <a:tailEnd/>
          </a:ln>
        </p:spPr>
        <p:txBody>
          <a:bodyPr>
            <a:spAutoFit/>
          </a:bodyPr>
          <a:lstStyle/>
          <a:p>
            <a:pPr algn="ctr">
              <a:spcBef>
                <a:spcPct val="50000"/>
              </a:spcBef>
            </a:pPr>
            <a:r>
              <a:rPr lang="en-US" sz="2000">
                <a:solidFill>
                  <a:srgbClr val="FF3300"/>
                </a:solidFill>
                <a:latin typeface="Constantia" pitchFamily="18" charset="0"/>
              </a:rPr>
              <a:t>Planning, reviewing and  revising</a:t>
            </a:r>
          </a:p>
        </p:txBody>
      </p:sp>
      <p:sp>
        <p:nvSpPr>
          <p:cNvPr id="10252" name="Line 12"/>
          <p:cNvSpPr>
            <a:spLocks noChangeShapeType="1"/>
          </p:cNvSpPr>
          <p:nvPr/>
        </p:nvSpPr>
        <p:spPr bwMode="auto">
          <a:xfrm flipV="1">
            <a:off x="914400" y="4114800"/>
            <a:ext cx="914400" cy="1066800"/>
          </a:xfrm>
          <a:prstGeom prst="line">
            <a:avLst/>
          </a:prstGeom>
          <a:noFill/>
          <a:ln w="57150">
            <a:solidFill>
              <a:srgbClr val="FF0000"/>
            </a:solidFill>
            <a:miter lim="800000"/>
            <a:headEnd/>
            <a:tailEnd/>
          </a:ln>
        </p:spPr>
        <p:txBody>
          <a:bodyPr wrap="none"/>
          <a:lstStyle/>
          <a:p>
            <a:endParaRPr lang="en-US"/>
          </a:p>
        </p:txBody>
      </p:sp>
      <p:sp>
        <p:nvSpPr>
          <p:cNvPr id="10257" name="Line 17"/>
          <p:cNvSpPr>
            <a:spLocks noChangeShapeType="1"/>
          </p:cNvSpPr>
          <p:nvPr/>
        </p:nvSpPr>
        <p:spPr bwMode="auto">
          <a:xfrm>
            <a:off x="5105400" y="4114800"/>
            <a:ext cx="685800" cy="1066800"/>
          </a:xfrm>
          <a:prstGeom prst="line">
            <a:avLst/>
          </a:prstGeom>
          <a:noFill/>
          <a:ln w="57150">
            <a:solidFill>
              <a:srgbClr val="FF0000"/>
            </a:solidFill>
            <a:miter lim="800000"/>
            <a:headEnd/>
            <a:tailEnd/>
          </a:ln>
        </p:spPr>
        <p:txBody>
          <a:bodyPr wrap="none"/>
          <a:lstStyle/>
          <a:p>
            <a:endParaRPr lang="en-US"/>
          </a:p>
        </p:txBody>
      </p:sp>
      <p:sp>
        <p:nvSpPr>
          <p:cNvPr id="40972" name="Text Box 19"/>
          <p:cNvSpPr txBox="1">
            <a:spLocks noChangeArrowheads="1"/>
          </p:cNvSpPr>
          <p:nvPr/>
        </p:nvSpPr>
        <p:spPr bwMode="auto">
          <a:xfrm>
            <a:off x="381000" y="2590800"/>
            <a:ext cx="1219200" cy="346075"/>
          </a:xfrm>
          <a:prstGeom prst="rect">
            <a:avLst/>
          </a:prstGeom>
          <a:noFill/>
          <a:ln w="9525">
            <a:solidFill>
              <a:schemeClr val="tx1"/>
            </a:solidFill>
            <a:miter lim="800000"/>
            <a:headEnd/>
            <a:tailEnd/>
          </a:ln>
        </p:spPr>
        <p:txBody>
          <a:bodyPr>
            <a:spAutoFit/>
          </a:bodyPr>
          <a:lstStyle/>
          <a:p>
            <a:pPr>
              <a:spcBef>
                <a:spcPct val="50000"/>
              </a:spcBef>
            </a:pPr>
            <a:r>
              <a:rPr lang="en-US" sz="1600">
                <a:latin typeface="Constantia" pitchFamily="18" charset="0"/>
              </a:rPr>
              <a:t>3 domains</a:t>
            </a:r>
          </a:p>
        </p:txBody>
      </p:sp>
      <p:sp>
        <p:nvSpPr>
          <p:cNvPr id="20" name="Rectangle 6"/>
          <p:cNvSpPr>
            <a:spLocks noChangeArrowheads="1"/>
          </p:cNvSpPr>
          <p:nvPr/>
        </p:nvSpPr>
        <p:spPr bwMode="auto">
          <a:xfrm>
            <a:off x="6400800" y="3429000"/>
            <a:ext cx="304800" cy="457200"/>
          </a:xfrm>
          <a:prstGeom prst="rect">
            <a:avLst/>
          </a:prstGeom>
          <a:solidFill>
            <a:srgbClr val="F6F9D7"/>
          </a:solidFill>
          <a:ln w="9525">
            <a:solidFill>
              <a:srgbClr val="FF0000"/>
            </a:solidFill>
            <a:miter lim="800000"/>
            <a:headEnd/>
            <a:tailEnd/>
          </a:ln>
        </p:spPr>
        <p:txBody>
          <a:bodyPr wrap="none" anchor="ctr"/>
          <a:lstStyle/>
          <a:p>
            <a:pPr algn="ctr"/>
            <a:r>
              <a:rPr lang="en-US" sz="2400">
                <a:latin typeface="Times New Roman" pitchFamily="18" charset="0"/>
              </a:rPr>
              <a:t>=</a:t>
            </a:r>
          </a:p>
        </p:txBody>
      </p:sp>
      <p:sp>
        <p:nvSpPr>
          <p:cNvPr id="21" name="Rectangle 5"/>
          <p:cNvSpPr>
            <a:spLocks noChangeArrowheads="1"/>
          </p:cNvSpPr>
          <p:nvPr/>
        </p:nvSpPr>
        <p:spPr bwMode="auto">
          <a:xfrm>
            <a:off x="6705600" y="3200400"/>
            <a:ext cx="2286000" cy="914400"/>
          </a:xfrm>
          <a:prstGeom prst="rect">
            <a:avLst/>
          </a:prstGeom>
          <a:solidFill>
            <a:srgbClr val="F6F9D7"/>
          </a:solidFill>
          <a:ln w="9525">
            <a:solidFill>
              <a:srgbClr val="FF3300"/>
            </a:solidFill>
            <a:miter lim="800000"/>
            <a:headEnd/>
            <a:tailEnd/>
          </a:ln>
        </p:spPr>
        <p:txBody>
          <a:bodyPr wrap="none" anchor="ctr"/>
          <a:lstStyle/>
          <a:p>
            <a:pPr algn="ctr"/>
            <a:r>
              <a:rPr lang="en-US" sz="2400">
                <a:latin typeface="Constantia" pitchFamily="18" charset="0"/>
              </a:rPr>
              <a:t>Written</a:t>
            </a:r>
          </a:p>
          <a:p>
            <a:pPr algn="ctr"/>
            <a:r>
              <a:rPr lang="en-US" sz="2400">
                <a:latin typeface="Constantia" pitchFamily="18" charset="0"/>
              </a:rPr>
              <a:t>Composition </a:t>
            </a:r>
          </a:p>
        </p:txBody>
      </p:sp>
      <p:sp>
        <p:nvSpPr>
          <p:cNvPr id="22" name="Rectangle 1"/>
          <p:cNvSpPr txBox="1">
            <a:spLocks/>
          </p:cNvSpPr>
          <p:nvPr/>
        </p:nvSpPr>
        <p:spPr>
          <a:xfrm>
            <a:off x="304800" y="0"/>
            <a:ext cx="8153400" cy="990600"/>
          </a:xfrm>
          <a:prstGeom prst="rect">
            <a:avLst/>
          </a:prstGeom>
        </p:spPr>
        <p:txBody>
          <a:bodyPr anchor="ctr">
            <a:normAutofit/>
          </a:bodyPr>
          <a:lstStyle/>
          <a:p>
            <a:pPr fontAlgn="auto">
              <a:spcAft>
                <a:spcPts val="0"/>
              </a:spcAft>
              <a:defRPr/>
            </a:pPr>
            <a:r>
              <a:rPr lang="en-US" sz="4400">
                <a:solidFill>
                  <a:schemeClr val="tx2"/>
                </a:solidFill>
                <a:latin typeface="+mj-lt"/>
                <a:ea typeface="+mj-ea"/>
                <a:cs typeface="+mj-cs"/>
              </a:rPr>
              <a:t>Model for Writing Instruction</a:t>
            </a:r>
            <a:endParaRPr lang="en-US" sz="4400" dirty="0">
              <a:solidFill>
                <a:schemeClr val="tx2"/>
              </a:solidFill>
              <a:latin typeface="+mj-lt"/>
              <a:ea typeface="+mj-ea"/>
              <a:cs typeface="+mj-cs"/>
            </a:endParaRPr>
          </a:p>
        </p:txBody>
      </p:sp>
      <p:pic>
        <p:nvPicPr>
          <p:cNvPr id="40976" name="Picture 2" descr="C:\Users\rfrantu.DPSUSER\AppData\Local\Microsoft\Windows\Temporary Internet Files\Content.IE5\MJK731BA\MC900295069[1].wmf"/>
          <p:cNvPicPr>
            <a:picLocks noChangeAspect="1" noChangeArrowheads="1"/>
          </p:cNvPicPr>
          <p:nvPr/>
        </p:nvPicPr>
        <p:blipFill>
          <a:blip r:embed="rId3" cstate="print"/>
          <a:srcRect/>
          <a:stretch>
            <a:fillRect/>
          </a:stretch>
        </p:blipFill>
        <p:spPr bwMode="auto">
          <a:xfrm>
            <a:off x="7010400" y="0"/>
            <a:ext cx="1830388" cy="1316038"/>
          </a:xfrm>
          <a:prstGeom prst="rect">
            <a:avLst/>
          </a:prstGeom>
          <a:noFill/>
          <a:ln w="9525">
            <a:noFill/>
            <a:miter lim="800000"/>
            <a:headEnd/>
            <a:tailEnd/>
          </a:ln>
        </p:spPr>
      </p:pic>
      <p:sp>
        <p:nvSpPr>
          <p:cNvPr id="24" name="Rectangle 6"/>
          <p:cNvSpPr>
            <a:spLocks noChangeArrowheads="1"/>
          </p:cNvSpPr>
          <p:nvPr/>
        </p:nvSpPr>
        <p:spPr bwMode="auto">
          <a:xfrm>
            <a:off x="2667000" y="4114800"/>
            <a:ext cx="304800" cy="457200"/>
          </a:xfrm>
          <a:prstGeom prst="rect">
            <a:avLst/>
          </a:prstGeom>
          <a:solidFill>
            <a:srgbClr val="F6F9D7"/>
          </a:solidFill>
          <a:ln w="9525">
            <a:solidFill>
              <a:srgbClr val="FF0000"/>
            </a:solidFill>
            <a:miter lim="800000"/>
            <a:headEnd/>
            <a:tailEnd/>
          </a:ln>
        </p:spPr>
        <p:txBody>
          <a:bodyPr wrap="none" anchor="ctr"/>
          <a:lstStyle/>
          <a:p>
            <a:pPr algn="ctr"/>
            <a:r>
              <a:rPr lang="en-US" sz="2400">
                <a:latin typeface="Times New Roman" pitchFamily="18" charset="0"/>
              </a:rPr>
              <a:t>x</a:t>
            </a:r>
          </a:p>
        </p:txBody>
      </p:sp>
      <p:sp>
        <p:nvSpPr>
          <p:cNvPr id="25" name="Rectangle 6"/>
          <p:cNvSpPr>
            <a:spLocks noChangeArrowheads="1"/>
          </p:cNvSpPr>
          <p:nvPr/>
        </p:nvSpPr>
        <p:spPr bwMode="auto">
          <a:xfrm>
            <a:off x="3657600" y="4114800"/>
            <a:ext cx="304800" cy="457200"/>
          </a:xfrm>
          <a:prstGeom prst="rect">
            <a:avLst/>
          </a:prstGeom>
          <a:solidFill>
            <a:srgbClr val="F6F9D7"/>
          </a:solidFill>
          <a:ln w="9525">
            <a:solidFill>
              <a:srgbClr val="FF0000"/>
            </a:solidFill>
            <a:miter lim="800000"/>
            <a:headEnd/>
            <a:tailEnd/>
          </a:ln>
        </p:spPr>
        <p:txBody>
          <a:bodyPr wrap="none" anchor="ctr"/>
          <a:lstStyle/>
          <a:p>
            <a:pPr algn="ctr"/>
            <a:r>
              <a:rPr lang="en-US" sz="2400">
                <a:latin typeface="Times New Roman" pitchFamily="18" charset="0"/>
              </a:rPr>
              <a:t>x</a:t>
            </a:r>
          </a:p>
        </p:txBody>
      </p:sp>
      <p:sp>
        <p:nvSpPr>
          <p:cNvPr id="26" name="Line 17"/>
          <p:cNvSpPr>
            <a:spLocks noChangeShapeType="1"/>
          </p:cNvSpPr>
          <p:nvPr/>
        </p:nvSpPr>
        <p:spPr bwMode="auto">
          <a:xfrm>
            <a:off x="3429000" y="5334000"/>
            <a:ext cx="0" cy="533400"/>
          </a:xfrm>
          <a:prstGeom prst="line">
            <a:avLst/>
          </a:prstGeom>
          <a:noFill/>
          <a:ln w="57150">
            <a:solidFill>
              <a:srgbClr val="FF0000"/>
            </a:solidFill>
            <a:miter lim="800000"/>
            <a:headEnd/>
            <a:tailEnd/>
          </a:ln>
        </p:spPr>
        <p:txBody>
          <a:bodyPr wrap="none"/>
          <a:lstStyle/>
          <a:p>
            <a:endParaRPr lang="en-US"/>
          </a:p>
        </p:txBody>
      </p:sp>
      <p:sp>
        <p:nvSpPr>
          <p:cNvPr id="27" name="Text Box 11"/>
          <p:cNvSpPr txBox="1">
            <a:spLocks noChangeArrowheads="1"/>
          </p:cNvSpPr>
          <p:nvPr/>
        </p:nvSpPr>
        <p:spPr bwMode="auto">
          <a:xfrm>
            <a:off x="2438400" y="5842000"/>
            <a:ext cx="2133600" cy="708025"/>
          </a:xfrm>
          <a:prstGeom prst="rect">
            <a:avLst/>
          </a:prstGeom>
          <a:noFill/>
          <a:ln w="9525">
            <a:solidFill>
              <a:srgbClr val="FF0000"/>
            </a:solidFill>
            <a:miter lim="800000"/>
            <a:headEnd/>
            <a:tailEnd/>
          </a:ln>
        </p:spPr>
        <p:txBody>
          <a:bodyPr>
            <a:spAutoFit/>
          </a:bodyPr>
          <a:lstStyle/>
          <a:p>
            <a:pPr algn="ctr">
              <a:spcBef>
                <a:spcPct val="50000"/>
              </a:spcBef>
            </a:pPr>
            <a:r>
              <a:rPr lang="en-US" sz="2000">
                <a:solidFill>
                  <a:srgbClr val="FF3300"/>
                </a:solidFill>
                <a:latin typeface="Constantia" pitchFamily="18" charset="0"/>
              </a:rPr>
              <a:t>self-regulation, working memory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10244"/>
                                        </p:tgtEl>
                                        <p:attrNameLst>
                                          <p:attrName>style.visibility</p:attrName>
                                        </p:attrNameLst>
                                      </p:cBhvr>
                                      <p:to>
                                        <p:strVal val="visible"/>
                                      </p:to>
                                    </p:set>
                                    <p:animScale>
                                      <p:cBhvr>
                                        <p:cTn id="7" dur="1000" decel="50000" fill="hold">
                                          <p:stCondLst>
                                            <p:cond delay="0"/>
                                          </p:stCondLst>
                                        </p:cTn>
                                        <p:tgtEl>
                                          <p:spTgt spid="1024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0244"/>
                                        </p:tgtEl>
                                        <p:attrNameLst>
                                          <p:attrName>ppt_x</p:attrName>
                                          <p:attrName>ppt_y</p:attrName>
                                        </p:attrNameLst>
                                      </p:cBhvr>
                                    </p:animMotion>
                                    <p:animEffect transition="in" filter="fade">
                                      <p:cBhvr>
                                        <p:cTn id="9" dur="1000"/>
                                        <p:tgtEl>
                                          <p:spTgt spid="10244"/>
                                        </p:tgtEl>
                                      </p:cBhvr>
                                    </p:animEffect>
                                  </p:childTnLst>
                                </p:cTn>
                              </p:par>
                              <p:par>
                                <p:cTn id="10" presetID="52" presetClass="entr" presetSubtype="0" fill="hold" grpId="0" nodeType="withEffect">
                                  <p:stCondLst>
                                    <p:cond delay="0"/>
                                  </p:stCondLst>
                                  <p:childTnLst>
                                    <p:set>
                                      <p:cBhvr>
                                        <p:cTn id="11" dur="1" fill="hold">
                                          <p:stCondLst>
                                            <p:cond delay="0"/>
                                          </p:stCondLst>
                                        </p:cTn>
                                        <p:tgtEl>
                                          <p:spTgt spid="10252"/>
                                        </p:tgtEl>
                                        <p:attrNameLst>
                                          <p:attrName>style.visibility</p:attrName>
                                        </p:attrNameLst>
                                      </p:cBhvr>
                                      <p:to>
                                        <p:strVal val="visible"/>
                                      </p:to>
                                    </p:set>
                                    <p:animScale>
                                      <p:cBhvr>
                                        <p:cTn id="12" dur="1000" decel="50000" fill="hold">
                                          <p:stCondLst>
                                            <p:cond delay="0"/>
                                          </p:stCondLst>
                                        </p:cTn>
                                        <p:tgtEl>
                                          <p:spTgt spid="1025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10252"/>
                                        </p:tgtEl>
                                        <p:attrNameLst>
                                          <p:attrName>ppt_x</p:attrName>
                                          <p:attrName>ppt_y</p:attrName>
                                        </p:attrNameLst>
                                      </p:cBhvr>
                                    </p:animMotion>
                                    <p:animEffect transition="in" filter="fade">
                                      <p:cBhvr>
                                        <p:cTn id="14" dur="1000"/>
                                        <p:tgtEl>
                                          <p:spTgt spid="10252"/>
                                        </p:tgtEl>
                                      </p:cBhvr>
                                    </p:animEffect>
                                  </p:childTnLst>
                                </p:cTn>
                              </p:par>
                              <p:par>
                                <p:cTn id="15" presetID="52" presetClass="entr" presetSubtype="0" fill="hold" grpId="0" nodeType="withEffect">
                                  <p:stCondLst>
                                    <p:cond delay="0"/>
                                  </p:stCondLst>
                                  <p:childTnLst>
                                    <p:set>
                                      <p:cBhvr>
                                        <p:cTn id="16" dur="1" fill="hold">
                                          <p:stCondLst>
                                            <p:cond delay="0"/>
                                          </p:stCondLst>
                                        </p:cTn>
                                        <p:tgtEl>
                                          <p:spTgt spid="10247"/>
                                        </p:tgtEl>
                                        <p:attrNameLst>
                                          <p:attrName>style.visibility</p:attrName>
                                        </p:attrNameLst>
                                      </p:cBhvr>
                                      <p:to>
                                        <p:strVal val="visible"/>
                                      </p:to>
                                    </p:set>
                                    <p:animScale>
                                      <p:cBhvr>
                                        <p:cTn id="17" dur="1000" decel="50000" fill="hold">
                                          <p:stCondLst>
                                            <p:cond delay="0"/>
                                          </p:stCondLst>
                                        </p:cTn>
                                        <p:tgtEl>
                                          <p:spTgt spid="1024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10247"/>
                                        </p:tgtEl>
                                        <p:attrNameLst>
                                          <p:attrName>ppt_x</p:attrName>
                                          <p:attrName>ppt_y</p:attrName>
                                        </p:attrNameLst>
                                      </p:cBhvr>
                                    </p:animMotion>
                                    <p:animEffect transition="in" filter="fade">
                                      <p:cBhvr>
                                        <p:cTn id="19" dur="1000"/>
                                        <p:tgtEl>
                                          <p:spTgt spid="10247"/>
                                        </p:tgtEl>
                                      </p:cBhvr>
                                    </p:animEffect>
                                  </p:childTnLst>
                                </p:cTn>
                              </p:par>
                            </p:childTnLst>
                          </p:cTn>
                        </p:par>
                      </p:childTnLst>
                    </p:cTn>
                  </p:par>
                  <p:par>
                    <p:cTn id="20" fill="hold">
                      <p:stCondLst>
                        <p:cond delay="indefinite"/>
                      </p:stCondLst>
                      <p:childTnLst>
                        <p:par>
                          <p:cTn id="21" fill="hold">
                            <p:stCondLst>
                              <p:cond delay="0"/>
                            </p:stCondLst>
                            <p:childTnLst>
                              <p:par>
                                <p:cTn id="22" presetID="52" presetClass="entr" presetSubtype="0" fill="hold" grpId="0" nodeType="clickEffect">
                                  <p:stCondLst>
                                    <p:cond delay="0"/>
                                  </p:stCondLst>
                                  <p:childTnLst>
                                    <p:set>
                                      <p:cBhvr>
                                        <p:cTn id="23" dur="1" fill="hold">
                                          <p:stCondLst>
                                            <p:cond delay="0"/>
                                          </p:stCondLst>
                                        </p:cTn>
                                        <p:tgtEl>
                                          <p:spTgt spid="10249"/>
                                        </p:tgtEl>
                                        <p:attrNameLst>
                                          <p:attrName>style.visibility</p:attrName>
                                        </p:attrNameLst>
                                      </p:cBhvr>
                                      <p:to>
                                        <p:strVal val="visible"/>
                                      </p:to>
                                    </p:set>
                                    <p:animScale>
                                      <p:cBhvr>
                                        <p:cTn id="24" dur="1000" decel="50000" fill="hold">
                                          <p:stCondLst>
                                            <p:cond delay="0"/>
                                          </p:stCondLst>
                                        </p:cTn>
                                        <p:tgtEl>
                                          <p:spTgt spid="1024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5" dur="1000" decel="50000" fill="hold">
                                          <p:stCondLst>
                                            <p:cond delay="0"/>
                                          </p:stCondLst>
                                        </p:cTn>
                                        <p:tgtEl>
                                          <p:spTgt spid="10249"/>
                                        </p:tgtEl>
                                        <p:attrNameLst>
                                          <p:attrName>ppt_x</p:attrName>
                                          <p:attrName>ppt_y</p:attrName>
                                        </p:attrNameLst>
                                      </p:cBhvr>
                                    </p:animMotion>
                                    <p:animEffect transition="in" filter="fade">
                                      <p:cBhvr>
                                        <p:cTn id="26" dur="1000"/>
                                        <p:tgtEl>
                                          <p:spTgt spid="10249"/>
                                        </p:tgtEl>
                                      </p:cBhvr>
                                    </p:animEffect>
                                  </p:childTnLst>
                                </p:cTn>
                              </p:par>
                              <p:par>
                                <p:cTn id="27" presetID="52" presetClass="entr" presetSubtype="0" fill="hold" grpId="0" nodeType="withEffect">
                                  <p:stCondLst>
                                    <p:cond delay="0"/>
                                  </p:stCondLst>
                                  <p:childTnLst>
                                    <p:set>
                                      <p:cBhvr>
                                        <p:cTn id="28" dur="1" fill="hold">
                                          <p:stCondLst>
                                            <p:cond delay="0"/>
                                          </p:stCondLst>
                                        </p:cTn>
                                        <p:tgtEl>
                                          <p:spTgt spid="26"/>
                                        </p:tgtEl>
                                        <p:attrNameLst>
                                          <p:attrName>style.visibility</p:attrName>
                                        </p:attrNameLst>
                                      </p:cBhvr>
                                      <p:to>
                                        <p:strVal val="visible"/>
                                      </p:to>
                                    </p:set>
                                    <p:animScale>
                                      <p:cBhvr>
                                        <p:cTn id="29" dur="1000" decel="50000" fill="hold">
                                          <p:stCondLst>
                                            <p:cond delay="0"/>
                                          </p:stCondLst>
                                        </p:cTn>
                                        <p:tgtEl>
                                          <p:spTgt spid="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1000" decel="50000" fill="hold">
                                          <p:stCondLst>
                                            <p:cond delay="0"/>
                                          </p:stCondLst>
                                        </p:cTn>
                                        <p:tgtEl>
                                          <p:spTgt spid="26"/>
                                        </p:tgtEl>
                                        <p:attrNameLst>
                                          <p:attrName>ppt_x</p:attrName>
                                          <p:attrName>ppt_y</p:attrName>
                                        </p:attrNameLst>
                                      </p:cBhvr>
                                    </p:animMotion>
                                    <p:animEffect transition="in" filter="fade">
                                      <p:cBhvr>
                                        <p:cTn id="31" dur="1000"/>
                                        <p:tgtEl>
                                          <p:spTgt spid="26"/>
                                        </p:tgtEl>
                                      </p:cBhvr>
                                    </p:animEffect>
                                  </p:childTnLst>
                                </p:cTn>
                              </p:par>
                              <p:par>
                                <p:cTn id="32" presetID="52" presetClass="entr" presetSubtype="0" fill="hold" grpId="0" nodeType="withEffect">
                                  <p:stCondLst>
                                    <p:cond delay="0"/>
                                  </p:stCondLst>
                                  <p:childTnLst>
                                    <p:set>
                                      <p:cBhvr>
                                        <p:cTn id="33" dur="1" fill="hold">
                                          <p:stCondLst>
                                            <p:cond delay="0"/>
                                          </p:stCondLst>
                                        </p:cTn>
                                        <p:tgtEl>
                                          <p:spTgt spid="27"/>
                                        </p:tgtEl>
                                        <p:attrNameLst>
                                          <p:attrName>style.visibility</p:attrName>
                                        </p:attrNameLst>
                                      </p:cBhvr>
                                      <p:to>
                                        <p:strVal val="visible"/>
                                      </p:to>
                                    </p:set>
                                    <p:animScale>
                                      <p:cBhvr>
                                        <p:cTn id="34" dur="100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 dur="1000" decel="50000" fill="hold">
                                          <p:stCondLst>
                                            <p:cond delay="0"/>
                                          </p:stCondLst>
                                        </p:cTn>
                                        <p:tgtEl>
                                          <p:spTgt spid="27"/>
                                        </p:tgtEl>
                                        <p:attrNameLst>
                                          <p:attrName>ppt_x</p:attrName>
                                          <p:attrName>ppt_y</p:attrName>
                                        </p:attrNameLst>
                                      </p:cBhvr>
                                    </p:animMotion>
                                    <p:animEffect transition="in" filter="fade">
                                      <p:cBhvr>
                                        <p:cTn id="36" dur="1000"/>
                                        <p:tgtEl>
                                          <p:spTgt spid="27"/>
                                        </p:tgtEl>
                                      </p:cBhvr>
                                    </p:animEffect>
                                  </p:childTnLst>
                                </p:cTn>
                              </p:par>
                            </p:childTnLst>
                          </p:cTn>
                        </p:par>
                      </p:childTnLst>
                    </p:cTn>
                  </p:par>
                  <p:par>
                    <p:cTn id="37" fill="hold">
                      <p:stCondLst>
                        <p:cond delay="indefinite"/>
                      </p:stCondLst>
                      <p:childTnLst>
                        <p:par>
                          <p:cTn id="38" fill="hold">
                            <p:stCondLst>
                              <p:cond delay="0"/>
                            </p:stCondLst>
                            <p:childTnLst>
                              <p:par>
                                <p:cTn id="39" presetID="52" presetClass="entr" presetSubtype="0" fill="hold" grpId="0" nodeType="clickEffect">
                                  <p:stCondLst>
                                    <p:cond delay="0"/>
                                  </p:stCondLst>
                                  <p:childTnLst>
                                    <p:set>
                                      <p:cBhvr>
                                        <p:cTn id="40" dur="1" fill="hold">
                                          <p:stCondLst>
                                            <p:cond delay="0"/>
                                          </p:stCondLst>
                                        </p:cTn>
                                        <p:tgtEl>
                                          <p:spTgt spid="10245"/>
                                        </p:tgtEl>
                                        <p:attrNameLst>
                                          <p:attrName>style.visibility</p:attrName>
                                        </p:attrNameLst>
                                      </p:cBhvr>
                                      <p:to>
                                        <p:strVal val="visible"/>
                                      </p:to>
                                    </p:set>
                                    <p:animScale>
                                      <p:cBhvr>
                                        <p:cTn id="41" dur="1000" decel="50000" fill="hold">
                                          <p:stCondLst>
                                            <p:cond delay="0"/>
                                          </p:stCondLst>
                                        </p:cTn>
                                        <p:tgtEl>
                                          <p:spTgt spid="1024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2" dur="1000" decel="50000" fill="hold">
                                          <p:stCondLst>
                                            <p:cond delay="0"/>
                                          </p:stCondLst>
                                        </p:cTn>
                                        <p:tgtEl>
                                          <p:spTgt spid="10245"/>
                                        </p:tgtEl>
                                        <p:attrNameLst>
                                          <p:attrName>ppt_x</p:attrName>
                                          <p:attrName>ppt_y</p:attrName>
                                        </p:attrNameLst>
                                      </p:cBhvr>
                                    </p:animMotion>
                                    <p:animEffect transition="in" filter="fade">
                                      <p:cBhvr>
                                        <p:cTn id="43" dur="1000"/>
                                        <p:tgtEl>
                                          <p:spTgt spid="10245"/>
                                        </p:tgtEl>
                                      </p:cBhvr>
                                    </p:animEffect>
                                  </p:childTnLst>
                                </p:cTn>
                              </p:par>
                              <p:par>
                                <p:cTn id="44" presetID="52" presetClass="entr" presetSubtype="0" fill="hold" grpId="0" nodeType="withEffect">
                                  <p:stCondLst>
                                    <p:cond delay="0"/>
                                  </p:stCondLst>
                                  <p:childTnLst>
                                    <p:set>
                                      <p:cBhvr>
                                        <p:cTn id="45" dur="1" fill="hold">
                                          <p:stCondLst>
                                            <p:cond delay="0"/>
                                          </p:stCondLst>
                                        </p:cTn>
                                        <p:tgtEl>
                                          <p:spTgt spid="10251"/>
                                        </p:tgtEl>
                                        <p:attrNameLst>
                                          <p:attrName>style.visibility</p:attrName>
                                        </p:attrNameLst>
                                      </p:cBhvr>
                                      <p:to>
                                        <p:strVal val="visible"/>
                                      </p:to>
                                    </p:set>
                                    <p:animScale>
                                      <p:cBhvr>
                                        <p:cTn id="46" dur="1000" decel="50000" fill="hold">
                                          <p:stCondLst>
                                            <p:cond delay="0"/>
                                          </p:stCondLst>
                                        </p:cTn>
                                        <p:tgtEl>
                                          <p:spTgt spid="1025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7" dur="1000" decel="50000" fill="hold">
                                          <p:stCondLst>
                                            <p:cond delay="0"/>
                                          </p:stCondLst>
                                        </p:cTn>
                                        <p:tgtEl>
                                          <p:spTgt spid="10251"/>
                                        </p:tgtEl>
                                        <p:attrNameLst>
                                          <p:attrName>ppt_x</p:attrName>
                                          <p:attrName>ppt_y</p:attrName>
                                        </p:attrNameLst>
                                      </p:cBhvr>
                                    </p:animMotion>
                                    <p:animEffect transition="in" filter="fade">
                                      <p:cBhvr>
                                        <p:cTn id="48" dur="1000"/>
                                        <p:tgtEl>
                                          <p:spTgt spid="10251"/>
                                        </p:tgtEl>
                                      </p:cBhvr>
                                    </p:animEffect>
                                  </p:childTnLst>
                                </p:cTn>
                              </p:par>
                              <p:par>
                                <p:cTn id="49" presetID="52" presetClass="entr" presetSubtype="0" fill="hold" grpId="0" nodeType="withEffect">
                                  <p:stCondLst>
                                    <p:cond delay="0"/>
                                  </p:stCondLst>
                                  <p:childTnLst>
                                    <p:set>
                                      <p:cBhvr>
                                        <p:cTn id="50" dur="1" fill="hold">
                                          <p:stCondLst>
                                            <p:cond delay="0"/>
                                          </p:stCondLst>
                                        </p:cTn>
                                        <p:tgtEl>
                                          <p:spTgt spid="10257"/>
                                        </p:tgtEl>
                                        <p:attrNameLst>
                                          <p:attrName>style.visibility</p:attrName>
                                        </p:attrNameLst>
                                      </p:cBhvr>
                                      <p:to>
                                        <p:strVal val="visible"/>
                                      </p:to>
                                    </p:set>
                                    <p:animScale>
                                      <p:cBhvr>
                                        <p:cTn id="51" dur="1000" decel="50000" fill="hold">
                                          <p:stCondLst>
                                            <p:cond delay="0"/>
                                          </p:stCondLst>
                                        </p:cTn>
                                        <p:tgtEl>
                                          <p:spTgt spid="1025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2" dur="1000" decel="50000" fill="hold">
                                          <p:stCondLst>
                                            <p:cond delay="0"/>
                                          </p:stCondLst>
                                        </p:cTn>
                                        <p:tgtEl>
                                          <p:spTgt spid="10257"/>
                                        </p:tgtEl>
                                        <p:attrNameLst>
                                          <p:attrName>ppt_x</p:attrName>
                                          <p:attrName>ppt_y</p:attrName>
                                        </p:attrNameLst>
                                      </p:cBhvr>
                                    </p:animMotion>
                                    <p:animEffect transition="in" filter="fade">
                                      <p:cBhvr>
                                        <p:cTn id="53" dur="1000"/>
                                        <p:tgtEl>
                                          <p:spTgt spid="10257"/>
                                        </p:tgtEl>
                                      </p:cBhvr>
                                    </p:animEffect>
                                  </p:childTnLst>
                                </p:cTn>
                              </p:par>
                            </p:childTnLst>
                          </p:cTn>
                        </p:par>
                      </p:childTnLst>
                    </p:cTn>
                  </p:par>
                  <p:par>
                    <p:cTn id="54" fill="hold">
                      <p:stCondLst>
                        <p:cond delay="indefinite"/>
                      </p:stCondLst>
                      <p:childTnLst>
                        <p:par>
                          <p:cTn id="55" fill="hold">
                            <p:stCondLst>
                              <p:cond delay="0"/>
                            </p:stCondLst>
                            <p:childTnLst>
                              <p:par>
                                <p:cTn id="56" presetID="52" presetClass="entr" presetSubtype="0" fill="hold" grpId="0" nodeType="clickEffect">
                                  <p:stCondLst>
                                    <p:cond delay="0"/>
                                  </p:stCondLst>
                                  <p:childTnLst>
                                    <p:set>
                                      <p:cBhvr>
                                        <p:cTn id="57" dur="1" fill="hold">
                                          <p:stCondLst>
                                            <p:cond delay="0"/>
                                          </p:stCondLst>
                                        </p:cTn>
                                        <p:tgtEl>
                                          <p:spTgt spid="10246"/>
                                        </p:tgtEl>
                                        <p:attrNameLst>
                                          <p:attrName>style.visibility</p:attrName>
                                        </p:attrNameLst>
                                      </p:cBhvr>
                                      <p:to>
                                        <p:strVal val="visible"/>
                                      </p:to>
                                    </p:set>
                                    <p:animScale>
                                      <p:cBhvr>
                                        <p:cTn id="58" dur="1000" decel="50000" fill="hold">
                                          <p:stCondLst>
                                            <p:cond delay="0"/>
                                          </p:stCondLst>
                                        </p:cTn>
                                        <p:tgtEl>
                                          <p:spTgt spid="102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9" dur="1000" decel="50000" fill="hold">
                                          <p:stCondLst>
                                            <p:cond delay="0"/>
                                          </p:stCondLst>
                                        </p:cTn>
                                        <p:tgtEl>
                                          <p:spTgt spid="10246"/>
                                        </p:tgtEl>
                                        <p:attrNameLst>
                                          <p:attrName>ppt_x</p:attrName>
                                          <p:attrName>ppt_y</p:attrName>
                                        </p:attrNameLst>
                                      </p:cBhvr>
                                    </p:animMotion>
                                    <p:animEffect transition="in" filter="fade">
                                      <p:cBhvr>
                                        <p:cTn id="60" dur="1000"/>
                                        <p:tgtEl>
                                          <p:spTgt spid="10246"/>
                                        </p:tgtEl>
                                      </p:cBhvr>
                                    </p:animEffect>
                                  </p:childTnLst>
                                </p:cTn>
                              </p:par>
                              <p:par>
                                <p:cTn id="61" presetID="52" presetClass="entr" presetSubtype="0" fill="hold" grpId="0" nodeType="withEffect">
                                  <p:stCondLst>
                                    <p:cond delay="0"/>
                                  </p:stCondLst>
                                  <p:childTnLst>
                                    <p:set>
                                      <p:cBhvr>
                                        <p:cTn id="62" dur="1" fill="hold">
                                          <p:stCondLst>
                                            <p:cond delay="0"/>
                                          </p:stCondLst>
                                        </p:cTn>
                                        <p:tgtEl>
                                          <p:spTgt spid="24"/>
                                        </p:tgtEl>
                                        <p:attrNameLst>
                                          <p:attrName>style.visibility</p:attrName>
                                        </p:attrNameLst>
                                      </p:cBhvr>
                                      <p:to>
                                        <p:strVal val="visible"/>
                                      </p:to>
                                    </p:set>
                                    <p:animScale>
                                      <p:cBhvr>
                                        <p:cTn id="63" dur="100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4" dur="1000" decel="50000" fill="hold">
                                          <p:stCondLst>
                                            <p:cond delay="0"/>
                                          </p:stCondLst>
                                        </p:cTn>
                                        <p:tgtEl>
                                          <p:spTgt spid="24"/>
                                        </p:tgtEl>
                                        <p:attrNameLst>
                                          <p:attrName>ppt_x</p:attrName>
                                          <p:attrName>ppt_y</p:attrName>
                                        </p:attrNameLst>
                                      </p:cBhvr>
                                    </p:animMotion>
                                    <p:animEffect transition="in" filter="fade">
                                      <p:cBhvr>
                                        <p:cTn id="65" dur="1000"/>
                                        <p:tgtEl>
                                          <p:spTgt spid="24"/>
                                        </p:tgtEl>
                                      </p:cBhvr>
                                    </p:animEffect>
                                  </p:childTnLst>
                                </p:cTn>
                              </p:par>
                              <p:par>
                                <p:cTn id="66" presetID="52" presetClass="entr" presetSubtype="0" fill="hold" grpId="0" nodeType="withEffect">
                                  <p:stCondLst>
                                    <p:cond delay="0"/>
                                  </p:stCondLst>
                                  <p:childTnLst>
                                    <p:set>
                                      <p:cBhvr>
                                        <p:cTn id="67" dur="1" fill="hold">
                                          <p:stCondLst>
                                            <p:cond delay="0"/>
                                          </p:stCondLst>
                                        </p:cTn>
                                        <p:tgtEl>
                                          <p:spTgt spid="25"/>
                                        </p:tgtEl>
                                        <p:attrNameLst>
                                          <p:attrName>style.visibility</p:attrName>
                                        </p:attrNameLst>
                                      </p:cBhvr>
                                      <p:to>
                                        <p:strVal val="visible"/>
                                      </p:to>
                                    </p:set>
                                    <p:animScale>
                                      <p:cBhvr>
                                        <p:cTn id="68" dur="10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9" dur="1000" decel="50000" fill="hold">
                                          <p:stCondLst>
                                            <p:cond delay="0"/>
                                          </p:stCondLst>
                                        </p:cTn>
                                        <p:tgtEl>
                                          <p:spTgt spid="25"/>
                                        </p:tgtEl>
                                        <p:attrNameLst>
                                          <p:attrName>ppt_x</p:attrName>
                                          <p:attrName>ppt_y</p:attrName>
                                        </p:attrNameLst>
                                      </p:cBhvr>
                                    </p:animMotion>
                                    <p:animEffect transition="in" filter="fade">
                                      <p:cBhvr>
                                        <p:cTn id="70" dur="1000"/>
                                        <p:tgtEl>
                                          <p:spTgt spid="25"/>
                                        </p:tgtEl>
                                      </p:cBhvr>
                                    </p:animEffect>
                                  </p:childTnLst>
                                </p:cTn>
                              </p:par>
                            </p:childTnLst>
                          </p:cTn>
                        </p:par>
                      </p:childTnLst>
                    </p:cTn>
                  </p:par>
                  <p:par>
                    <p:cTn id="71" fill="hold">
                      <p:stCondLst>
                        <p:cond delay="indefinite"/>
                      </p:stCondLst>
                      <p:childTnLst>
                        <p:par>
                          <p:cTn id="72" fill="hold">
                            <p:stCondLst>
                              <p:cond delay="0"/>
                            </p:stCondLst>
                            <p:childTnLst>
                              <p:par>
                                <p:cTn id="73" presetID="52" presetClass="entr" presetSubtype="0" fill="hold" grpId="0" nodeType="clickEffect">
                                  <p:stCondLst>
                                    <p:cond delay="0"/>
                                  </p:stCondLst>
                                  <p:childTnLst>
                                    <p:set>
                                      <p:cBhvr>
                                        <p:cTn id="74" dur="1" fill="hold">
                                          <p:stCondLst>
                                            <p:cond delay="0"/>
                                          </p:stCondLst>
                                        </p:cTn>
                                        <p:tgtEl>
                                          <p:spTgt spid="20"/>
                                        </p:tgtEl>
                                        <p:attrNameLst>
                                          <p:attrName>style.visibility</p:attrName>
                                        </p:attrNameLst>
                                      </p:cBhvr>
                                      <p:to>
                                        <p:strVal val="visible"/>
                                      </p:to>
                                    </p:set>
                                    <p:animScale>
                                      <p:cBhvr>
                                        <p:cTn id="75"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6" dur="1000" decel="50000" fill="hold">
                                          <p:stCondLst>
                                            <p:cond delay="0"/>
                                          </p:stCondLst>
                                        </p:cTn>
                                        <p:tgtEl>
                                          <p:spTgt spid="20"/>
                                        </p:tgtEl>
                                        <p:attrNameLst>
                                          <p:attrName>ppt_x</p:attrName>
                                          <p:attrName>ppt_y</p:attrName>
                                        </p:attrNameLst>
                                      </p:cBhvr>
                                    </p:animMotion>
                                    <p:animEffect transition="in" filter="fade">
                                      <p:cBhvr>
                                        <p:cTn id="77" dur="1000"/>
                                        <p:tgtEl>
                                          <p:spTgt spid="20"/>
                                        </p:tgtEl>
                                      </p:cBhvr>
                                    </p:animEffect>
                                  </p:childTnLst>
                                </p:cTn>
                              </p:par>
                              <p:par>
                                <p:cTn id="78" presetID="52" presetClass="entr" presetSubtype="0" fill="hold" grpId="0" nodeType="withEffect">
                                  <p:stCondLst>
                                    <p:cond delay="0"/>
                                  </p:stCondLst>
                                  <p:childTnLst>
                                    <p:set>
                                      <p:cBhvr>
                                        <p:cTn id="79" dur="1" fill="hold">
                                          <p:stCondLst>
                                            <p:cond delay="0"/>
                                          </p:stCondLst>
                                        </p:cTn>
                                        <p:tgtEl>
                                          <p:spTgt spid="21"/>
                                        </p:tgtEl>
                                        <p:attrNameLst>
                                          <p:attrName>style.visibility</p:attrName>
                                        </p:attrNameLst>
                                      </p:cBhvr>
                                      <p:to>
                                        <p:strVal val="visible"/>
                                      </p:to>
                                    </p:set>
                                    <p:animScale>
                                      <p:cBhvr>
                                        <p:cTn id="80"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1" dur="1000" decel="50000" fill="hold">
                                          <p:stCondLst>
                                            <p:cond delay="0"/>
                                          </p:stCondLst>
                                        </p:cTn>
                                        <p:tgtEl>
                                          <p:spTgt spid="21"/>
                                        </p:tgtEl>
                                        <p:attrNameLst>
                                          <p:attrName>ppt_x</p:attrName>
                                          <p:attrName>ppt_y</p:attrName>
                                        </p:attrNameLst>
                                      </p:cBhvr>
                                    </p:animMotion>
                                    <p:animEffect transition="in" filter="fade">
                                      <p:cBhvr>
                                        <p:cTn id="82"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animBg="1"/>
      <p:bldP spid="10245" grpId="0" animBg="1"/>
      <p:bldP spid="10246" grpId="0" animBg="1"/>
      <p:bldP spid="10247" grpId="0" animBg="1"/>
      <p:bldP spid="10249" grpId="0" animBg="1"/>
      <p:bldP spid="10251" grpId="0" animBg="1"/>
      <p:bldP spid="10252" grpId="0" animBg="1"/>
      <p:bldP spid="10257" grpId="0" animBg="1"/>
      <p:bldP spid="20" grpId="0" animBg="1"/>
      <p:bldP spid="21" grpId="0" animBg="1"/>
      <p:bldP spid="24" grpId="0" animBg="1"/>
      <p:bldP spid="25" grpId="0" animBg="1"/>
      <p:bldP spid="26" grpId="0" animBg="1"/>
      <p:bldP spid="27"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1"/>
          <p:cNvSpPr>
            <a:spLocks noGrp="1"/>
          </p:cNvSpPr>
          <p:nvPr>
            <p:ph type="title"/>
          </p:nvPr>
        </p:nvSpPr>
        <p:spPr>
          <a:xfrm>
            <a:off x="612775" y="228600"/>
            <a:ext cx="8153400" cy="990600"/>
          </a:xfrm>
        </p:spPr>
        <p:txBody>
          <a:bodyPr/>
          <a:lstStyle/>
          <a:p>
            <a:pPr eaLnBrk="1" hangingPunct="1"/>
            <a:r>
              <a:rPr lang="en-US" smtClean="0"/>
              <a:t>Model for Writing Instruction</a:t>
            </a:r>
          </a:p>
        </p:txBody>
      </p:sp>
      <p:pic>
        <p:nvPicPr>
          <p:cNvPr id="41987" name="Picture 2" descr="C:\Users\rfrantu.DPSUSER\AppData\Local\Microsoft\Windows\Temporary Internet Files\Content.IE5\MJK731BA\MC900295069[1].wmf"/>
          <p:cNvPicPr>
            <a:picLocks noChangeAspect="1" noChangeArrowheads="1"/>
          </p:cNvPicPr>
          <p:nvPr/>
        </p:nvPicPr>
        <p:blipFill>
          <a:blip r:embed="rId3" cstate="print"/>
          <a:srcRect/>
          <a:stretch>
            <a:fillRect/>
          </a:stretch>
        </p:blipFill>
        <p:spPr bwMode="auto">
          <a:xfrm>
            <a:off x="7010400" y="0"/>
            <a:ext cx="1830388" cy="1316038"/>
          </a:xfrm>
          <a:prstGeom prst="rect">
            <a:avLst/>
          </a:prstGeom>
          <a:noFill/>
          <a:ln w="9525">
            <a:noFill/>
            <a:miter lim="800000"/>
            <a:headEnd/>
            <a:tailEnd/>
          </a:ln>
        </p:spPr>
      </p:pic>
      <p:sp>
        <p:nvSpPr>
          <p:cNvPr id="6" name="Rectangle 4"/>
          <p:cNvSpPr>
            <a:spLocks noChangeArrowheads="1"/>
          </p:cNvSpPr>
          <p:nvPr/>
        </p:nvSpPr>
        <p:spPr bwMode="auto">
          <a:xfrm>
            <a:off x="228600" y="1905000"/>
            <a:ext cx="1752600" cy="1447800"/>
          </a:xfrm>
          <a:prstGeom prst="rect">
            <a:avLst/>
          </a:prstGeom>
          <a:solidFill>
            <a:srgbClr val="F6F9D7"/>
          </a:solidFill>
          <a:ln w="9525">
            <a:solidFill>
              <a:srgbClr val="FF3300"/>
            </a:solidFill>
            <a:miter lim="800000"/>
            <a:headEnd/>
            <a:tailEnd/>
          </a:ln>
        </p:spPr>
        <p:txBody>
          <a:bodyPr wrap="none" anchor="ctr"/>
          <a:lstStyle/>
          <a:p>
            <a:pPr algn="ctr"/>
            <a:r>
              <a:rPr lang="en-US" sz="2400">
                <a:latin typeface="Constantia" pitchFamily="18" charset="0"/>
              </a:rPr>
              <a:t>Transcription</a:t>
            </a:r>
          </a:p>
          <a:p>
            <a:pPr algn="ctr"/>
            <a:r>
              <a:rPr lang="en-US" sz="2400">
                <a:latin typeface="Constantia" pitchFamily="18" charset="0"/>
              </a:rPr>
              <a:t>Skills </a:t>
            </a:r>
          </a:p>
        </p:txBody>
      </p:sp>
      <p:sp>
        <p:nvSpPr>
          <p:cNvPr id="7" name="Rectangle 5"/>
          <p:cNvSpPr>
            <a:spLocks noChangeArrowheads="1"/>
          </p:cNvSpPr>
          <p:nvPr/>
        </p:nvSpPr>
        <p:spPr bwMode="auto">
          <a:xfrm>
            <a:off x="4267200" y="2133600"/>
            <a:ext cx="1905000" cy="914400"/>
          </a:xfrm>
          <a:prstGeom prst="rect">
            <a:avLst/>
          </a:prstGeom>
          <a:solidFill>
            <a:srgbClr val="F6F9D7"/>
          </a:solidFill>
          <a:ln w="9525">
            <a:solidFill>
              <a:srgbClr val="FF3300"/>
            </a:solidFill>
            <a:miter lim="800000"/>
            <a:headEnd/>
            <a:tailEnd/>
          </a:ln>
        </p:spPr>
        <p:txBody>
          <a:bodyPr wrap="none" anchor="ctr"/>
          <a:lstStyle/>
          <a:p>
            <a:pPr algn="ctr"/>
            <a:r>
              <a:rPr lang="en-US" sz="2400">
                <a:latin typeface="Constantia" pitchFamily="18" charset="0"/>
              </a:rPr>
              <a:t>Language </a:t>
            </a:r>
          </a:p>
          <a:p>
            <a:pPr algn="ctr"/>
            <a:r>
              <a:rPr lang="en-US" sz="2400">
                <a:latin typeface="Constantia" pitchFamily="18" charset="0"/>
              </a:rPr>
              <a:t>Processing </a:t>
            </a:r>
          </a:p>
        </p:txBody>
      </p:sp>
      <p:sp>
        <p:nvSpPr>
          <p:cNvPr id="8" name="Rectangle 6"/>
          <p:cNvSpPr>
            <a:spLocks noChangeArrowheads="1"/>
          </p:cNvSpPr>
          <p:nvPr/>
        </p:nvSpPr>
        <p:spPr bwMode="auto">
          <a:xfrm>
            <a:off x="2057400" y="2362200"/>
            <a:ext cx="304800" cy="457200"/>
          </a:xfrm>
          <a:prstGeom prst="rect">
            <a:avLst/>
          </a:prstGeom>
          <a:solidFill>
            <a:srgbClr val="F6F9D7"/>
          </a:solidFill>
          <a:ln w="9525">
            <a:solidFill>
              <a:srgbClr val="FF0000"/>
            </a:solidFill>
            <a:miter lim="800000"/>
            <a:headEnd/>
            <a:tailEnd/>
          </a:ln>
        </p:spPr>
        <p:txBody>
          <a:bodyPr wrap="none" anchor="ctr"/>
          <a:lstStyle/>
          <a:p>
            <a:pPr algn="ctr"/>
            <a:r>
              <a:rPr lang="en-US" sz="2400">
                <a:latin typeface="Times New Roman" pitchFamily="18" charset="0"/>
              </a:rPr>
              <a:t>x</a:t>
            </a:r>
          </a:p>
        </p:txBody>
      </p:sp>
      <p:sp>
        <p:nvSpPr>
          <p:cNvPr id="9" name="Rectangle 6"/>
          <p:cNvSpPr>
            <a:spLocks noChangeArrowheads="1"/>
          </p:cNvSpPr>
          <p:nvPr/>
        </p:nvSpPr>
        <p:spPr bwMode="auto">
          <a:xfrm>
            <a:off x="6248400" y="2362200"/>
            <a:ext cx="304800" cy="457200"/>
          </a:xfrm>
          <a:prstGeom prst="rect">
            <a:avLst/>
          </a:prstGeom>
          <a:solidFill>
            <a:srgbClr val="F6F9D7"/>
          </a:solidFill>
          <a:ln w="9525">
            <a:solidFill>
              <a:srgbClr val="FF0000"/>
            </a:solidFill>
            <a:miter lim="800000"/>
            <a:headEnd/>
            <a:tailEnd/>
          </a:ln>
        </p:spPr>
        <p:txBody>
          <a:bodyPr wrap="none" anchor="ctr"/>
          <a:lstStyle/>
          <a:p>
            <a:pPr algn="ctr"/>
            <a:r>
              <a:rPr lang="en-US" sz="2400">
                <a:latin typeface="Times New Roman" pitchFamily="18" charset="0"/>
              </a:rPr>
              <a:t>=</a:t>
            </a:r>
          </a:p>
        </p:txBody>
      </p:sp>
      <p:sp>
        <p:nvSpPr>
          <p:cNvPr id="10" name="Rectangle 5"/>
          <p:cNvSpPr>
            <a:spLocks noChangeArrowheads="1"/>
          </p:cNvSpPr>
          <p:nvPr/>
        </p:nvSpPr>
        <p:spPr bwMode="auto">
          <a:xfrm>
            <a:off x="6629400" y="2057400"/>
            <a:ext cx="2286000" cy="914400"/>
          </a:xfrm>
          <a:prstGeom prst="rect">
            <a:avLst/>
          </a:prstGeom>
          <a:solidFill>
            <a:srgbClr val="F6F9D7"/>
          </a:solidFill>
          <a:ln w="9525">
            <a:solidFill>
              <a:srgbClr val="FF3300"/>
            </a:solidFill>
            <a:miter lim="800000"/>
            <a:headEnd/>
            <a:tailEnd/>
          </a:ln>
        </p:spPr>
        <p:txBody>
          <a:bodyPr wrap="none" anchor="ctr"/>
          <a:lstStyle/>
          <a:p>
            <a:pPr algn="ctr"/>
            <a:r>
              <a:rPr lang="en-US" sz="2400">
                <a:latin typeface="Constantia" pitchFamily="18" charset="0"/>
              </a:rPr>
              <a:t>Written </a:t>
            </a:r>
          </a:p>
          <a:p>
            <a:pPr algn="ctr"/>
            <a:r>
              <a:rPr lang="en-US" sz="2400">
                <a:latin typeface="Constantia" pitchFamily="18" charset="0"/>
              </a:rPr>
              <a:t>Composition</a:t>
            </a:r>
          </a:p>
        </p:txBody>
      </p:sp>
      <p:sp>
        <p:nvSpPr>
          <p:cNvPr id="11" name="Rectangle 10"/>
          <p:cNvSpPr/>
          <p:nvPr/>
        </p:nvSpPr>
        <p:spPr>
          <a:xfrm>
            <a:off x="685800" y="3505200"/>
            <a:ext cx="8382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1</a:t>
            </a:r>
          </a:p>
        </p:txBody>
      </p:sp>
      <p:sp>
        <p:nvSpPr>
          <p:cNvPr id="41994" name="Rectangle 6"/>
          <p:cNvSpPr>
            <a:spLocks noChangeArrowheads="1"/>
          </p:cNvSpPr>
          <p:nvPr/>
        </p:nvSpPr>
        <p:spPr bwMode="auto">
          <a:xfrm>
            <a:off x="2057400" y="3581400"/>
            <a:ext cx="304800" cy="457200"/>
          </a:xfrm>
          <a:prstGeom prst="rect">
            <a:avLst/>
          </a:prstGeom>
          <a:solidFill>
            <a:srgbClr val="F6F9D7"/>
          </a:solidFill>
          <a:ln w="9525">
            <a:solidFill>
              <a:srgbClr val="FF0000"/>
            </a:solidFill>
            <a:miter lim="800000"/>
            <a:headEnd/>
            <a:tailEnd/>
          </a:ln>
        </p:spPr>
        <p:txBody>
          <a:bodyPr wrap="none" anchor="ctr"/>
          <a:lstStyle/>
          <a:p>
            <a:pPr algn="ctr"/>
            <a:r>
              <a:rPr lang="en-US" sz="2400">
                <a:latin typeface="Times New Roman" pitchFamily="18" charset="0"/>
              </a:rPr>
              <a:t>x</a:t>
            </a:r>
          </a:p>
        </p:txBody>
      </p:sp>
      <p:sp>
        <p:nvSpPr>
          <p:cNvPr id="41995" name="Rectangle 6"/>
          <p:cNvSpPr>
            <a:spLocks noChangeArrowheads="1"/>
          </p:cNvSpPr>
          <p:nvPr/>
        </p:nvSpPr>
        <p:spPr bwMode="auto">
          <a:xfrm>
            <a:off x="6324600" y="3657600"/>
            <a:ext cx="304800" cy="457200"/>
          </a:xfrm>
          <a:prstGeom prst="rect">
            <a:avLst/>
          </a:prstGeom>
          <a:solidFill>
            <a:srgbClr val="F6F9D7"/>
          </a:solidFill>
          <a:ln w="9525">
            <a:solidFill>
              <a:srgbClr val="FF0000"/>
            </a:solidFill>
            <a:miter lim="800000"/>
            <a:headEnd/>
            <a:tailEnd/>
          </a:ln>
        </p:spPr>
        <p:txBody>
          <a:bodyPr wrap="none" anchor="ctr"/>
          <a:lstStyle/>
          <a:p>
            <a:pPr algn="ctr"/>
            <a:r>
              <a:rPr lang="en-US" sz="2400">
                <a:latin typeface="Times New Roman" pitchFamily="18" charset="0"/>
              </a:rPr>
              <a:t>=</a:t>
            </a:r>
          </a:p>
        </p:txBody>
      </p:sp>
      <p:sp>
        <p:nvSpPr>
          <p:cNvPr id="14" name="Rectangle 13"/>
          <p:cNvSpPr/>
          <p:nvPr/>
        </p:nvSpPr>
        <p:spPr>
          <a:xfrm>
            <a:off x="2590800" y="3505200"/>
            <a:ext cx="8382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0</a:t>
            </a:r>
          </a:p>
        </p:txBody>
      </p:sp>
      <p:sp>
        <p:nvSpPr>
          <p:cNvPr id="15" name="Rectangle 14"/>
          <p:cNvSpPr/>
          <p:nvPr/>
        </p:nvSpPr>
        <p:spPr>
          <a:xfrm>
            <a:off x="7162800" y="3505200"/>
            <a:ext cx="8382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0</a:t>
            </a:r>
          </a:p>
        </p:txBody>
      </p:sp>
      <p:sp>
        <p:nvSpPr>
          <p:cNvPr id="16" name="Rectangle 15"/>
          <p:cNvSpPr/>
          <p:nvPr/>
        </p:nvSpPr>
        <p:spPr>
          <a:xfrm>
            <a:off x="685800" y="4495800"/>
            <a:ext cx="8382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0</a:t>
            </a:r>
          </a:p>
        </p:txBody>
      </p:sp>
      <p:sp>
        <p:nvSpPr>
          <p:cNvPr id="41999" name="Rectangle 6"/>
          <p:cNvSpPr>
            <a:spLocks noChangeArrowheads="1"/>
          </p:cNvSpPr>
          <p:nvPr/>
        </p:nvSpPr>
        <p:spPr bwMode="auto">
          <a:xfrm>
            <a:off x="1981200" y="4572000"/>
            <a:ext cx="304800" cy="457200"/>
          </a:xfrm>
          <a:prstGeom prst="rect">
            <a:avLst/>
          </a:prstGeom>
          <a:solidFill>
            <a:srgbClr val="F6F9D7"/>
          </a:solidFill>
          <a:ln w="9525">
            <a:solidFill>
              <a:srgbClr val="FF0000"/>
            </a:solidFill>
            <a:miter lim="800000"/>
            <a:headEnd/>
            <a:tailEnd/>
          </a:ln>
        </p:spPr>
        <p:txBody>
          <a:bodyPr wrap="none" anchor="ctr"/>
          <a:lstStyle/>
          <a:p>
            <a:pPr algn="ctr"/>
            <a:r>
              <a:rPr lang="en-US" sz="2400">
                <a:latin typeface="Times New Roman" pitchFamily="18" charset="0"/>
              </a:rPr>
              <a:t>x</a:t>
            </a:r>
          </a:p>
        </p:txBody>
      </p:sp>
      <p:sp>
        <p:nvSpPr>
          <p:cNvPr id="42000" name="Rectangle 6"/>
          <p:cNvSpPr>
            <a:spLocks noChangeArrowheads="1"/>
          </p:cNvSpPr>
          <p:nvPr/>
        </p:nvSpPr>
        <p:spPr bwMode="auto">
          <a:xfrm>
            <a:off x="6324600" y="4648200"/>
            <a:ext cx="304800" cy="457200"/>
          </a:xfrm>
          <a:prstGeom prst="rect">
            <a:avLst/>
          </a:prstGeom>
          <a:solidFill>
            <a:srgbClr val="F6F9D7"/>
          </a:solidFill>
          <a:ln w="9525">
            <a:solidFill>
              <a:srgbClr val="FF0000"/>
            </a:solidFill>
            <a:miter lim="800000"/>
            <a:headEnd/>
            <a:tailEnd/>
          </a:ln>
        </p:spPr>
        <p:txBody>
          <a:bodyPr wrap="none" anchor="ctr"/>
          <a:lstStyle/>
          <a:p>
            <a:pPr algn="ctr"/>
            <a:r>
              <a:rPr lang="en-US" sz="2400">
                <a:latin typeface="Times New Roman" pitchFamily="18" charset="0"/>
              </a:rPr>
              <a:t>=</a:t>
            </a:r>
          </a:p>
        </p:txBody>
      </p:sp>
      <p:sp>
        <p:nvSpPr>
          <p:cNvPr id="19" name="Rectangle 18"/>
          <p:cNvSpPr/>
          <p:nvPr/>
        </p:nvSpPr>
        <p:spPr>
          <a:xfrm>
            <a:off x="4572000" y="3505200"/>
            <a:ext cx="8382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1</a:t>
            </a:r>
          </a:p>
        </p:txBody>
      </p:sp>
      <p:sp>
        <p:nvSpPr>
          <p:cNvPr id="20" name="Rectangle 19"/>
          <p:cNvSpPr/>
          <p:nvPr/>
        </p:nvSpPr>
        <p:spPr>
          <a:xfrm>
            <a:off x="7162800" y="4495800"/>
            <a:ext cx="8382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0</a:t>
            </a:r>
          </a:p>
        </p:txBody>
      </p:sp>
      <p:sp>
        <p:nvSpPr>
          <p:cNvPr id="21" name="Rectangle 20"/>
          <p:cNvSpPr/>
          <p:nvPr/>
        </p:nvSpPr>
        <p:spPr>
          <a:xfrm>
            <a:off x="4572000" y="5562600"/>
            <a:ext cx="8382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0</a:t>
            </a:r>
          </a:p>
        </p:txBody>
      </p:sp>
      <p:sp>
        <p:nvSpPr>
          <p:cNvPr id="42004" name="Rectangle 6"/>
          <p:cNvSpPr>
            <a:spLocks noChangeArrowheads="1"/>
          </p:cNvSpPr>
          <p:nvPr/>
        </p:nvSpPr>
        <p:spPr bwMode="auto">
          <a:xfrm>
            <a:off x="3962400" y="5638800"/>
            <a:ext cx="304800" cy="457200"/>
          </a:xfrm>
          <a:prstGeom prst="rect">
            <a:avLst/>
          </a:prstGeom>
          <a:solidFill>
            <a:srgbClr val="F6F9D7"/>
          </a:solidFill>
          <a:ln w="9525">
            <a:solidFill>
              <a:srgbClr val="FF0000"/>
            </a:solidFill>
            <a:miter lim="800000"/>
            <a:headEnd/>
            <a:tailEnd/>
          </a:ln>
        </p:spPr>
        <p:txBody>
          <a:bodyPr wrap="none" anchor="ctr"/>
          <a:lstStyle/>
          <a:p>
            <a:pPr algn="ctr"/>
            <a:r>
              <a:rPr lang="en-US" sz="2400">
                <a:latin typeface="Times New Roman" pitchFamily="18" charset="0"/>
              </a:rPr>
              <a:t>x</a:t>
            </a:r>
          </a:p>
        </p:txBody>
      </p:sp>
      <p:sp>
        <p:nvSpPr>
          <p:cNvPr id="42005" name="Rectangle 6"/>
          <p:cNvSpPr>
            <a:spLocks noChangeArrowheads="1"/>
          </p:cNvSpPr>
          <p:nvPr/>
        </p:nvSpPr>
        <p:spPr bwMode="auto">
          <a:xfrm>
            <a:off x="6324600" y="5715000"/>
            <a:ext cx="304800" cy="457200"/>
          </a:xfrm>
          <a:prstGeom prst="rect">
            <a:avLst/>
          </a:prstGeom>
          <a:solidFill>
            <a:srgbClr val="F6F9D7"/>
          </a:solidFill>
          <a:ln w="9525">
            <a:solidFill>
              <a:srgbClr val="FF0000"/>
            </a:solidFill>
            <a:miter lim="800000"/>
            <a:headEnd/>
            <a:tailEnd/>
          </a:ln>
        </p:spPr>
        <p:txBody>
          <a:bodyPr wrap="none" anchor="ctr"/>
          <a:lstStyle/>
          <a:p>
            <a:pPr algn="ctr"/>
            <a:r>
              <a:rPr lang="en-US" sz="2400">
                <a:latin typeface="Times New Roman" pitchFamily="18" charset="0"/>
              </a:rPr>
              <a:t>=</a:t>
            </a:r>
          </a:p>
        </p:txBody>
      </p:sp>
      <p:sp>
        <p:nvSpPr>
          <p:cNvPr id="24" name="Rectangle 23"/>
          <p:cNvSpPr/>
          <p:nvPr/>
        </p:nvSpPr>
        <p:spPr>
          <a:xfrm>
            <a:off x="2590800" y="4495800"/>
            <a:ext cx="8382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1</a:t>
            </a:r>
          </a:p>
        </p:txBody>
      </p:sp>
      <p:sp>
        <p:nvSpPr>
          <p:cNvPr id="25" name="Rectangle 24"/>
          <p:cNvSpPr/>
          <p:nvPr/>
        </p:nvSpPr>
        <p:spPr>
          <a:xfrm>
            <a:off x="7162800" y="5638800"/>
            <a:ext cx="8382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0</a:t>
            </a:r>
          </a:p>
        </p:txBody>
      </p:sp>
      <p:sp>
        <p:nvSpPr>
          <p:cNvPr id="26" name="Rectangle 6"/>
          <p:cNvSpPr>
            <a:spLocks noChangeArrowheads="1"/>
          </p:cNvSpPr>
          <p:nvPr/>
        </p:nvSpPr>
        <p:spPr bwMode="auto">
          <a:xfrm>
            <a:off x="3810000" y="2362200"/>
            <a:ext cx="304800" cy="457200"/>
          </a:xfrm>
          <a:prstGeom prst="rect">
            <a:avLst/>
          </a:prstGeom>
          <a:solidFill>
            <a:srgbClr val="F6F9D7"/>
          </a:solidFill>
          <a:ln w="9525">
            <a:solidFill>
              <a:srgbClr val="FF0000"/>
            </a:solidFill>
            <a:miter lim="800000"/>
            <a:headEnd/>
            <a:tailEnd/>
          </a:ln>
        </p:spPr>
        <p:txBody>
          <a:bodyPr wrap="none" anchor="ctr"/>
          <a:lstStyle/>
          <a:p>
            <a:pPr algn="ctr"/>
            <a:r>
              <a:rPr lang="en-US" sz="2400">
                <a:latin typeface="Times New Roman" pitchFamily="18" charset="0"/>
              </a:rPr>
              <a:t>x</a:t>
            </a:r>
          </a:p>
        </p:txBody>
      </p:sp>
      <p:sp>
        <p:nvSpPr>
          <p:cNvPr id="27" name="Rectangle 5"/>
          <p:cNvSpPr>
            <a:spLocks noChangeArrowheads="1"/>
          </p:cNvSpPr>
          <p:nvPr/>
        </p:nvSpPr>
        <p:spPr bwMode="auto">
          <a:xfrm>
            <a:off x="2438400" y="2133600"/>
            <a:ext cx="1295400" cy="914400"/>
          </a:xfrm>
          <a:prstGeom prst="rect">
            <a:avLst/>
          </a:prstGeom>
          <a:solidFill>
            <a:srgbClr val="F6F9D7"/>
          </a:solidFill>
          <a:ln w="9525">
            <a:solidFill>
              <a:srgbClr val="FF3300"/>
            </a:solidFill>
            <a:miter lim="800000"/>
            <a:headEnd/>
            <a:tailEnd/>
          </a:ln>
        </p:spPr>
        <p:txBody>
          <a:bodyPr wrap="none" anchor="ctr"/>
          <a:lstStyle/>
          <a:p>
            <a:pPr algn="ctr"/>
            <a:r>
              <a:rPr lang="en-US" sz="2400">
                <a:latin typeface="Constantia" pitchFamily="18" charset="0"/>
              </a:rPr>
              <a:t>Mental</a:t>
            </a:r>
          </a:p>
          <a:p>
            <a:pPr algn="ctr"/>
            <a:r>
              <a:rPr lang="en-US" sz="2400">
                <a:latin typeface="Constantia" pitchFamily="18" charset="0"/>
              </a:rPr>
              <a:t>Control</a:t>
            </a:r>
          </a:p>
        </p:txBody>
      </p:sp>
      <p:sp>
        <p:nvSpPr>
          <p:cNvPr id="42010" name="Rectangle 6"/>
          <p:cNvSpPr>
            <a:spLocks noChangeArrowheads="1"/>
          </p:cNvSpPr>
          <p:nvPr/>
        </p:nvSpPr>
        <p:spPr bwMode="auto">
          <a:xfrm>
            <a:off x="3962400" y="3581400"/>
            <a:ext cx="304800" cy="457200"/>
          </a:xfrm>
          <a:prstGeom prst="rect">
            <a:avLst/>
          </a:prstGeom>
          <a:solidFill>
            <a:srgbClr val="F6F9D7"/>
          </a:solidFill>
          <a:ln w="9525">
            <a:solidFill>
              <a:srgbClr val="FF0000"/>
            </a:solidFill>
            <a:miter lim="800000"/>
            <a:headEnd/>
            <a:tailEnd/>
          </a:ln>
        </p:spPr>
        <p:txBody>
          <a:bodyPr wrap="none" anchor="ctr"/>
          <a:lstStyle/>
          <a:p>
            <a:pPr algn="ctr"/>
            <a:r>
              <a:rPr lang="en-US" sz="2400">
                <a:latin typeface="Times New Roman" pitchFamily="18" charset="0"/>
              </a:rPr>
              <a:t>x</a:t>
            </a:r>
          </a:p>
        </p:txBody>
      </p:sp>
      <p:sp>
        <p:nvSpPr>
          <p:cNvPr id="42011" name="Rectangle 6"/>
          <p:cNvSpPr>
            <a:spLocks noChangeArrowheads="1"/>
          </p:cNvSpPr>
          <p:nvPr/>
        </p:nvSpPr>
        <p:spPr bwMode="auto">
          <a:xfrm>
            <a:off x="3962400" y="4648200"/>
            <a:ext cx="304800" cy="457200"/>
          </a:xfrm>
          <a:prstGeom prst="rect">
            <a:avLst/>
          </a:prstGeom>
          <a:solidFill>
            <a:srgbClr val="F6F9D7"/>
          </a:solidFill>
          <a:ln w="9525">
            <a:solidFill>
              <a:srgbClr val="FF0000"/>
            </a:solidFill>
            <a:miter lim="800000"/>
            <a:headEnd/>
            <a:tailEnd/>
          </a:ln>
        </p:spPr>
        <p:txBody>
          <a:bodyPr wrap="none" anchor="ctr"/>
          <a:lstStyle/>
          <a:p>
            <a:pPr algn="ctr"/>
            <a:r>
              <a:rPr lang="en-US" sz="2400">
                <a:latin typeface="Times New Roman" pitchFamily="18" charset="0"/>
              </a:rPr>
              <a:t>x</a:t>
            </a:r>
          </a:p>
        </p:txBody>
      </p:sp>
      <p:sp>
        <p:nvSpPr>
          <p:cNvPr id="30" name="Rectangle 29"/>
          <p:cNvSpPr/>
          <p:nvPr/>
        </p:nvSpPr>
        <p:spPr>
          <a:xfrm>
            <a:off x="4572000" y="4495800"/>
            <a:ext cx="8382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1</a:t>
            </a:r>
          </a:p>
        </p:txBody>
      </p:sp>
      <p:sp>
        <p:nvSpPr>
          <p:cNvPr id="42013" name="Rectangle 6"/>
          <p:cNvSpPr>
            <a:spLocks noChangeArrowheads="1"/>
          </p:cNvSpPr>
          <p:nvPr/>
        </p:nvSpPr>
        <p:spPr bwMode="auto">
          <a:xfrm>
            <a:off x="1981200" y="5638800"/>
            <a:ext cx="304800" cy="457200"/>
          </a:xfrm>
          <a:prstGeom prst="rect">
            <a:avLst/>
          </a:prstGeom>
          <a:solidFill>
            <a:srgbClr val="F6F9D7"/>
          </a:solidFill>
          <a:ln w="9525">
            <a:solidFill>
              <a:srgbClr val="FF0000"/>
            </a:solidFill>
            <a:miter lim="800000"/>
            <a:headEnd/>
            <a:tailEnd/>
          </a:ln>
        </p:spPr>
        <p:txBody>
          <a:bodyPr wrap="none" anchor="ctr"/>
          <a:lstStyle/>
          <a:p>
            <a:pPr algn="ctr"/>
            <a:r>
              <a:rPr lang="en-US" sz="2400">
                <a:latin typeface="Times New Roman" pitchFamily="18" charset="0"/>
              </a:rPr>
              <a:t>x</a:t>
            </a:r>
          </a:p>
        </p:txBody>
      </p:sp>
      <p:sp>
        <p:nvSpPr>
          <p:cNvPr id="33" name="Rectangle 32"/>
          <p:cNvSpPr/>
          <p:nvPr/>
        </p:nvSpPr>
        <p:spPr>
          <a:xfrm>
            <a:off x="685800" y="5562600"/>
            <a:ext cx="8382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1</a:t>
            </a:r>
          </a:p>
        </p:txBody>
      </p:sp>
      <p:sp>
        <p:nvSpPr>
          <p:cNvPr id="34" name="Rectangle 33"/>
          <p:cNvSpPr/>
          <p:nvPr/>
        </p:nvSpPr>
        <p:spPr>
          <a:xfrm>
            <a:off x="2590800" y="5562600"/>
            <a:ext cx="8382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1</a:t>
            </a:r>
          </a:p>
        </p:txBody>
      </p:sp>
      <p:sp>
        <p:nvSpPr>
          <p:cNvPr id="35" name="Block Arc 34"/>
          <p:cNvSpPr/>
          <p:nvPr/>
        </p:nvSpPr>
        <p:spPr>
          <a:xfrm rot="16200000">
            <a:off x="76200" y="3657600"/>
            <a:ext cx="914400" cy="457200"/>
          </a:xfrm>
          <a:prstGeom prst="blockArc">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36" name="Block Arc 35"/>
          <p:cNvSpPr/>
          <p:nvPr/>
        </p:nvSpPr>
        <p:spPr>
          <a:xfrm rot="16200000">
            <a:off x="76200" y="4648200"/>
            <a:ext cx="914400" cy="457200"/>
          </a:xfrm>
          <a:prstGeom prst="blockArc">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37" name="Block Arc 36"/>
          <p:cNvSpPr/>
          <p:nvPr/>
        </p:nvSpPr>
        <p:spPr>
          <a:xfrm rot="16200000">
            <a:off x="76200" y="5791200"/>
            <a:ext cx="914400" cy="457200"/>
          </a:xfrm>
          <a:prstGeom prst="blockArc">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38" name="Block Arc 37"/>
          <p:cNvSpPr/>
          <p:nvPr/>
        </p:nvSpPr>
        <p:spPr>
          <a:xfrm rot="5400000">
            <a:off x="3048000" y="3657600"/>
            <a:ext cx="914400" cy="457200"/>
          </a:xfrm>
          <a:prstGeom prst="blockArc">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39" name="Block Arc 38"/>
          <p:cNvSpPr/>
          <p:nvPr/>
        </p:nvSpPr>
        <p:spPr>
          <a:xfrm rot="5400000">
            <a:off x="3048000" y="4648200"/>
            <a:ext cx="914400" cy="457200"/>
          </a:xfrm>
          <a:prstGeom prst="blockArc">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40" name="Block Arc 39"/>
          <p:cNvSpPr/>
          <p:nvPr/>
        </p:nvSpPr>
        <p:spPr>
          <a:xfrm rot="5400000">
            <a:off x="3048000" y="5715000"/>
            <a:ext cx="914400" cy="457200"/>
          </a:xfrm>
          <a:prstGeom prst="blockArc">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Scale>
                                      <p:cBhvr>
                                        <p:cTn id="7"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6"/>
                                        </p:tgtEl>
                                        <p:attrNameLst>
                                          <p:attrName>ppt_x</p:attrName>
                                          <p:attrName>ppt_y</p:attrName>
                                        </p:attrNameLst>
                                      </p:cBhvr>
                                    </p:animMotion>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Scale>
                                      <p:cBhvr>
                                        <p:cTn id="14"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8"/>
                                        </p:tgtEl>
                                        <p:attrNameLst>
                                          <p:attrName>ppt_x</p:attrName>
                                          <p:attrName>ppt_y</p:attrName>
                                        </p:attrNameLst>
                                      </p:cBhvr>
                                    </p:animMotion>
                                    <p:animEffect transition="in" filter="fade">
                                      <p:cBhvr>
                                        <p:cTn id="16" dur="10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27"/>
                                        </p:tgtEl>
                                        <p:attrNameLst>
                                          <p:attrName>style.visibility</p:attrName>
                                        </p:attrNameLst>
                                      </p:cBhvr>
                                      <p:to>
                                        <p:strVal val="visible"/>
                                      </p:to>
                                    </p:set>
                                    <p:animScale>
                                      <p:cBhvr>
                                        <p:cTn id="21" dur="100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27"/>
                                        </p:tgtEl>
                                        <p:attrNameLst>
                                          <p:attrName>ppt_x</p:attrName>
                                          <p:attrName>ppt_y</p:attrName>
                                        </p:attrNameLst>
                                      </p:cBhvr>
                                    </p:animMotion>
                                    <p:animEffect transition="in" filter="fade">
                                      <p:cBhvr>
                                        <p:cTn id="23" dur="1000"/>
                                        <p:tgtEl>
                                          <p:spTgt spid="27"/>
                                        </p:tgtEl>
                                      </p:cBhvr>
                                    </p:animEffect>
                                  </p:childTnLst>
                                </p:cTn>
                              </p:par>
                            </p:childTnLst>
                          </p:cTn>
                        </p:par>
                      </p:childTnLst>
                    </p:cTn>
                  </p:par>
                  <p:par>
                    <p:cTn id="24" fill="hold">
                      <p:stCondLst>
                        <p:cond delay="indefinite"/>
                      </p:stCondLst>
                      <p:childTnLst>
                        <p:par>
                          <p:cTn id="25" fill="hold">
                            <p:stCondLst>
                              <p:cond delay="0"/>
                            </p:stCondLst>
                            <p:childTnLst>
                              <p:par>
                                <p:cTn id="26" presetID="52" presetClass="entr" presetSubtype="0" fill="hold" grpId="0" nodeType="clickEffect">
                                  <p:stCondLst>
                                    <p:cond delay="0"/>
                                  </p:stCondLst>
                                  <p:childTnLst>
                                    <p:set>
                                      <p:cBhvr>
                                        <p:cTn id="27" dur="1" fill="hold">
                                          <p:stCondLst>
                                            <p:cond delay="0"/>
                                          </p:stCondLst>
                                        </p:cTn>
                                        <p:tgtEl>
                                          <p:spTgt spid="26"/>
                                        </p:tgtEl>
                                        <p:attrNameLst>
                                          <p:attrName>style.visibility</p:attrName>
                                        </p:attrNameLst>
                                      </p:cBhvr>
                                      <p:to>
                                        <p:strVal val="visible"/>
                                      </p:to>
                                    </p:set>
                                    <p:animScale>
                                      <p:cBhvr>
                                        <p:cTn id="28" dur="1000" decel="50000" fill="hold">
                                          <p:stCondLst>
                                            <p:cond delay="0"/>
                                          </p:stCondLst>
                                        </p:cTn>
                                        <p:tgtEl>
                                          <p:spTgt spid="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26"/>
                                        </p:tgtEl>
                                        <p:attrNameLst>
                                          <p:attrName>ppt_x</p:attrName>
                                          <p:attrName>ppt_y</p:attrName>
                                        </p:attrNameLst>
                                      </p:cBhvr>
                                    </p:animMotion>
                                    <p:animEffect transition="in" filter="fade">
                                      <p:cBhvr>
                                        <p:cTn id="30" dur="1000"/>
                                        <p:tgtEl>
                                          <p:spTgt spid="26"/>
                                        </p:tgtEl>
                                      </p:cBhvr>
                                    </p:animEffect>
                                  </p:childTnLst>
                                </p:cTn>
                              </p:par>
                            </p:childTnLst>
                          </p:cTn>
                        </p:par>
                      </p:childTnLst>
                    </p:cTn>
                  </p:par>
                  <p:par>
                    <p:cTn id="31" fill="hold">
                      <p:stCondLst>
                        <p:cond delay="indefinite"/>
                      </p:stCondLst>
                      <p:childTnLst>
                        <p:par>
                          <p:cTn id="32" fill="hold">
                            <p:stCondLst>
                              <p:cond delay="0"/>
                            </p:stCondLst>
                            <p:childTnLst>
                              <p:par>
                                <p:cTn id="33" presetID="52" presetClass="entr" presetSubtype="0"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Scale>
                                      <p:cBhvr>
                                        <p:cTn id="35"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7"/>
                                        </p:tgtEl>
                                        <p:attrNameLst>
                                          <p:attrName>ppt_x</p:attrName>
                                          <p:attrName>ppt_y</p:attrName>
                                        </p:attrNameLst>
                                      </p:cBhvr>
                                    </p:animMotion>
                                    <p:animEffect transition="in" filter="fade">
                                      <p:cBhvr>
                                        <p:cTn id="37" dur="1000"/>
                                        <p:tgtEl>
                                          <p:spTgt spid="7"/>
                                        </p:tgtEl>
                                      </p:cBhvr>
                                    </p:animEffect>
                                  </p:childTnLst>
                                </p:cTn>
                              </p:par>
                            </p:childTnLst>
                          </p:cTn>
                        </p:par>
                      </p:childTnLst>
                    </p:cTn>
                  </p:par>
                  <p:par>
                    <p:cTn id="38" fill="hold">
                      <p:stCondLst>
                        <p:cond delay="indefinite"/>
                      </p:stCondLst>
                      <p:childTnLst>
                        <p:par>
                          <p:cTn id="39" fill="hold">
                            <p:stCondLst>
                              <p:cond delay="0"/>
                            </p:stCondLst>
                            <p:childTnLst>
                              <p:par>
                                <p:cTn id="40" presetID="52" presetClass="entr" presetSubtype="0" fill="hold" grpId="0" nodeType="clickEffect">
                                  <p:stCondLst>
                                    <p:cond delay="0"/>
                                  </p:stCondLst>
                                  <p:childTnLst>
                                    <p:set>
                                      <p:cBhvr>
                                        <p:cTn id="41" dur="1" fill="hold">
                                          <p:stCondLst>
                                            <p:cond delay="0"/>
                                          </p:stCondLst>
                                        </p:cTn>
                                        <p:tgtEl>
                                          <p:spTgt spid="9"/>
                                        </p:tgtEl>
                                        <p:attrNameLst>
                                          <p:attrName>style.visibility</p:attrName>
                                        </p:attrNameLst>
                                      </p:cBhvr>
                                      <p:to>
                                        <p:strVal val="visible"/>
                                      </p:to>
                                    </p:set>
                                    <p:animScale>
                                      <p:cBhvr>
                                        <p:cTn id="42"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9"/>
                                        </p:tgtEl>
                                        <p:attrNameLst>
                                          <p:attrName>ppt_x</p:attrName>
                                          <p:attrName>ppt_y</p:attrName>
                                        </p:attrNameLst>
                                      </p:cBhvr>
                                    </p:animMotion>
                                    <p:animEffect transition="in" filter="fade">
                                      <p:cBhvr>
                                        <p:cTn id="44" dur="1000"/>
                                        <p:tgtEl>
                                          <p:spTgt spid="9"/>
                                        </p:tgtEl>
                                      </p:cBhvr>
                                    </p:animEffect>
                                  </p:childTnLst>
                                </p:cTn>
                              </p:par>
                            </p:childTnLst>
                          </p:cTn>
                        </p:par>
                      </p:childTnLst>
                    </p:cTn>
                  </p:par>
                  <p:par>
                    <p:cTn id="45" fill="hold">
                      <p:stCondLst>
                        <p:cond delay="indefinite"/>
                      </p:stCondLst>
                      <p:childTnLst>
                        <p:par>
                          <p:cTn id="46" fill="hold">
                            <p:stCondLst>
                              <p:cond delay="0"/>
                            </p:stCondLst>
                            <p:childTnLst>
                              <p:par>
                                <p:cTn id="47" presetID="52" presetClass="entr" presetSubtype="0" fill="hold" grpId="0" nodeType="clickEffect">
                                  <p:stCondLst>
                                    <p:cond delay="0"/>
                                  </p:stCondLst>
                                  <p:childTnLst>
                                    <p:set>
                                      <p:cBhvr>
                                        <p:cTn id="48" dur="1" fill="hold">
                                          <p:stCondLst>
                                            <p:cond delay="0"/>
                                          </p:stCondLst>
                                        </p:cTn>
                                        <p:tgtEl>
                                          <p:spTgt spid="10"/>
                                        </p:tgtEl>
                                        <p:attrNameLst>
                                          <p:attrName>style.visibility</p:attrName>
                                        </p:attrNameLst>
                                      </p:cBhvr>
                                      <p:to>
                                        <p:strVal val="visible"/>
                                      </p:to>
                                    </p:set>
                                    <p:animScale>
                                      <p:cBhvr>
                                        <p:cTn id="49"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1000" decel="50000" fill="hold">
                                          <p:stCondLst>
                                            <p:cond delay="0"/>
                                          </p:stCondLst>
                                        </p:cTn>
                                        <p:tgtEl>
                                          <p:spTgt spid="10"/>
                                        </p:tgtEl>
                                        <p:attrNameLst>
                                          <p:attrName>ppt_x</p:attrName>
                                          <p:attrName>ppt_y</p:attrName>
                                        </p:attrNameLst>
                                      </p:cBhvr>
                                    </p:animMotion>
                                    <p:animEffect transition="in" filter="fade">
                                      <p:cBhvr>
                                        <p:cTn id="51"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26" grpId="0" animBg="1"/>
      <p:bldP spid="2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1219200" y="457200"/>
            <a:ext cx="6858000" cy="1524000"/>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10000"/>
                  </a:schemeClr>
                </a:solidFill>
              </a:rPr>
              <a:t>Power Point is </a:t>
            </a:r>
            <a:r>
              <a:rPr lang="en-US" dirty="0" smtClean="0">
                <a:solidFill>
                  <a:schemeClr val="bg2">
                    <a:lumMod val="10000"/>
                  </a:schemeClr>
                </a:solidFill>
              </a:rPr>
              <a:t>available</a:t>
            </a:r>
          </a:p>
          <a:p>
            <a:pPr algn="ctr"/>
            <a:r>
              <a:rPr lang="en-US" dirty="0">
                <a:hlinkClick r:id="rId2"/>
              </a:rPr>
              <a:t>http://sdiwriting.wikispaces.com</a:t>
            </a:r>
            <a:r>
              <a:rPr lang="en-US" dirty="0" smtClean="0">
                <a:hlinkClick r:id="rId2"/>
              </a:rPr>
              <a:t>/</a:t>
            </a:r>
            <a:r>
              <a:rPr lang="en-US" dirty="0" smtClean="0"/>
              <a:t> </a:t>
            </a:r>
            <a:endParaRPr lang="en-US" dirty="0"/>
          </a:p>
        </p:txBody>
      </p:sp>
      <p:sp>
        <p:nvSpPr>
          <p:cNvPr id="3" name="Rounded Rectangle 2"/>
          <p:cNvSpPr/>
          <p:nvPr/>
        </p:nvSpPr>
        <p:spPr>
          <a:xfrm>
            <a:off x="1219200" y="2362200"/>
            <a:ext cx="6858000" cy="1524000"/>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10000"/>
                  </a:schemeClr>
                </a:solidFill>
              </a:rPr>
              <a:t>Entire Program Available on </a:t>
            </a:r>
          </a:p>
          <a:p>
            <a:pPr algn="ctr"/>
            <a:r>
              <a:rPr lang="en-US" dirty="0" smtClean="0">
                <a:solidFill>
                  <a:schemeClr val="bg2">
                    <a:lumMod val="10000"/>
                  </a:schemeClr>
                </a:solidFill>
              </a:rPr>
              <a:t>School Net through Teacher Portal </a:t>
            </a:r>
            <a:endParaRPr lang="en-US" dirty="0">
              <a:solidFill>
                <a:schemeClr val="bg2">
                  <a:lumMod val="10000"/>
                </a:schemeClr>
              </a:solidFill>
            </a:endParaRPr>
          </a:p>
        </p:txBody>
      </p:sp>
    </p:spTree>
    <p:extLst>
      <p:ext uri="{BB962C8B-B14F-4D97-AF65-F5344CB8AC3E}">
        <p14:creationId xmlns:p14="http://schemas.microsoft.com/office/powerpoint/2010/main" val="324655992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612775" y="228600"/>
            <a:ext cx="8153400" cy="990600"/>
          </a:xfrm>
        </p:spPr>
        <p:txBody>
          <a:bodyPr/>
          <a:lstStyle/>
          <a:p>
            <a:pPr eaLnBrk="1" hangingPunct="1"/>
            <a:r>
              <a:rPr lang="en-US" smtClean="0"/>
              <a:t>Assessment for Writing </a:t>
            </a:r>
          </a:p>
        </p:txBody>
      </p:sp>
      <p:graphicFrame>
        <p:nvGraphicFramePr>
          <p:cNvPr id="5" name="Table 4"/>
          <p:cNvGraphicFramePr>
            <a:graphicFrameLocks noGrp="1"/>
          </p:cNvGraphicFramePr>
          <p:nvPr/>
        </p:nvGraphicFramePr>
        <p:xfrm>
          <a:off x="914400" y="1219200"/>
          <a:ext cx="7467600" cy="5791200"/>
        </p:xfrm>
        <a:graphic>
          <a:graphicData uri="http://schemas.openxmlformats.org/drawingml/2006/table">
            <a:tbl>
              <a:tblPr firstRow="1" bandRow="1">
                <a:tableStyleId>{5C22544A-7EE6-4342-B048-85BDC9FD1C3A}</a:tableStyleId>
              </a:tblPr>
              <a:tblGrid>
                <a:gridCol w="3733800"/>
                <a:gridCol w="3733800"/>
              </a:tblGrid>
              <a:tr h="296091">
                <a:tc>
                  <a:txBody>
                    <a:bodyPr/>
                    <a:lstStyle/>
                    <a:p>
                      <a:r>
                        <a:rPr lang="en-US" dirty="0" smtClean="0"/>
                        <a:t>Domain</a:t>
                      </a:r>
                      <a:endParaRPr lang="en-US" dirty="0"/>
                    </a:p>
                  </a:txBody>
                  <a:tcPr/>
                </a:tc>
                <a:tc>
                  <a:txBody>
                    <a:bodyPr/>
                    <a:lstStyle/>
                    <a:p>
                      <a:r>
                        <a:rPr lang="en-US" dirty="0" smtClean="0"/>
                        <a:t>Tools </a:t>
                      </a:r>
                      <a:endParaRPr lang="en-US" dirty="0"/>
                    </a:p>
                  </a:txBody>
                  <a:tcPr/>
                </a:tc>
              </a:tr>
              <a:tr h="1184366">
                <a:tc>
                  <a:txBody>
                    <a:bodyPr/>
                    <a:lstStyle/>
                    <a:p>
                      <a:r>
                        <a:rPr lang="en-US" sz="1600" dirty="0" smtClean="0"/>
                        <a:t>Translating:</a:t>
                      </a:r>
                      <a:r>
                        <a:rPr lang="en-US" sz="1600" baseline="0" dirty="0" smtClean="0"/>
                        <a:t> Spelling (phonics) </a:t>
                      </a:r>
                      <a:endParaRPr lang="en-US" sz="1600" dirty="0"/>
                    </a:p>
                  </a:txBody>
                  <a:tcPr/>
                </a:tc>
                <a:tc>
                  <a:txBody>
                    <a:bodyPr/>
                    <a:lstStyle/>
                    <a:p>
                      <a:r>
                        <a:rPr lang="en-US" sz="1600" dirty="0" smtClean="0"/>
                        <a:t>WIST</a:t>
                      </a:r>
                    </a:p>
                    <a:p>
                      <a:r>
                        <a:rPr lang="en-US" sz="1600" b="1" dirty="0" smtClean="0"/>
                        <a:t>Core Phonics</a:t>
                      </a:r>
                      <a:r>
                        <a:rPr lang="en-US" sz="1600" b="1" baseline="0" dirty="0" smtClean="0"/>
                        <a:t> </a:t>
                      </a:r>
                    </a:p>
                    <a:p>
                      <a:r>
                        <a:rPr lang="en-US" sz="1600" b="1" baseline="0" dirty="0" smtClean="0"/>
                        <a:t>Spelling Inventory </a:t>
                      </a:r>
                    </a:p>
                    <a:p>
                      <a:r>
                        <a:rPr lang="en-US" sz="1600" baseline="0" dirty="0" smtClean="0"/>
                        <a:t>Spelling CBM</a:t>
                      </a:r>
                    </a:p>
                    <a:p>
                      <a:r>
                        <a:rPr lang="en-US" sz="1600" b="1" baseline="0" dirty="0" smtClean="0"/>
                        <a:t>Writing Samples </a:t>
                      </a:r>
                      <a:endParaRPr lang="en-US" sz="1600" b="1" dirty="0"/>
                    </a:p>
                  </a:txBody>
                  <a:tcPr/>
                </a:tc>
              </a:tr>
              <a:tr h="740229">
                <a:tc>
                  <a:txBody>
                    <a:bodyPr/>
                    <a:lstStyle/>
                    <a:p>
                      <a:r>
                        <a:rPr lang="en-US" sz="1600" dirty="0" smtClean="0"/>
                        <a:t>Translating:</a:t>
                      </a:r>
                      <a:r>
                        <a:rPr lang="en-US" sz="1600" baseline="0" dirty="0" smtClean="0"/>
                        <a:t> Expressive Syntax (Grammar)</a:t>
                      </a:r>
                      <a:endParaRPr lang="en-US" sz="1600" dirty="0"/>
                    </a:p>
                  </a:txBody>
                  <a:tcPr/>
                </a:tc>
                <a:tc>
                  <a:txBody>
                    <a:bodyPr/>
                    <a:lstStyle/>
                    <a:p>
                      <a:r>
                        <a:rPr lang="en-US" sz="1600" b="1" dirty="0" smtClean="0"/>
                        <a:t>Grammar Inventory</a:t>
                      </a:r>
                    </a:p>
                    <a:p>
                      <a:r>
                        <a:rPr lang="en-US" sz="1600" b="1" dirty="0" smtClean="0"/>
                        <a:t>Correct</a:t>
                      </a:r>
                      <a:r>
                        <a:rPr lang="en-US" sz="1600" b="1" baseline="0" dirty="0" smtClean="0"/>
                        <a:t> Writing Sequence  CBM</a:t>
                      </a:r>
                    </a:p>
                    <a:p>
                      <a:r>
                        <a:rPr lang="en-US" sz="1600" b="1" baseline="0" dirty="0" smtClean="0"/>
                        <a:t>Writing Samples </a:t>
                      </a:r>
                      <a:endParaRPr lang="en-US" sz="1600" b="1" dirty="0"/>
                    </a:p>
                  </a:txBody>
                  <a:tcPr/>
                </a:tc>
              </a:tr>
              <a:tr h="518160">
                <a:tc>
                  <a:txBody>
                    <a:bodyPr/>
                    <a:lstStyle/>
                    <a:p>
                      <a:r>
                        <a:rPr lang="en-US" sz="1600" dirty="0" smtClean="0"/>
                        <a:t>Translating: Mechanics (rules</a:t>
                      </a:r>
                      <a:r>
                        <a:rPr lang="en-US" sz="1600" baseline="0" dirty="0" smtClean="0"/>
                        <a:t> of writing; capitol, punctuation etc)</a:t>
                      </a:r>
                      <a:endParaRPr lang="en-US" sz="1600" dirty="0"/>
                    </a:p>
                  </a:txBody>
                  <a:tcPr/>
                </a:tc>
                <a:tc>
                  <a:txBody>
                    <a:bodyPr/>
                    <a:lstStyle/>
                    <a:p>
                      <a:r>
                        <a:rPr lang="en-US" sz="1600" dirty="0" smtClean="0"/>
                        <a:t>Writing</a:t>
                      </a:r>
                      <a:r>
                        <a:rPr lang="en-US" sz="1600" baseline="0" dirty="0" smtClean="0"/>
                        <a:t> Rubrics </a:t>
                      </a:r>
                    </a:p>
                    <a:p>
                      <a:r>
                        <a:rPr lang="en-US" sz="1600" baseline="0" dirty="0" smtClean="0"/>
                        <a:t>Writing Samples </a:t>
                      </a:r>
                      <a:endParaRPr lang="en-US" sz="1600" dirty="0"/>
                    </a:p>
                  </a:txBody>
                  <a:tcPr/>
                </a:tc>
              </a:tr>
              <a:tr h="962297">
                <a:tc>
                  <a:txBody>
                    <a:bodyPr/>
                    <a:lstStyle/>
                    <a:p>
                      <a:r>
                        <a:rPr lang="en-US" sz="1600" dirty="0" smtClean="0"/>
                        <a:t>Transcribing:</a:t>
                      </a:r>
                      <a:r>
                        <a:rPr lang="en-US" sz="1600" baseline="0" dirty="0" smtClean="0"/>
                        <a:t> Handwriting </a:t>
                      </a:r>
                      <a:endParaRPr lang="en-US" sz="1600" dirty="0"/>
                    </a:p>
                  </a:txBody>
                  <a:tcPr/>
                </a:tc>
                <a:tc>
                  <a:txBody>
                    <a:bodyPr/>
                    <a:lstStyle/>
                    <a:p>
                      <a:r>
                        <a:rPr lang="en-US" sz="1600" b="1" dirty="0" smtClean="0"/>
                        <a:t>HWT</a:t>
                      </a:r>
                      <a:r>
                        <a:rPr lang="en-US" sz="1600" b="1" baseline="0" dirty="0" smtClean="0"/>
                        <a:t> </a:t>
                      </a:r>
                      <a:r>
                        <a:rPr lang="en-US" sz="1600" b="1" dirty="0" smtClean="0"/>
                        <a:t>Screening </a:t>
                      </a:r>
                    </a:p>
                    <a:p>
                      <a:r>
                        <a:rPr lang="en-US" sz="1600" dirty="0" smtClean="0"/>
                        <a:t>Print TOOL</a:t>
                      </a:r>
                      <a:r>
                        <a:rPr lang="en-US" sz="1600" baseline="0" dirty="0" smtClean="0"/>
                        <a:t> </a:t>
                      </a:r>
                    </a:p>
                    <a:p>
                      <a:r>
                        <a:rPr lang="en-US" sz="1600" baseline="0" dirty="0" smtClean="0"/>
                        <a:t>Minnesota Handwriting Assessment </a:t>
                      </a:r>
                    </a:p>
                    <a:p>
                      <a:r>
                        <a:rPr lang="en-US" sz="1600" baseline="0" dirty="0" smtClean="0"/>
                        <a:t>Writing Samples </a:t>
                      </a:r>
                      <a:endParaRPr lang="en-US" sz="1600" dirty="0" smtClean="0"/>
                    </a:p>
                  </a:txBody>
                  <a:tcPr/>
                </a:tc>
              </a:tr>
              <a:tr h="740229">
                <a:tc>
                  <a:txBody>
                    <a:bodyPr/>
                    <a:lstStyle/>
                    <a:p>
                      <a:r>
                        <a:rPr lang="en-US" sz="1600" dirty="0" smtClean="0"/>
                        <a:t>Language Processing </a:t>
                      </a:r>
                      <a:endParaRPr lang="en-US" sz="1600" dirty="0"/>
                    </a:p>
                  </a:txBody>
                  <a:tcPr/>
                </a:tc>
                <a:tc>
                  <a:txBody>
                    <a:bodyPr/>
                    <a:lstStyle/>
                    <a:p>
                      <a:r>
                        <a:rPr lang="en-US" sz="1600" dirty="0" smtClean="0"/>
                        <a:t>CELF</a:t>
                      </a:r>
                    </a:p>
                    <a:p>
                      <a:r>
                        <a:rPr lang="en-US" sz="1600" dirty="0" smtClean="0"/>
                        <a:t>TOWL/TEWL</a:t>
                      </a:r>
                    </a:p>
                    <a:p>
                      <a:r>
                        <a:rPr lang="en-US" sz="1600" dirty="0" smtClean="0"/>
                        <a:t>Writing Samples </a:t>
                      </a:r>
                      <a:endParaRPr lang="en-US" sz="1600" dirty="0"/>
                    </a:p>
                  </a:txBody>
                  <a:tcPr/>
                </a:tc>
              </a:tr>
              <a:tr h="740229">
                <a:tc>
                  <a:txBody>
                    <a:bodyPr/>
                    <a:lstStyle/>
                    <a:p>
                      <a:r>
                        <a:rPr lang="en-US" sz="1600" dirty="0" smtClean="0"/>
                        <a:t>Mental Control</a:t>
                      </a:r>
                      <a:r>
                        <a:rPr lang="en-US" sz="1600" baseline="0" dirty="0" smtClean="0"/>
                        <a:t> </a:t>
                      </a:r>
                      <a:endParaRPr lang="en-US" sz="1600" dirty="0"/>
                    </a:p>
                  </a:txBody>
                  <a:tcPr/>
                </a:tc>
                <a:tc>
                  <a:txBody>
                    <a:bodyPr/>
                    <a:lstStyle/>
                    <a:p>
                      <a:r>
                        <a:rPr lang="en-US" sz="1600" dirty="0" smtClean="0"/>
                        <a:t>Classroom Impact Questionnaire</a:t>
                      </a:r>
                    </a:p>
                    <a:p>
                      <a:r>
                        <a:rPr lang="en-US" sz="1600" dirty="0" smtClean="0"/>
                        <a:t>Informal memory</a:t>
                      </a:r>
                      <a:r>
                        <a:rPr lang="en-US" sz="1600" baseline="0" dirty="0" smtClean="0"/>
                        <a:t> inventory</a:t>
                      </a:r>
                      <a:r>
                        <a:rPr lang="en-US" sz="1600" dirty="0" smtClean="0"/>
                        <a:t> </a:t>
                      </a:r>
                    </a:p>
                    <a:p>
                      <a:endParaRPr lang="en-US" sz="1600" dirty="0"/>
                    </a:p>
                  </a:txBody>
                  <a:tcPr/>
                </a:tc>
              </a:tr>
            </a:tbl>
          </a:graphicData>
        </a:graphic>
      </p:graphicFrame>
      <p:pic>
        <p:nvPicPr>
          <p:cNvPr id="43037" name="Picture 2" descr="http://www.randolph.k12.nc.us/Departments/K-5/PublishingImages/school_clipart_boy_writting.gif"/>
          <p:cNvPicPr>
            <a:picLocks noChangeAspect="1" noChangeArrowheads="1"/>
          </p:cNvPicPr>
          <p:nvPr/>
        </p:nvPicPr>
        <p:blipFill>
          <a:blip r:embed="rId3" cstate="print"/>
          <a:srcRect/>
          <a:stretch>
            <a:fillRect/>
          </a:stretch>
        </p:blipFill>
        <p:spPr bwMode="auto">
          <a:xfrm>
            <a:off x="6781800" y="0"/>
            <a:ext cx="1905000" cy="1524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oon 3"/>
          <p:cNvSpPr/>
          <p:nvPr/>
        </p:nvSpPr>
        <p:spPr>
          <a:xfrm>
            <a:off x="0" y="1066800"/>
            <a:ext cx="2971800" cy="3810000"/>
          </a:xfrm>
          <a:prstGeom prst="moon">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6" name="Straight Connector 5"/>
          <p:cNvCxnSpPr/>
          <p:nvPr/>
        </p:nvCxnSpPr>
        <p:spPr>
          <a:xfrm>
            <a:off x="1524000" y="2819400"/>
            <a:ext cx="6324600" cy="7620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Moon 6"/>
          <p:cNvSpPr/>
          <p:nvPr/>
        </p:nvSpPr>
        <p:spPr>
          <a:xfrm>
            <a:off x="7848600" y="2286000"/>
            <a:ext cx="762000" cy="1219200"/>
          </a:xfrm>
          <a:prstGeom prst="moon">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8" name="Straight Connector 7"/>
          <p:cNvCxnSpPr/>
          <p:nvPr/>
        </p:nvCxnSpPr>
        <p:spPr>
          <a:xfrm flipV="1">
            <a:off x="1828800" y="152400"/>
            <a:ext cx="1981200" cy="2678113"/>
          </a:xfrm>
          <a:prstGeom prst="line">
            <a:avLst/>
          </a:prstGeom>
          <a:ln w="5715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9" name="TextBox 8"/>
          <p:cNvSpPr txBox="1">
            <a:spLocks noChangeArrowheads="1"/>
          </p:cNvSpPr>
          <p:nvPr/>
        </p:nvSpPr>
        <p:spPr bwMode="auto">
          <a:xfrm>
            <a:off x="3733800" y="-76200"/>
            <a:ext cx="2514600" cy="508000"/>
          </a:xfrm>
          <a:prstGeom prst="rect">
            <a:avLst/>
          </a:prstGeom>
          <a:noFill/>
          <a:ln w="9525">
            <a:noFill/>
            <a:miter lim="800000"/>
            <a:headEnd/>
            <a:tailEnd/>
          </a:ln>
        </p:spPr>
        <p:txBody>
          <a:bodyPr>
            <a:spAutoFit/>
          </a:bodyPr>
          <a:lstStyle/>
          <a:p>
            <a:r>
              <a:rPr lang="en-US" b="1">
                <a:latin typeface="Calibri" pitchFamily="34" charset="0"/>
              </a:rPr>
              <a:t>Handwriting  </a:t>
            </a:r>
          </a:p>
          <a:p>
            <a:r>
              <a:rPr lang="en-US" sz="900" b="1">
                <a:latin typeface="Calibri" pitchFamily="34" charset="0"/>
              </a:rPr>
              <a:t>(Handwriting without Tears Screener) </a:t>
            </a:r>
          </a:p>
        </p:txBody>
      </p:sp>
      <p:cxnSp>
        <p:nvCxnSpPr>
          <p:cNvPr id="10" name="Straight Connector 9"/>
          <p:cNvCxnSpPr/>
          <p:nvPr/>
        </p:nvCxnSpPr>
        <p:spPr>
          <a:xfrm flipV="1">
            <a:off x="4343400" y="228600"/>
            <a:ext cx="1981200" cy="2667000"/>
          </a:xfrm>
          <a:prstGeom prst="line">
            <a:avLst/>
          </a:prstGeom>
          <a:ln w="5715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11" name="TextBox 10"/>
          <p:cNvSpPr txBox="1">
            <a:spLocks noChangeArrowheads="1"/>
          </p:cNvSpPr>
          <p:nvPr/>
        </p:nvSpPr>
        <p:spPr bwMode="auto">
          <a:xfrm>
            <a:off x="6019800" y="0"/>
            <a:ext cx="3124200" cy="492125"/>
          </a:xfrm>
          <a:prstGeom prst="rect">
            <a:avLst/>
          </a:prstGeom>
          <a:noFill/>
          <a:ln w="9525">
            <a:noFill/>
            <a:miter lim="800000"/>
            <a:headEnd/>
            <a:tailEnd/>
          </a:ln>
        </p:spPr>
        <p:txBody>
          <a:bodyPr>
            <a:spAutoFit/>
          </a:bodyPr>
          <a:lstStyle/>
          <a:p>
            <a:pPr algn="r"/>
            <a:r>
              <a:rPr lang="en-US" b="1">
                <a:latin typeface="Calibri" pitchFamily="34" charset="0"/>
              </a:rPr>
              <a:t>Alphabetic Principle: Spelling  </a:t>
            </a:r>
          </a:p>
          <a:p>
            <a:pPr algn="r"/>
            <a:r>
              <a:rPr lang="en-US" sz="800" b="1">
                <a:latin typeface="Calibri" pitchFamily="34" charset="0"/>
              </a:rPr>
              <a:t>(Core Phonics, Words their Way)</a:t>
            </a:r>
          </a:p>
        </p:txBody>
      </p:sp>
      <p:sp>
        <p:nvSpPr>
          <p:cNvPr id="14" name="TextBox 17"/>
          <p:cNvSpPr txBox="1">
            <a:spLocks noChangeArrowheads="1"/>
          </p:cNvSpPr>
          <p:nvPr/>
        </p:nvSpPr>
        <p:spPr bwMode="auto">
          <a:xfrm>
            <a:off x="5410200" y="4495800"/>
            <a:ext cx="3124200" cy="492125"/>
          </a:xfrm>
          <a:prstGeom prst="rect">
            <a:avLst/>
          </a:prstGeom>
          <a:noFill/>
          <a:ln w="9525">
            <a:noFill/>
            <a:miter lim="800000"/>
            <a:headEnd/>
            <a:tailEnd/>
          </a:ln>
        </p:spPr>
        <p:txBody>
          <a:bodyPr>
            <a:spAutoFit/>
          </a:bodyPr>
          <a:lstStyle/>
          <a:p>
            <a:pPr algn="r"/>
            <a:r>
              <a:rPr lang="en-US" b="1">
                <a:latin typeface="Calibri" pitchFamily="34" charset="0"/>
              </a:rPr>
              <a:t>Written Composition </a:t>
            </a:r>
          </a:p>
          <a:p>
            <a:pPr algn="r"/>
            <a:r>
              <a:rPr lang="en-US" sz="800" b="1">
                <a:latin typeface="Calibri" pitchFamily="34" charset="0"/>
              </a:rPr>
              <a:t>(Writing CBM with Rubric ) </a:t>
            </a:r>
            <a:endParaRPr lang="en-US" b="1">
              <a:latin typeface="Calibri" pitchFamily="34" charset="0"/>
            </a:endParaRPr>
          </a:p>
        </p:txBody>
      </p:sp>
      <p:sp>
        <p:nvSpPr>
          <p:cNvPr id="15" name="TextBox 18"/>
          <p:cNvSpPr txBox="1">
            <a:spLocks noChangeArrowheads="1"/>
          </p:cNvSpPr>
          <p:nvPr/>
        </p:nvSpPr>
        <p:spPr bwMode="auto">
          <a:xfrm>
            <a:off x="3733800" y="4419600"/>
            <a:ext cx="2362200" cy="492125"/>
          </a:xfrm>
          <a:prstGeom prst="rect">
            <a:avLst/>
          </a:prstGeom>
          <a:noFill/>
          <a:ln w="9525">
            <a:noFill/>
            <a:miter lim="800000"/>
            <a:headEnd/>
            <a:tailEnd/>
          </a:ln>
        </p:spPr>
        <p:txBody>
          <a:bodyPr>
            <a:spAutoFit/>
          </a:bodyPr>
          <a:lstStyle/>
          <a:p>
            <a:r>
              <a:rPr lang="en-US" b="1">
                <a:latin typeface="Calibri" pitchFamily="34" charset="0"/>
              </a:rPr>
              <a:t>Grammar </a:t>
            </a:r>
          </a:p>
          <a:p>
            <a:r>
              <a:rPr lang="en-US" sz="800" b="1">
                <a:latin typeface="Calibri" pitchFamily="34" charset="0"/>
              </a:rPr>
              <a:t>(Writing CBM CWS, Grammar Assessment)</a:t>
            </a:r>
          </a:p>
        </p:txBody>
      </p:sp>
      <p:cxnSp>
        <p:nvCxnSpPr>
          <p:cNvPr id="16" name="Straight Connector 15"/>
          <p:cNvCxnSpPr/>
          <p:nvPr/>
        </p:nvCxnSpPr>
        <p:spPr>
          <a:xfrm flipH="1" flipV="1">
            <a:off x="4572000" y="2819400"/>
            <a:ext cx="1447800" cy="2514600"/>
          </a:xfrm>
          <a:prstGeom prst="line">
            <a:avLst/>
          </a:prstGeom>
          <a:ln w="5715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flipV="1">
            <a:off x="7543800" y="2895600"/>
            <a:ext cx="1371600" cy="2438400"/>
          </a:xfrm>
          <a:prstGeom prst="line">
            <a:avLst/>
          </a:prstGeom>
          <a:ln w="5715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21" name="TextBox 20"/>
          <p:cNvSpPr txBox="1">
            <a:spLocks noChangeArrowheads="1"/>
          </p:cNvSpPr>
          <p:nvPr/>
        </p:nvSpPr>
        <p:spPr bwMode="auto">
          <a:xfrm>
            <a:off x="3352800" y="609600"/>
            <a:ext cx="1905000" cy="830263"/>
          </a:xfrm>
          <a:prstGeom prst="rect">
            <a:avLst/>
          </a:prstGeom>
          <a:noFill/>
          <a:ln w="9525">
            <a:noFill/>
            <a:miter lim="800000"/>
            <a:headEnd/>
            <a:tailEnd/>
          </a:ln>
        </p:spPr>
        <p:txBody>
          <a:bodyPr>
            <a:spAutoFit/>
          </a:bodyPr>
          <a:lstStyle/>
          <a:p>
            <a:r>
              <a:rPr lang="en-US" sz="1200">
                <a:solidFill>
                  <a:srgbClr val="00B050"/>
                </a:solidFill>
                <a:latin typeface="Calibri" pitchFamily="34" charset="0"/>
              </a:rPr>
              <a:t>Memory: 100%</a:t>
            </a:r>
          </a:p>
          <a:p>
            <a:r>
              <a:rPr lang="en-US" sz="1200">
                <a:solidFill>
                  <a:srgbClr val="00B050"/>
                </a:solidFill>
                <a:latin typeface="Calibri" pitchFamily="34" charset="0"/>
              </a:rPr>
              <a:t>Orientation: 95%</a:t>
            </a:r>
          </a:p>
          <a:p>
            <a:r>
              <a:rPr lang="en-US" sz="1200">
                <a:solidFill>
                  <a:srgbClr val="00B050"/>
                </a:solidFill>
                <a:latin typeface="Calibri" pitchFamily="34" charset="0"/>
              </a:rPr>
              <a:t>Placement: 90%</a:t>
            </a:r>
          </a:p>
          <a:p>
            <a:r>
              <a:rPr lang="en-US" sz="1200">
                <a:solidFill>
                  <a:srgbClr val="FFC000"/>
                </a:solidFill>
                <a:latin typeface="Calibri" pitchFamily="34" charset="0"/>
              </a:rPr>
              <a:t>Sentence: 50%</a:t>
            </a:r>
          </a:p>
        </p:txBody>
      </p:sp>
      <p:sp>
        <p:nvSpPr>
          <p:cNvPr id="26" name="TextBox 25"/>
          <p:cNvSpPr txBox="1">
            <a:spLocks noChangeArrowheads="1"/>
          </p:cNvSpPr>
          <p:nvPr/>
        </p:nvSpPr>
        <p:spPr bwMode="auto">
          <a:xfrm>
            <a:off x="5562600" y="1066800"/>
            <a:ext cx="2971800" cy="738188"/>
          </a:xfrm>
          <a:prstGeom prst="rect">
            <a:avLst/>
          </a:prstGeom>
          <a:noFill/>
          <a:ln w="9525">
            <a:noFill/>
            <a:miter lim="800000"/>
            <a:headEnd/>
            <a:tailEnd/>
          </a:ln>
        </p:spPr>
        <p:txBody>
          <a:bodyPr>
            <a:spAutoFit/>
          </a:bodyPr>
          <a:lstStyle/>
          <a:p>
            <a:r>
              <a:rPr lang="en-US" sz="1200">
                <a:solidFill>
                  <a:srgbClr val="FF0000"/>
                </a:solidFill>
                <a:latin typeface="Calibri" pitchFamily="34" charset="0"/>
              </a:rPr>
              <a:t># of Orthographic errors on spelling: 25%</a:t>
            </a:r>
          </a:p>
          <a:p>
            <a:r>
              <a:rPr lang="en-US" sz="1200">
                <a:solidFill>
                  <a:srgbClr val="FF0000"/>
                </a:solidFill>
                <a:latin typeface="Calibri" pitchFamily="34" charset="0"/>
              </a:rPr>
              <a:t># of Phonologic errors on spelling: 75%</a:t>
            </a:r>
          </a:p>
          <a:p>
            <a:endParaRPr lang="en-US">
              <a:latin typeface="Calibri" pitchFamily="34" charset="0"/>
            </a:endParaRPr>
          </a:p>
        </p:txBody>
      </p:sp>
      <p:sp>
        <p:nvSpPr>
          <p:cNvPr id="29" name="TextBox 28"/>
          <p:cNvSpPr txBox="1">
            <a:spLocks noChangeArrowheads="1"/>
          </p:cNvSpPr>
          <p:nvPr/>
        </p:nvSpPr>
        <p:spPr bwMode="auto">
          <a:xfrm>
            <a:off x="1600200" y="3124200"/>
            <a:ext cx="2819400" cy="276225"/>
          </a:xfrm>
          <a:prstGeom prst="rect">
            <a:avLst/>
          </a:prstGeom>
          <a:noFill/>
          <a:ln w="9525">
            <a:noFill/>
            <a:miter lim="800000"/>
            <a:headEnd/>
            <a:tailEnd/>
          </a:ln>
        </p:spPr>
        <p:txBody>
          <a:bodyPr>
            <a:spAutoFit/>
          </a:bodyPr>
          <a:lstStyle/>
          <a:p>
            <a:r>
              <a:rPr lang="en-US" sz="1200">
                <a:solidFill>
                  <a:srgbClr val="FF0000"/>
                </a:solidFill>
                <a:latin typeface="Calibri" pitchFamily="34" charset="0"/>
              </a:rPr>
              <a:t>Writing CBM CWS: 12%iles</a:t>
            </a:r>
          </a:p>
        </p:txBody>
      </p:sp>
      <p:sp>
        <p:nvSpPr>
          <p:cNvPr id="30" name="TextBox 29"/>
          <p:cNvSpPr txBox="1">
            <a:spLocks noChangeArrowheads="1"/>
          </p:cNvSpPr>
          <p:nvPr/>
        </p:nvSpPr>
        <p:spPr bwMode="auto">
          <a:xfrm>
            <a:off x="2133600" y="3429000"/>
            <a:ext cx="2590800" cy="1016000"/>
          </a:xfrm>
          <a:prstGeom prst="rect">
            <a:avLst/>
          </a:prstGeom>
          <a:noFill/>
          <a:ln w="9525">
            <a:noFill/>
            <a:miter lim="800000"/>
            <a:headEnd/>
            <a:tailEnd/>
          </a:ln>
        </p:spPr>
        <p:txBody>
          <a:bodyPr>
            <a:spAutoFit/>
          </a:bodyPr>
          <a:lstStyle/>
          <a:p>
            <a:r>
              <a:rPr lang="en-US" sz="1200">
                <a:solidFill>
                  <a:srgbClr val="FF0000"/>
                </a:solidFill>
                <a:latin typeface="Calibri" pitchFamily="34" charset="0"/>
              </a:rPr>
              <a:t>Parts of Speech: 0%</a:t>
            </a:r>
          </a:p>
          <a:p>
            <a:r>
              <a:rPr lang="en-US" sz="1200">
                <a:solidFill>
                  <a:srgbClr val="FF0000"/>
                </a:solidFill>
                <a:latin typeface="Calibri" pitchFamily="34" charset="0"/>
              </a:rPr>
              <a:t>Subject/Predicate Identification: o%</a:t>
            </a:r>
          </a:p>
          <a:p>
            <a:r>
              <a:rPr lang="en-US" sz="1200">
                <a:solidFill>
                  <a:srgbClr val="FF0000"/>
                </a:solidFill>
                <a:latin typeface="Calibri" pitchFamily="34" charset="0"/>
              </a:rPr>
              <a:t>Sentence types : 0%</a:t>
            </a:r>
          </a:p>
          <a:p>
            <a:r>
              <a:rPr lang="en-US" sz="1200">
                <a:solidFill>
                  <a:srgbClr val="FF0000"/>
                </a:solidFill>
                <a:latin typeface="Calibri" pitchFamily="34" charset="0"/>
              </a:rPr>
              <a:t>Sentence Identification: 0%</a:t>
            </a:r>
          </a:p>
          <a:p>
            <a:r>
              <a:rPr lang="en-US" sz="1200">
                <a:solidFill>
                  <a:srgbClr val="FF0000"/>
                </a:solidFill>
                <a:latin typeface="Calibri" pitchFamily="34" charset="0"/>
              </a:rPr>
              <a:t>Syntax CLOZE: 0%</a:t>
            </a:r>
            <a:endParaRPr lang="en-US">
              <a:solidFill>
                <a:srgbClr val="FF0000"/>
              </a:solidFill>
              <a:latin typeface="Calibri" pitchFamily="34" charset="0"/>
            </a:endParaRPr>
          </a:p>
        </p:txBody>
      </p:sp>
      <p:sp>
        <p:nvSpPr>
          <p:cNvPr id="40" name="TextBox 39"/>
          <p:cNvSpPr txBox="1">
            <a:spLocks noChangeArrowheads="1"/>
          </p:cNvSpPr>
          <p:nvPr/>
        </p:nvSpPr>
        <p:spPr bwMode="auto">
          <a:xfrm>
            <a:off x="5715000" y="3124200"/>
            <a:ext cx="1981200" cy="1384300"/>
          </a:xfrm>
          <a:prstGeom prst="rect">
            <a:avLst/>
          </a:prstGeom>
          <a:noFill/>
          <a:ln w="9525">
            <a:noFill/>
            <a:miter lim="800000"/>
            <a:headEnd/>
            <a:tailEnd/>
          </a:ln>
        </p:spPr>
        <p:txBody>
          <a:bodyPr>
            <a:spAutoFit/>
          </a:bodyPr>
          <a:lstStyle/>
          <a:p>
            <a:r>
              <a:rPr lang="en-US" sz="1200">
                <a:solidFill>
                  <a:srgbClr val="FFC000"/>
                </a:solidFill>
                <a:latin typeface="Calibri" pitchFamily="34" charset="0"/>
              </a:rPr>
              <a:t>Writing Content:2 </a:t>
            </a:r>
          </a:p>
          <a:p>
            <a:endParaRPr lang="en-US" sz="1200">
              <a:solidFill>
                <a:srgbClr val="FFC000"/>
              </a:solidFill>
              <a:latin typeface="Calibri" pitchFamily="34" charset="0"/>
            </a:endParaRPr>
          </a:p>
          <a:p>
            <a:r>
              <a:rPr lang="en-US" sz="1200">
                <a:solidFill>
                  <a:srgbClr val="FFC000"/>
                </a:solidFill>
                <a:latin typeface="Calibri" pitchFamily="34" charset="0"/>
              </a:rPr>
              <a:t>Writing Organization:2 </a:t>
            </a:r>
          </a:p>
          <a:p>
            <a:endParaRPr lang="en-US" sz="1200">
              <a:latin typeface="Calibri" pitchFamily="34" charset="0"/>
            </a:endParaRPr>
          </a:p>
          <a:p>
            <a:r>
              <a:rPr lang="en-US" sz="1200">
                <a:solidFill>
                  <a:srgbClr val="FF0000"/>
                </a:solidFill>
                <a:latin typeface="Calibri" pitchFamily="34" charset="0"/>
              </a:rPr>
              <a:t>Writing Style and Fluency: 1</a:t>
            </a:r>
          </a:p>
          <a:p>
            <a:endParaRPr lang="en-US" sz="1200">
              <a:latin typeface="Calibri" pitchFamily="34" charset="0"/>
            </a:endParaRPr>
          </a:p>
          <a:p>
            <a:r>
              <a:rPr lang="en-US" sz="1200">
                <a:solidFill>
                  <a:srgbClr val="FFC000"/>
                </a:solidFill>
                <a:latin typeface="Calibri" pitchFamily="34" charset="0"/>
              </a:rPr>
              <a:t>Language Usage: 2</a:t>
            </a:r>
          </a:p>
        </p:txBody>
      </p:sp>
      <p:sp>
        <p:nvSpPr>
          <p:cNvPr id="45074" name="TextBox 27"/>
          <p:cNvSpPr txBox="1">
            <a:spLocks noChangeArrowheads="1"/>
          </p:cNvSpPr>
          <p:nvPr/>
        </p:nvSpPr>
        <p:spPr bwMode="auto">
          <a:xfrm>
            <a:off x="228600" y="2590800"/>
            <a:ext cx="1066800" cy="369888"/>
          </a:xfrm>
          <a:prstGeom prst="rect">
            <a:avLst/>
          </a:prstGeom>
          <a:noFill/>
          <a:ln w="9525">
            <a:noFill/>
            <a:miter lim="800000"/>
            <a:headEnd/>
            <a:tailEnd/>
          </a:ln>
        </p:spPr>
        <p:txBody>
          <a:bodyPr>
            <a:spAutoFit/>
          </a:bodyPr>
          <a:lstStyle/>
          <a:p>
            <a:r>
              <a:rPr lang="en-US">
                <a:solidFill>
                  <a:schemeClr val="bg1"/>
                </a:solidFill>
                <a:latin typeface="Calibri" pitchFamily="34" charset="0"/>
              </a:rPr>
              <a:t>Writing  </a:t>
            </a:r>
            <a:r>
              <a:rPr lang="en-US">
                <a:latin typeface="Calibri" pitchFamily="34" charset="0"/>
              </a:rPr>
              <a:t> </a:t>
            </a:r>
          </a:p>
        </p:txBody>
      </p:sp>
      <p:sp>
        <p:nvSpPr>
          <p:cNvPr id="33" name="TextBox 32"/>
          <p:cNvSpPr txBox="1">
            <a:spLocks noChangeArrowheads="1"/>
          </p:cNvSpPr>
          <p:nvPr/>
        </p:nvSpPr>
        <p:spPr bwMode="auto">
          <a:xfrm>
            <a:off x="2819400" y="1524000"/>
            <a:ext cx="1905000" cy="1200150"/>
          </a:xfrm>
          <a:prstGeom prst="rect">
            <a:avLst/>
          </a:prstGeom>
          <a:noFill/>
          <a:ln w="9525">
            <a:noFill/>
            <a:miter lim="800000"/>
            <a:headEnd/>
            <a:tailEnd/>
          </a:ln>
        </p:spPr>
        <p:txBody>
          <a:bodyPr>
            <a:spAutoFit/>
          </a:bodyPr>
          <a:lstStyle/>
          <a:p>
            <a:r>
              <a:rPr lang="en-US" sz="1200">
                <a:solidFill>
                  <a:srgbClr val="00B050"/>
                </a:solidFill>
                <a:latin typeface="Calibri" pitchFamily="34" charset="0"/>
              </a:rPr>
              <a:t>Formation: not a concern</a:t>
            </a:r>
          </a:p>
          <a:p>
            <a:r>
              <a:rPr lang="en-US" sz="1200">
                <a:solidFill>
                  <a:srgbClr val="00B050"/>
                </a:solidFill>
                <a:latin typeface="Calibri" pitchFamily="34" charset="0"/>
              </a:rPr>
              <a:t>Size: not a concern</a:t>
            </a:r>
          </a:p>
          <a:p>
            <a:r>
              <a:rPr lang="en-US" sz="1200">
                <a:solidFill>
                  <a:srgbClr val="00B050"/>
                </a:solidFill>
                <a:latin typeface="Calibri" pitchFamily="34" charset="0"/>
              </a:rPr>
              <a:t>Neatness: not a concern</a:t>
            </a:r>
          </a:p>
          <a:p>
            <a:r>
              <a:rPr lang="en-US" sz="1200">
                <a:solidFill>
                  <a:srgbClr val="FFC000"/>
                </a:solidFill>
                <a:latin typeface="Calibri" pitchFamily="34" charset="0"/>
              </a:rPr>
              <a:t>Speed: slight concern</a:t>
            </a:r>
          </a:p>
          <a:p>
            <a:r>
              <a:rPr lang="en-US" sz="1200">
                <a:solidFill>
                  <a:srgbClr val="00B050"/>
                </a:solidFill>
                <a:latin typeface="Calibri" pitchFamily="34" charset="0"/>
              </a:rPr>
              <a:t>Posture: not a concern </a:t>
            </a:r>
          </a:p>
          <a:p>
            <a:r>
              <a:rPr lang="en-US" sz="1200">
                <a:solidFill>
                  <a:srgbClr val="00B050"/>
                </a:solidFill>
                <a:latin typeface="Calibri" pitchFamily="34" charset="0"/>
              </a:rPr>
              <a:t>Pencil Grip: not a concern </a:t>
            </a:r>
          </a:p>
        </p:txBody>
      </p:sp>
      <p:sp>
        <p:nvSpPr>
          <p:cNvPr id="34" name="TextBox 33"/>
          <p:cNvSpPr txBox="1">
            <a:spLocks noChangeArrowheads="1"/>
          </p:cNvSpPr>
          <p:nvPr/>
        </p:nvSpPr>
        <p:spPr bwMode="auto">
          <a:xfrm>
            <a:off x="6172200" y="457200"/>
            <a:ext cx="2971800" cy="738188"/>
          </a:xfrm>
          <a:prstGeom prst="rect">
            <a:avLst/>
          </a:prstGeom>
          <a:noFill/>
          <a:ln w="9525">
            <a:noFill/>
            <a:miter lim="800000"/>
            <a:headEnd/>
            <a:tailEnd/>
          </a:ln>
        </p:spPr>
        <p:txBody>
          <a:bodyPr>
            <a:spAutoFit/>
          </a:bodyPr>
          <a:lstStyle/>
          <a:p>
            <a:r>
              <a:rPr lang="en-US" sz="1200">
                <a:solidFill>
                  <a:srgbClr val="FF0000"/>
                </a:solidFill>
                <a:latin typeface="Calibri" pitchFamily="34" charset="0"/>
              </a:rPr>
              <a:t>Developmental Stage of Spelling: Letter Name Alphabetic  </a:t>
            </a:r>
          </a:p>
          <a:p>
            <a:endParaRPr lang="en-US">
              <a:latin typeface="Calibri" pitchFamily="34" charset="0"/>
            </a:endParaRPr>
          </a:p>
        </p:txBody>
      </p:sp>
      <p:sp>
        <p:nvSpPr>
          <p:cNvPr id="28" name="TextBox 27"/>
          <p:cNvSpPr txBox="1">
            <a:spLocks noChangeArrowheads="1"/>
          </p:cNvSpPr>
          <p:nvPr/>
        </p:nvSpPr>
        <p:spPr bwMode="auto">
          <a:xfrm>
            <a:off x="5181600" y="1676400"/>
            <a:ext cx="3429000" cy="1016000"/>
          </a:xfrm>
          <a:prstGeom prst="rect">
            <a:avLst/>
          </a:prstGeom>
          <a:noFill/>
          <a:ln w="9525">
            <a:noFill/>
            <a:miter lim="800000"/>
            <a:headEnd/>
            <a:tailEnd/>
          </a:ln>
        </p:spPr>
        <p:txBody>
          <a:bodyPr>
            <a:spAutoFit/>
          </a:bodyPr>
          <a:lstStyle/>
          <a:p>
            <a:r>
              <a:rPr lang="en-US" sz="1200">
                <a:solidFill>
                  <a:srgbClr val="00B050"/>
                </a:solidFill>
                <a:latin typeface="Calibri" pitchFamily="34" charset="0"/>
              </a:rPr>
              <a:t>Alphabet Skills: 95%</a:t>
            </a:r>
          </a:p>
          <a:p>
            <a:endParaRPr lang="en-US" sz="1200">
              <a:solidFill>
                <a:srgbClr val="00B050"/>
              </a:solidFill>
              <a:latin typeface="Calibri" pitchFamily="34" charset="0"/>
            </a:endParaRPr>
          </a:p>
          <a:p>
            <a:r>
              <a:rPr lang="en-US" sz="1200">
                <a:solidFill>
                  <a:srgbClr val="00B050"/>
                </a:solidFill>
                <a:latin typeface="Calibri" pitchFamily="34" charset="0"/>
              </a:rPr>
              <a:t>Reading and Decoding: 95%</a:t>
            </a:r>
          </a:p>
          <a:p>
            <a:endParaRPr lang="en-US" sz="1200">
              <a:latin typeface="Calibri" pitchFamily="34" charset="0"/>
            </a:endParaRPr>
          </a:p>
          <a:p>
            <a:r>
              <a:rPr lang="en-US" sz="1200">
                <a:solidFill>
                  <a:srgbClr val="FF0000"/>
                </a:solidFill>
                <a:latin typeface="Calibri" pitchFamily="34" charset="0"/>
              </a:rPr>
              <a:t>Spelling Skills: 10%</a:t>
            </a:r>
          </a:p>
        </p:txBody>
      </p:sp>
      <p:sp>
        <p:nvSpPr>
          <p:cNvPr id="45078" name="Title 1"/>
          <p:cNvSpPr>
            <a:spLocks noGrp="1"/>
          </p:cNvSpPr>
          <p:nvPr>
            <p:ph type="title"/>
          </p:nvPr>
        </p:nvSpPr>
        <p:spPr>
          <a:xfrm>
            <a:off x="206829" y="5067300"/>
            <a:ext cx="8153400" cy="990600"/>
          </a:xfrm>
        </p:spPr>
        <p:txBody>
          <a:bodyPr/>
          <a:lstStyle/>
          <a:p>
            <a:pPr eaLnBrk="1" hangingPunct="1"/>
            <a:r>
              <a:rPr lang="en-US" dirty="0" smtClean="0"/>
              <a:t>Assessment for Writing </a:t>
            </a:r>
          </a:p>
        </p:txBody>
      </p:sp>
      <p:pic>
        <p:nvPicPr>
          <p:cNvPr id="45079" name="Picture 2" descr="http://www.randolph.k12.nc.us/Departments/K-5/PublishingImages/school_clipart_boy_writting.gif"/>
          <p:cNvPicPr>
            <a:picLocks noChangeAspect="1" noChangeArrowheads="1"/>
          </p:cNvPicPr>
          <p:nvPr/>
        </p:nvPicPr>
        <p:blipFill>
          <a:blip r:embed="rId3" cstate="print"/>
          <a:srcRect/>
          <a:stretch>
            <a:fillRect/>
          </a:stretch>
        </p:blipFill>
        <p:spPr bwMode="auto">
          <a:xfrm>
            <a:off x="6896100" y="5377543"/>
            <a:ext cx="1905000" cy="1524000"/>
          </a:xfrm>
          <a:prstGeom prst="rect">
            <a:avLst/>
          </a:prstGeom>
          <a:noFill/>
          <a:ln w="9525">
            <a:noFill/>
            <a:miter lim="800000"/>
            <a:headEnd/>
            <a:tailEnd/>
          </a:ln>
        </p:spPr>
      </p:pic>
      <p:sp>
        <p:nvSpPr>
          <p:cNvPr id="45080" name="TextBox 26"/>
          <p:cNvSpPr txBox="1">
            <a:spLocks noChangeArrowheads="1"/>
          </p:cNvSpPr>
          <p:nvPr/>
        </p:nvSpPr>
        <p:spPr bwMode="auto">
          <a:xfrm>
            <a:off x="228600" y="76200"/>
            <a:ext cx="2667000" cy="1200150"/>
          </a:xfrm>
          <a:prstGeom prst="rect">
            <a:avLst/>
          </a:prstGeom>
          <a:noFill/>
          <a:ln w="9525">
            <a:noFill/>
            <a:miter lim="800000"/>
            <a:headEnd/>
            <a:tailEnd/>
          </a:ln>
        </p:spPr>
        <p:txBody>
          <a:bodyPr>
            <a:spAutoFit/>
          </a:bodyPr>
          <a:lstStyle/>
          <a:p>
            <a:r>
              <a:rPr lang="en-US">
                <a:latin typeface="Tw Cen MT" pitchFamily="34" charset="0"/>
              </a:rPr>
              <a:t>2</a:t>
            </a:r>
            <a:r>
              <a:rPr lang="en-US" baseline="30000">
                <a:latin typeface="Tw Cen MT" pitchFamily="34" charset="0"/>
              </a:rPr>
              <a:t>nd</a:t>
            </a:r>
            <a:r>
              <a:rPr lang="en-US">
                <a:latin typeface="Tw Cen MT" pitchFamily="34" charset="0"/>
              </a:rPr>
              <a:t>  Grader: Writing Benchmark is below level, Executive Functioning is strong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Scale>
                                      <p:cBhvr>
                                        <p:cTn id="7"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9"/>
                                        </p:tgtEl>
                                        <p:attrNameLst>
                                          <p:attrName>ppt_x</p:attrName>
                                          <p:attrName>ppt_y</p:attrName>
                                        </p:attrNameLst>
                                      </p:cBhvr>
                                    </p:animMotion>
                                    <p:animEffect transition="in" filter="fade">
                                      <p:cBhvr>
                                        <p:cTn id="9" dur="1000"/>
                                        <p:tgtEl>
                                          <p:spTgt spid="9"/>
                                        </p:tgtEl>
                                      </p:cBhvr>
                                    </p:animEffect>
                                  </p:childTnLst>
                                </p:cTn>
                              </p:par>
                              <p:par>
                                <p:cTn id="10" presetID="52" presetClass="entr" presetSubtype="0"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Scale>
                                      <p:cBhvr>
                                        <p:cTn id="12"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21"/>
                                        </p:tgtEl>
                                        <p:attrNameLst>
                                          <p:attrName>ppt_x</p:attrName>
                                          <p:attrName>ppt_y</p:attrName>
                                        </p:attrNameLst>
                                      </p:cBhvr>
                                    </p:animMotion>
                                    <p:animEffect transition="in" filter="fade">
                                      <p:cBhvr>
                                        <p:cTn id="14" dur="1000"/>
                                        <p:tgtEl>
                                          <p:spTgt spid="21"/>
                                        </p:tgtEl>
                                      </p:cBhvr>
                                    </p:animEffect>
                                  </p:childTnLst>
                                </p:cTn>
                              </p:par>
                              <p:par>
                                <p:cTn id="15" presetID="52" presetClass="entr" presetSubtype="0"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Scale>
                                      <p:cBhvr>
                                        <p:cTn id="17" dur="10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33"/>
                                        </p:tgtEl>
                                        <p:attrNameLst>
                                          <p:attrName>ppt_x</p:attrName>
                                          <p:attrName>ppt_y</p:attrName>
                                        </p:attrNameLst>
                                      </p:cBhvr>
                                    </p:animMotion>
                                    <p:animEffect transition="in" filter="fade">
                                      <p:cBhvr>
                                        <p:cTn id="19" dur="1000"/>
                                        <p:tgtEl>
                                          <p:spTgt spid="33"/>
                                        </p:tgtEl>
                                      </p:cBhvr>
                                    </p:animEffect>
                                  </p:childTnLst>
                                </p:cTn>
                              </p:par>
                            </p:childTnLst>
                          </p:cTn>
                        </p:par>
                      </p:childTnLst>
                    </p:cTn>
                  </p:par>
                  <p:par>
                    <p:cTn id="20" fill="hold">
                      <p:stCondLst>
                        <p:cond delay="indefinite"/>
                      </p:stCondLst>
                      <p:childTnLst>
                        <p:par>
                          <p:cTn id="21" fill="hold">
                            <p:stCondLst>
                              <p:cond delay="0"/>
                            </p:stCondLst>
                            <p:childTnLst>
                              <p:par>
                                <p:cTn id="22" presetID="52" presetClass="entr" presetSubtype="0"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animScale>
                                      <p:cBhvr>
                                        <p:cTn id="24"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5" dur="1000" decel="50000" fill="hold">
                                          <p:stCondLst>
                                            <p:cond delay="0"/>
                                          </p:stCondLst>
                                        </p:cTn>
                                        <p:tgtEl>
                                          <p:spTgt spid="11"/>
                                        </p:tgtEl>
                                        <p:attrNameLst>
                                          <p:attrName>ppt_x</p:attrName>
                                          <p:attrName>ppt_y</p:attrName>
                                        </p:attrNameLst>
                                      </p:cBhvr>
                                    </p:animMotion>
                                    <p:animEffect transition="in" filter="fade">
                                      <p:cBhvr>
                                        <p:cTn id="26" dur="1000"/>
                                        <p:tgtEl>
                                          <p:spTgt spid="11"/>
                                        </p:tgtEl>
                                      </p:cBhvr>
                                    </p:animEffect>
                                  </p:childTnLst>
                                </p:cTn>
                              </p:par>
                              <p:par>
                                <p:cTn id="27" presetID="52" presetClass="entr" presetSubtype="0" fill="hold" grpId="0" nodeType="withEffect">
                                  <p:stCondLst>
                                    <p:cond delay="0"/>
                                  </p:stCondLst>
                                  <p:childTnLst>
                                    <p:set>
                                      <p:cBhvr>
                                        <p:cTn id="28" dur="1" fill="hold">
                                          <p:stCondLst>
                                            <p:cond delay="0"/>
                                          </p:stCondLst>
                                        </p:cTn>
                                        <p:tgtEl>
                                          <p:spTgt spid="26"/>
                                        </p:tgtEl>
                                        <p:attrNameLst>
                                          <p:attrName>style.visibility</p:attrName>
                                        </p:attrNameLst>
                                      </p:cBhvr>
                                      <p:to>
                                        <p:strVal val="visible"/>
                                      </p:to>
                                    </p:set>
                                    <p:animScale>
                                      <p:cBhvr>
                                        <p:cTn id="29" dur="1000" decel="50000" fill="hold">
                                          <p:stCondLst>
                                            <p:cond delay="0"/>
                                          </p:stCondLst>
                                        </p:cTn>
                                        <p:tgtEl>
                                          <p:spTgt spid="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1000" decel="50000" fill="hold">
                                          <p:stCondLst>
                                            <p:cond delay="0"/>
                                          </p:stCondLst>
                                        </p:cTn>
                                        <p:tgtEl>
                                          <p:spTgt spid="26"/>
                                        </p:tgtEl>
                                        <p:attrNameLst>
                                          <p:attrName>ppt_x</p:attrName>
                                          <p:attrName>ppt_y</p:attrName>
                                        </p:attrNameLst>
                                      </p:cBhvr>
                                    </p:animMotion>
                                    <p:animEffect transition="in" filter="fade">
                                      <p:cBhvr>
                                        <p:cTn id="31" dur="1000"/>
                                        <p:tgtEl>
                                          <p:spTgt spid="26"/>
                                        </p:tgtEl>
                                      </p:cBhvr>
                                    </p:animEffect>
                                  </p:childTnLst>
                                </p:cTn>
                              </p:par>
                              <p:par>
                                <p:cTn id="32" presetID="52" presetClass="entr" presetSubtype="0" fill="hold" grpId="0" nodeType="withEffect">
                                  <p:stCondLst>
                                    <p:cond delay="0"/>
                                  </p:stCondLst>
                                  <p:childTnLst>
                                    <p:set>
                                      <p:cBhvr>
                                        <p:cTn id="33" dur="1" fill="hold">
                                          <p:stCondLst>
                                            <p:cond delay="0"/>
                                          </p:stCondLst>
                                        </p:cTn>
                                        <p:tgtEl>
                                          <p:spTgt spid="34"/>
                                        </p:tgtEl>
                                        <p:attrNameLst>
                                          <p:attrName>style.visibility</p:attrName>
                                        </p:attrNameLst>
                                      </p:cBhvr>
                                      <p:to>
                                        <p:strVal val="visible"/>
                                      </p:to>
                                    </p:set>
                                    <p:animScale>
                                      <p:cBhvr>
                                        <p:cTn id="34" dur="1000" decel="50000" fill="hold">
                                          <p:stCondLst>
                                            <p:cond delay="0"/>
                                          </p:stCondLst>
                                        </p:cTn>
                                        <p:tgtEl>
                                          <p:spTgt spid="3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 dur="1000" decel="50000" fill="hold">
                                          <p:stCondLst>
                                            <p:cond delay="0"/>
                                          </p:stCondLst>
                                        </p:cTn>
                                        <p:tgtEl>
                                          <p:spTgt spid="34"/>
                                        </p:tgtEl>
                                        <p:attrNameLst>
                                          <p:attrName>ppt_x</p:attrName>
                                          <p:attrName>ppt_y</p:attrName>
                                        </p:attrNameLst>
                                      </p:cBhvr>
                                    </p:animMotion>
                                    <p:animEffect transition="in" filter="fade">
                                      <p:cBhvr>
                                        <p:cTn id="36" dur="1000"/>
                                        <p:tgtEl>
                                          <p:spTgt spid="34"/>
                                        </p:tgtEl>
                                      </p:cBhvr>
                                    </p:animEffect>
                                  </p:childTnLst>
                                </p:cTn>
                              </p:par>
                              <p:par>
                                <p:cTn id="37" presetID="52" presetClass="entr" presetSubtype="0" fill="hold" grpId="0" nodeType="withEffect">
                                  <p:stCondLst>
                                    <p:cond delay="0"/>
                                  </p:stCondLst>
                                  <p:childTnLst>
                                    <p:set>
                                      <p:cBhvr>
                                        <p:cTn id="38" dur="1" fill="hold">
                                          <p:stCondLst>
                                            <p:cond delay="0"/>
                                          </p:stCondLst>
                                        </p:cTn>
                                        <p:tgtEl>
                                          <p:spTgt spid="28"/>
                                        </p:tgtEl>
                                        <p:attrNameLst>
                                          <p:attrName>style.visibility</p:attrName>
                                        </p:attrNameLst>
                                      </p:cBhvr>
                                      <p:to>
                                        <p:strVal val="visible"/>
                                      </p:to>
                                    </p:set>
                                    <p:animScale>
                                      <p:cBhvr>
                                        <p:cTn id="39" dur="1000" decel="50000" fill="hold">
                                          <p:stCondLst>
                                            <p:cond delay="0"/>
                                          </p:stCondLst>
                                        </p:cTn>
                                        <p:tgtEl>
                                          <p:spTgt spid="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1000" decel="50000" fill="hold">
                                          <p:stCondLst>
                                            <p:cond delay="0"/>
                                          </p:stCondLst>
                                        </p:cTn>
                                        <p:tgtEl>
                                          <p:spTgt spid="28"/>
                                        </p:tgtEl>
                                        <p:attrNameLst>
                                          <p:attrName>ppt_x</p:attrName>
                                          <p:attrName>ppt_y</p:attrName>
                                        </p:attrNameLst>
                                      </p:cBhvr>
                                    </p:animMotion>
                                    <p:animEffect transition="in" filter="fade">
                                      <p:cBhvr>
                                        <p:cTn id="41" dur="1000"/>
                                        <p:tgtEl>
                                          <p:spTgt spid="28"/>
                                        </p:tgtEl>
                                      </p:cBhvr>
                                    </p:animEffect>
                                  </p:childTnLst>
                                </p:cTn>
                              </p:par>
                            </p:childTnLst>
                          </p:cTn>
                        </p:par>
                      </p:childTnLst>
                    </p:cTn>
                  </p:par>
                  <p:par>
                    <p:cTn id="42" fill="hold">
                      <p:stCondLst>
                        <p:cond delay="indefinite"/>
                      </p:stCondLst>
                      <p:childTnLst>
                        <p:par>
                          <p:cTn id="43" fill="hold">
                            <p:stCondLst>
                              <p:cond delay="0"/>
                            </p:stCondLst>
                            <p:childTnLst>
                              <p:par>
                                <p:cTn id="44" presetID="52" presetClass="entr" presetSubtype="0" fill="hold" grpId="0" nodeType="clickEffect">
                                  <p:stCondLst>
                                    <p:cond delay="0"/>
                                  </p:stCondLst>
                                  <p:childTnLst>
                                    <p:set>
                                      <p:cBhvr>
                                        <p:cTn id="45" dur="1" fill="hold">
                                          <p:stCondLst>
                                            <p:cond delay="0"/>
                                          </p:stCondLst>
                                        </p:cTn>
                                        <p:tgtEl>
                                          <p:spTgt spid="15"/>
                                        </p:tgtEl>
                                        <p:attrNameLst>
                                          <p:attrName>style.visibility</p:attrName>
                                        </p:attrNameLst>
                                      </p:cBhvr>
                                      <p:to>
                                        <p:strVal val="visible"/>
                                      </p:to>
                                    </p:set>
                                    <p:animScale>
                                      <p:cBhvr>
                                        <p:cTn id="46"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7" dur="1000" decel="50000" fill="hold">
                                          <p:stCondLst>
                                            <p:cond delay="0"/>
                                          </p:stCondLst>
                                        </p:cTn>
                                        <p:tgtEl>
                                          <p:spTgt spid="15"/>
                                        </p:tgtEl>
                                        <p:attrNameLst>
                                          <p:attrName>ppt_x</p:attrName>
                                          <p:attrName>ppt_y</p:attrName>
                                        </p:attrNameLst>
                                      </p:cBhvr>
                                    </p:animMotion>
                                    <p:animEffect transition="in" filter="fade">
                                      <p:cBhvr>
                                        <p:cTn id="48" dur="1000"/>
                                        <p:tgtEl>
                                          <p:spTgt spid="15"/>
                                        </p:tgtEl>
                                      </p:cBhvr>
                                    </p:animEffect>
                                  </p:childTnLst>
                                </p:cTn>
                              </p:par>
                              <p:par>
                                <p:cTn id="49" presetID="52" presetClass="entr" presetSubtype="0" fill="hold" grpId="0" nodeType="withEffect">
                                  <p:stCondLst>
                                    <p:cond delay="0"/>
                                  </p:stCondLst>
                                  <p:childTnLst>
                                    <p:set>
                                      <p:cBhvr>
                                        <p:cTn id="50" dur="1" fill="hold">
                                          <p:stCondLst>
                                            <p:cond delay="0"/>
                                          </p:stCondLst>
                                        </p:cTn>
                                        <p:tgtEl>
                                          <p:spTgt spid="29"/>
                                        </p:tgtEl>
                                        <p:attrNameLst>
                                          <p:attrName>style.visibility</p:attrName>
                                        </p:attrNameLst>
                                      </p:cBhvr>
                                      <p:to>
                                        <p:strVal val="visible"/>
                                      </p:to>
                                    </p:set>
                                    <p:animScale>
                                      <p:cBhvr>
                                        <p:cTn id="51" dur="10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2" dur="1000" decel="50000" fill="hold">
                                          <p:stCondLst>
                                            <p:cond delay="0"/>
                                          </p:stCondLst>
                                        </p:cTn>
                                        <p:tgtEl>
                                          <p:spTgt spid="29"/>
                                        </p:tgtEl>
                                        <p:attrNameLst>
                                          <p:attrName>ppt_x</p:attrName>
                                          <p:attrName>ppt_y</p:attrName>
                                        </p:attrNameLst>
                                      </p:cBhvr>
                                    </p:animMotion>
                                    <p:animEffect transition="in" filter="fade">
                                      <p:cBhvr>
                                        <p:cTn id="53" dur="1000"/>
                                        <p:tgtEl>
                                          <p:spTgt spid="29"/>
                                        </p:tgtEl>
                                      </p:cBhvr>
                                    </p:animEffect>
                                  </p:childTnLst>
                                </p:cTn>
                              </p:par>
                              <p:par>
                                <p:cTn id="54" presetID="52" presetClass="entr" presetSubtype="0" fill="hold" grpId="0" nodeType="withEffect">
                                  <p:stCondLst>
                                    <p:cond delay="0"/>
                                  </p:stCondLst>
                                  <p:childTnLst>
                                    <p:set>
                                      <p:cBhvr>
                                        <p:cTn id="55" dur="1" fill="hold">
                                          <p:stCondLst>
                                            <p:cond delay="0"/>
                                          </p:stCondLst>
                                        </p:cTn>
                                        <p:tgtEl>
                                          <p:spTgt spid="30"/>
                                        </p:tgtEl>
                                        <p:attrNameLst>
                                          <p:attrName>style.visibility</p:attrName>
                                        </p:attrNameLst>
                                      </p:cBhvr>
                                      <p:to>
                                        <p:strVal val="visible"/>
                                      </p:to>
                                    </p:set>
                                    <p:animScale>
                                      <p:cBhvr>
                                        <p:cTn id="56" dur="1000" decel="50000" fill="hold">
                                          <p:stCondLst>
                                            <p:cond delay="0"/>
                                          </p:stCondLst>
                                        </p:cTn>
                                        <p:tgtEl>
                                          <p:spTgt spid="3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7" dur="1000" decel="50000" fill="hold">
                                          <p:stCondLst>
                                            <p:cond delay="0"/>
                                          </p:stCondLst>
                                        </p:cTn>
                                        <p:tgtEl>
                                          <p:spTgt spid="30"/>
                                        </p:tgtEl>
                                        <p:attrNameLst>
                                          <p:attrName>ppt_x</p:attrName>
                                          <p:attrName>ppt_y</p:attrName>
                                        </p:attrNameLst>
                                      </p:cBhvr>
                                    </p:animMotion>
                                    <p:animEffect transition="in" filter="fade">
                                      <p:cBhvr>
                                        <p:cTn id="58" dur="1000"/>
                                        <p:tgtEl>
                                          <p:spTgt spid="30"/>
                                        </p:tgtEl>
                                      </p:cBhvr>
                                    </p:animEffect>
                                  </p:childTnLst>
                                </p:cTn>
                              </p:par>
                            </p:childTnLst>
                          </p:cTn>
                        </p:par>
                      </p:childTnLst>
                    </p:cTn>
                  </p:par>
                  <p:par>
                    <p:cTn id="59" fill="hold">
                      <p:stCondLst>
                        <p:cond delay="indefinite"/>
                      </p:stCondLst>
                      <p:childTnLst>
                        <p:par>
                          <p:cTn id="60" fill="hold">
                            <p:stCondLst>
                              <p:cond delay="0"/>
                            </p:stCondLst>
                            <p:childTnLst>
                              <p:par>
                                <p:cTn id="61" presetID="52" presetClass="entr" presetSubtype="0" fill="hold" grpId="0" nodeType="clickEffect">
                                  <p:stCondLst>
                                    <p:cond delay="0"/>
                                  </p:stCondLst>
                                  <p:childTnLst>
                                    <p:set>
                                      <p:cBhvr>
                                        <p:cTn id="62" dur="1" fill="hold">
                                          <p:stCondLst>
                                            <p:cond delay="0"/>
                                          </p:stCondLst>
                                        </p:cTn>
                                        <p:tgtEl>
                                          <p:spTgt spid="14"/>
                                        </p:tgtEl>
                                        <p:attrNameLst>
                                          <p:attrName>style.visibility</p:attrName>
                                        </p:attrNameLst>
                                      </p:cBhvr>
                                      <p:to>
                                        <p:strVal val="visible"/>
                                      </p:to>
                                    </p:set>
                                    <p:animScale>
                                      <p:cBhvr>
                                        <p:cTn id="63"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4" dur="1000" decel="50000" fill="hold">
                                          <p:stCondLst>
                                            <p:cond delay="0"/>
                                          </p:stCondLst>
                                        </p:cTn>
                                        <p:tgtEl>
                                          <p:spTgt spid="14"/>
                                        </p:tgtEl>
                                        <p:attrNameLst>
                                          <p:attrName>ppt_x</p:attrName>
                                          <p:attrName>ppt_y</p:attrName>
                                        </p:attrNameLst>
                                      </p:cBhvr>
                                    </p:animMotion>
                                    <p:animEffect transition="in" filter="fade">
                                      <p:cBhvr>
                                        <p:cTn id="65" dur="1000"/>
                                        <p:tgtEl>
                                          <p:spTgt spid="14"/>
                                        </p:tgtEl>
                                      </p:cBhvr>
                                    </p:animEffect>
                                  </p:childTnLst>
                                </p:cTn>
                              </p:par>
                              <p:par>
                                <p:cTn id="66" presetID="52" presetClass="entr" presetSubtype="0" fill="hold" grpId="0" nodeType="withEffect">
                                  <p:stCondLst>
                                    <p:cond delay="0"/>
                                  </p:stCondLst>
                                  <p:childTnLst>
                                    <p:set>
                                      <p:cBhvr>
                                        <p:cTn id="67" dur="1" fill="hold">
                                          <p:stCondLst>
                                            <p:cond delay="0"/>
                                          </p:stCondLst>
                                        </p:cTn>
                                        <p:tgtEl>
                                          <p:spTgt spid="40"/>
                                        </p:tgtEl>
                                        <p:attrNameLst>
                                          <p:attrName>style.visibility</p:attrName>
                                        </p:attrNameLst>
                                      </p:cBhvr>
                                      <p:to>
                                        <p:strVal val="visible"/>
                                      </p:to>
                                    </p:set>
                                    <p:animScale>
                                      <p:cBhvr>
                                        <p:cTn id="68" dur="1000" decel="50000" fill="hold">
                                          <p:stCondLst>
                                            <p:cond delay="0"/>
                                          </p:stCondLst>
                                        </p:cTn>
                                        <p:tgtEl>
                                          <p:spTgt spid="4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9" dur="1000" decel="50000" fill="hold">
                                          <p:stCondLst>
                                            <p:cond delay="0"/>
                                          </p:stCondLst>
                                        </p:cTn>
                                        <p:tgtEl>
                                          <p:spTgt spid="40"/>
                                        </p:tgtEl>
                                        <p:attrNameLst>
                                          <p:attrName>ppt_x</p:attrName>
                                          <p:attrName>ppt_y</p:attrName>
                                        </p:attrNameLst>
                                      </p:cBhvr>
                                    </p:animMotion>
                                    <p:animEffect transition="in" filter="fade">
                                      <p:cBhvr>
                                        <p:cTn id="70" dur="1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4" grpId="0"/>
      <p:bldP spid="15" grpId="0"/>
      <p:bldP spid="21" grpId="0"/>
      <p:bldP spid="26" grpId="0"/>
      <p:bldP spid="29" grpId="0"/>
      <p:bldP spid="30" grpId="0"/>
      <p:bldP spid="40" grpId="0"/>
      <p:bldP spid="33" grpId="0"/>
      <p:bldP spid="34" grpId="0"/>
      <p:bldP spid="28"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oon 3"/>
          <p:cNvSpPr/>
          <p:nvPr/>
        </p:nvSpPr>
        <p:spPr>
          <a:xfrm>
            <a:off x="0" y="1143000"/>
            <a:ext cx="2971800" cy="3810000"/>
          </a:xfrm>
          <a:prstGeom prst="moon">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6" name="Straight Connector 5"/>
          <p:cNvCxnSpPr/>
          <p:nvPr/>
        </p:nvCxnSpPr>
        <p:spPr>
          <a:xfrm>
            <a:off x="1524000" y="2895600"/>
            <a:ext cx="6324600" cy="7620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Moon 6"/>
          <p:cNvSpPr/>
          <p:nvPr/>
        </p:nvSpPr>
        <p:spPr>
          <a:xfrm>
            <a:off x="7848600" y="2362200"/>
            <a:ext cx="762000" cy="1219200"/>
          </a:xfrm>
          <a:prstGeom prst="moon">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8" name="Straight Connector 7"/>
          <p:cNvCxnSpPr/>
          <p:nvPr/>
        </p:nvCxnSpPr>
        <p:spPr>
          <a:xfrm flipV="1">
            <a:off x="1828800" y="228600"/>
            <a:ext cx="1981200" cy="2678113"/>
          </a:xfrm>
          <a:prstGeom prst="line">
            <a:avLst/>
          </a:prstGeom>
          <a:ln w="5715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9" name="TextBox 8"/>
          <p:cNvSpPr txBox="1">
            <a:spLocks noChangeArrowheads="1"/>
          </p:cNvSpPr>
          <p:nvPr/>
        </p:nvSpPr>
        <p:spPr bwMode="auto">
          <a:xfrm>
            <a:off x="3733800" y="0"/>
            <a:ext cx="2514600" cy="508000"/>
          </a:xfrm>
          <a:prstGeom prst="rect">
            <a:avLst/>
          </a:prstGeom>
          <a:noFill/>
          <a:ln w="9525">
            <a:noFill/>
            <a:miter lim="800000"/>
            <a:headEnd/>
            <a:tailEnd/>
          </a:ln>
        </p:spPr>
        <p:txBody>
          <a:bodyPr>
            <a:spAutoFit/>
          </a:bodyPr>
          <a:lstStyle/>
          <a:p>
            <a:r>
              <a:rPr lang="en-US" b="1">
                <a:latin typeface="Calibri" pitchFamily="34" charset="0"/>
              </a:rPr>
              <a:t>Handwriting  </a:t>
            </a:r>
          </a:p>
          <a:p>
            <a:r>
              <a:rPr lang="en-US" sz="900" b="1">
                <a:latin typeface="Calibri" pitchFamily="34" charset="0"/>
              </a:rPr>
              <a:t>(Handwriting without Tears Screener) </a:t>
            </a:r>
          </a:p>
        </p:txBody>
      </p:sp>
      <p:cxnSp>
        <p:nvCxnSpPr>
          <p:cNvPr id="10" name="Straight Connector 9"/>
          <p:cNvCxnSpPr/>
          <p:nvPr/>
        </p:nvCxnSpPr>
        <p:spPr>
          <a:xfrm flipV="1">
            <a:off x="4343400" y="304800"/>
            <a:ext cx="1981200" cy="2667000"/>
          </a:xfrm>
          <a:prstGeom prst="line">
            <a:avLst/>
          </a:prstGeom>
          <a:ln w="5715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11" name="TextBox 10"/>
          <p:cNvSpPr txBox="1">
            <a:spLocks noChangeArrowheads="1"/>
          </p:cNvSpPr>
          <p:nvPr/>
        </p:nvSpPr>
        <p:spPr bwMode="auto">
          <a:xfrm>
            <a:off x="6019800" y="76200"/>
            <a:ext cx="3124200" cy="492125"/>
          </a:xfrm>
          <a:prstGeom prst="rect">
            <a:avLst/>
          </a:prstGeom>
          <a:noFill/>
          <a:ln w="9525">
            <a:noFill/>
            <a:miter lim="800000"/>
            <a:headEnd/>
            <a:tailEnd/>
          </a:ln>
        </p:spPr>
        <p:txBody>
          <a:bodyPr>
            <a:spAutoFit/>
          </a:bodyPr>
          <a:lstStyle/>
          <a:p>
            <a:pPr algn="r"/>
            <a:r>
              <a:rPr lang="en-US" b="1">
                <a:latin typeface="Calibri" pitchFamily="34" charset="0"/>
              </a:rPr>
              <a:t>Alphabetic Principle: Spelling  </a:t>
            </a:r>
          </a:p>
          <a:p>
            <a:pPr algn="r"/>
            <a:r>
              <a:rPr lang="en-US" sz="800" b="1">
                <a:latin typeface="Calibri" pitchFamily="34" charset="0"/>
              </a:rPr>
              <a:t>(Core Phonics, Words their Way)</a:t>
            </a:r>
          </a:p>
        </p:txBody>
      </p:sp>
      <p:sp>
        <p:nvSpPr>
          <p:cNvPr id="14" name="TextBox 17"/>
          <p:cNvSpPr txBox="1">
            <a:spLocks noChangeArrowheads="1"/>
          </p:cNvSpPr>
          <p:nvPr/>
        </p:nvSpPr>
        <p:spPr bwMode="auto">
          <a:xfrm>
            <a:off x="5410200" y="4572000"/>
            <a:ext cx="3124200" cy="492125"/>
          </a:xfrm>
          <a:prstGeom prst="rect">
            <a:avLst/>
          </a:prstGeom>
          <a:noFill/>
          <a:ln w="9525">
            <a:noFill/>
            <a:miter lim="800000"/>
            <a:headEnd/>
            <a:tailEnd/>
          </a:ln>
        </p:spPr>
        <p:txBody>
          <a:bodyPr>
            <a:spAutoFit/>
          </a:bodyPr>
          <a:lstStyle/>
          <a:p>
            <a:pPr algn="r"/>
            <a:r>
              <a:rPr lang="en-US" b="1">
                <a:latin typeface="Calibri" pitchFamily="34" charset="0"/>
              </a:rPr>
              <a:t>Written Composition </a:t>
            </a:r>
          </a:p>
          <a:p>
            <a:pPr algn="r"/>
            <a:r>
              <a:rPr lang="en-US" sz="800" b="1">
                <a:latin typeface="Calibri" pitchFamily="34" charset="0"/>
              </a:rPr>
              <a:t>(Writing CBM with Rubric ) </a:t>
            </a:r>
            <a:endParaRPr lang="en-US" b="1">
              <a:latin typeface="Calibri" pitchFamily="34" charset="0"/>
            </a:endParaRPr>
          </a:p>
        </p:txBody>
      </p:sp>
      <p:sp>
        <p:nvSpPr>
          <p:cNvPr id="15" name="TextBox 18"/>
          <p:cNvSpPr txBox="1">
            <a:spLocks noChangeArrowheads="1"/>
          </p:cNvSpPr>
          <p:nvPr/>
        </p:nvSpPr>
        <p:spPr bwMode="auto">
          <a:xfrm>
            <a:off x="3733800" y="4495800"/>
            <a:ext cx="2362200" cy="492125"/>
          </a:xfrm>
          <a:prstGeom prst="rect">
            <a:avLst/>
          </a:prstGeom>
          <a:noFill/>
          <a:ln w="9525">
            <a:noFill/>
            <a:miter lim="800000"/>
            <a:headEnd/>
            <a:tailEnd/>
          </a:ln>
        </p:spPr>
        <p:txBody>
          <a:bodyPr>
            <a:spAutoFit/>
          </a:bodyPr>
          <a:lstStyle/>
          <a:p>
            <a:r>
              <a:rPr lang="en-US" b="1">
                <a:latin typeface="Calibri" pitchFamily="34" charset="0"/>
              </a:rPr>
              <a:t>Grammar </a:t>
            </a:r>
          </a:p>
          <a:p>
            <a:r>
              <a:rPr lang="en-US" sz="800" b="1">
                <a:latin typeface="Calibri" pitchFamily="34" charset="0"/>
              </a:rPr>
              <a:t>(Writing CBM CWS, Grammar Assessment)</a:t>
            </a:r>
          </a:p>
        </p:txBody>
      </p:sp>
      <p:cxnSp>
        <p:nvCxnSpPr>
          <p:cNvPr id="16" name="Straight Connector 15"/>
          <p:cNvCxnSpPr/>
          <p:nvPr/>
        </p:nvCxnSpPr>
        <p:spPr>
          <a:xfrm flipH="1" flipV="1">
            <a:off x="4572000" y="2895600"/>
            <a:ext cx="1447800" cy="2514600"/>
          </a:xfrm>
          <a:prstGeom prst="line">
            <a:avLst/>
          </a:prstGeom>
          <a:ln w="5715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flipV="1">
            <a:off x="7543800" y="2971800"/>
            <a:ext cx="1371600" cy="2438400"/>
          </a:xfrm>
          <a:prstGeom prst="line">
            <a:avLst/>
          </a:prstGeom>
          <a:ln w="5715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21" name="TextBox 20"/>
          <p:cNvSpPr txBox="1">
            <a:spLocks noChangeArrowheads="1"/>
          </p:cNvSpPr>
          <p:nvPr/>
        </p:nvSpPr>
        <p:spPr bwMode="auto">
          <a:xfrm>
            <a:off x="3352800" y="685800"/>
            <a:ext cx="1905000" cy="830263"/>
          </a:xfrm>
          <a:prstGeom prst="rect">
            <a:avLst/>
          </a:prstGeom>
          <a:noFill/>
          <a:ln w="9525">
            <a:noFill/>
            <a:miter lim="800000"/>
            <a:headEnd/>
            <a:tailEnd/>
          </a:ln>
        </p:spPr>
        <p:txBody>
          <a:bodyPr>
            <a:spAutoFit/>
          </a:bodyPr>
          <a:lstStyle/>
          <a:p>
            <a:r>
              <a:rPr lang="en-US" sz="1200">
                <a:solidFill>
                  <a:srgbClr val="FF0000"/>
                </a:solidFill>
                <a:latin typeface="Calibri" pitchFamily="34" charset="0"/>
              </a:rPr>
              <a:t>Memory: 50%</a:t>
            </a:r>
          </a:p>
          <a:p>
            <a:r>
              <a:rPr lang="en-US" sz="1200">
                <a:solidFill>
                  <a:srgbClr val="FF0000"/>
                </a:solidFill>
                <a:latin typeface="Calibri" pitchFamily="34" charset="0"/>
              </a:rPr>
              <a:t>Orientation: 10%</a:t>
            </a:r>
          </a:p>
          <a:p>
            <a:r>
              <a:rPr lang="en-US" sz="1200">
                <a:solidFill>
                  <a:srgbClr val="FF0000"/>
                </a:solidFill>
                <a:latin typeface="Calibri" pitchFamily="34" charset="0"/>
              </a:rPr>
              <a:t>Placement: 10%</a:t>
            </a:r>
          </a:p>
          <a:p>
            <a:r>
              <a:rPr lang="en-US" sz="1200">
                <a:solidFill>
                  <a:srgbClr val="FF0000"/>
                </a:solidFill>
                <a:latin typeface="Calibri" pitchFamily="34" charset="0"/>
              </a:rPr>
              <a:t>Sentence: 19%</a:t>
            </a:r>
          </a:p>
        </p:txBody>
      </p:sp>
      <p:sp>
        <p:nvSpPr>
          <p:cNvPr id="26" name="TextBox 25"/>
          <p:cNvSpPr txBox="1">
            <a:spLocks noChangeArrowheads="1"/>
          </p:cNvSpPr>
          <p:nvPr/>
        </p:nvSpPr>
        <p:spPr bwMode="auto">
          <a:xfrm>
            <a:off x="5562600" y="1143000"/>
            <a:ext cx="2971800" cy="738188"/>
          </a:xfrm>
          <a:prstGeom prst="rect">
            <a:avLst/>
          </a:prstGeom>
          <a:noFill/>
          <a:ln w="9525">
            <a:noFill/>
            <a:miter lim="800000"/>
            <a:headEnd/>
            <a:tailEnd/>
          </a:ln>
        </p:spPr>
        <p:txBody>
          <a:bodyPr>
            <a:spAutoFit/>
          </a:bodyPr>
          <a:lstStyle/>
          <a:p>
            <a:r>
              <a:rPr lang="en-US" sz="1200">
                <a:solidFill>
                  <a:srgbClr val="FF0000"/>
                </a:solidFill>
                <a:latin typeface="Calibri" pitchFamily="34" charset="0"/>
              </a:rPr>
              <a:t># of Orthographic errors on spelling: 25%</a:t>
            </a:r>
          </a:p>
          <a:p>
            <a:r>
              <a:rPr lang="en-US" sz="1200">
                <a:solidFill>
                  <a:srgbClr val="FF0000"/>
                </a:solidFill>
                <a:latin typeface="Calibri" pitchFamily="34" charset="0"/>
              </a:rPr>
              <a:t># of Phonologic errors on spelling: 75%</a:t>
            </a:r>
          </a:p>
          <a:p>
            <a:endParaRPr lang="en-US">
              <a:latin typeface="Calibri" pitchFamily="34" charset="0"/>
            </a:endParaRPr>
          </a:p>
        </p:txBody>
      </p:sp>
      <p:sp>
        <p:nvSpPr>
          <p:cNvPr id="29" name="TextBox 28"/>
          <p:cNvSpPr txBox="1">
            <a:spLocks noChangeArrowheads="1"/>
          </p:cNvSpPr>
          <p:nvPr/>
        </p:nvSpPr>
        <p:spPr bwMode="auto">
          <a:xfrm>
            <a:off x="1600200" y="3200400"/>
            <a:ext cx="2819400" cy="276225"/>
          </a:xfrm>
          <a:prstGeom prst="rect">
            <a:avLst/>
          </a:prstGeom>
          <a:noFill/>
          <a:ln w="9525">
            <a:noFill/>
            <a:miter lim="800000"/>
            <a:headEnd/>
            <a:tailEnd/>
          </a:ln>
        </p:spPr>
        <p:txBody>
          <a:bodyPr>
            <a:spAutoFit/>
          </a:bodyPr>
          <a:lstStyle/>
          <a:p>
            <a:r>
              <a:rPr lang="en-US" sz="1200">
                <a:solidFill>
                  <a:srgbClr val="FFC000"/>
                </a:solidFill>
                <a:latin typeface="Calibri" pitchFamily="34" charset="0"/>
              </a:rPr>
              <a:t>Writing CBM CWS: 25%iles</a:t>
            </a:r>
          </a:p>
        </p:txBody>
      </p:sp>
      <p:sp>
        <p:nvSpPr>
          <p:cNvPr id="30" name="TextBox 29"/>
          <p:cNvSpPr txBox="1">
            <a:spLocks noChangeArrowheads="1"/>
          </p:cNvSpPr>
          <p:nvPr/>
        </p:nvSpPr>
        <p:spPr bwMode="auto">
          <a:xfrm>
            <a:off x="2133600" y="3505200"/>
            <a:ext cx="2590800" cy="1016000"/>
          </a:xfrm>
          <a:prstGeom prst="rect">
            <a:avLst/>
          </a:prstGeom>
          <a:noFill/>
          <a:ln w="9525">
            <a:noFill/>
            <a:miter lim="800000"/>
            <a:headEnd/>
            <a:tailEnd/>
          </a:ln>
        </p:spPr>
        <p:txBody>
          <a:bodyPr>
            <a:spAutoFit/>
          </a:bodyPr>
          <a:lstStyle/>
          <a:p>
            <a:r>
              <a:rPr lang="en-US" sz="1200">
                <a:solidFill>
                  <a:srgbClr val="FF0000"/>
                </a:solidFill>
                <a:latin typeface="Calibri" pitchFamily="34" charset="0"/>
              </a:rPr>
              <a:t>Parts of Speech: 30%</a:t>
            </a:r>
          </a:p>
          <a:p>
            <a:r>
              <a:rPr lang="en-US" sz="1200">
                <a:solidFill>
                  <a:srgbClr val="FF0000"/>
                </a:solidFill>
                <a:latin typeface="Calibri" pitchFamily="34" charset="0"/>
              </a:rPr>
              <a:t>Subject/Predicate Identification: 40%</a:t>
            </a:r>
          </a:p>
          <a:p>
            <a:r>
              <a:rPr lang="en-US" sz="1200">
                <a:solidFill>
                  <a:srgbClr val="FFC000"/>
                </a:solidFill>
                <a:latin typeface="Calibri" pitchFamily="34" charset="0"/>
              </a:rPr>
              <a:t>Sentence types : 70%</a:t>
            </a:r>
          </a:p>
          <a:p>
            <a:r>
              <a:rPr lang="en-US" sz="1200">
                <a:solidFill>
                  <a:srgbClr val="00B050"/>
                </a:solidFill>
                <a:latin typeface="Calibri" pitchFamily="34" charset="0"/>
              </a:rPr>
              <a:t>Sentence Identification: 90%</a:t>
            </a:r>
          </a:p>
          <a:p>
            <a:r>
              <a:rPr lang="en-US" sz="1200">
                <a:solidFill>
                  <a:srgbClr val="00B050"/>
                </a:solidFill>
                <a:latin typeface="Calibri" pitchFamily="34" charset="0"/>
              </a:rPr>
              <a:t>Syntax CLOZE: 90%</a:t>
            </a:r>
            <a:endParaRPr lang="en-US">
              <a:solidFill>
                <a:srgbClr val="00B050"/>
              </a:solidFill>
              <a:latin typeface="Calibri" pitchFamily="34" charset="0"/>
            </a:endParaRPr>
          </a:p>
        </p:txBody>
      </p:sp>
      <p:sp>
        <p:nvSpPr>
          <p:cNvPr id="40" name="TextBox 39"/>
          <p:cNvSpPr txBox="1">
            <a:spLocks noChangeArrowheads="1"/>
          </p:cNvSpPr>
          <p:nvPr/>
        </p:nvSpPr>
        <p:spPr bwMode="auto">
          <a:xfrm>
            <a:off x="5715000" y="3200400"/>
            <a:ext cx="1981200" cy="1384300"/>
          </a:xfrm>
          <a:prstGeom prst="rect">
            <a:avLst/>
          </a:prstGeom>
          <a:noFill/>
          <a:ln w="9525">
            <a:noFill/>
            <a:miter lim="800000"/>
            <a:headEnd/>
            <a:tailEnd/>
          </a:ln>
        </p:spPr>
        <p:txBody>
          <a:bodyPr>
            <a:spAutoFit/>
          </a:bodyPr>
          <a:lstStyle/>
          <a:p>
            <a:r>
              <a:rPr lang="en-US" sz="1200">
                <a:solidFill>
                  <a:srgbClr val="FF0000"/>
                </a:solidFill>
                <a:latin typeface="Calibri" pitchFamily="34" charset="0"/>
              </a:rPr>
              <a:t>Writing Content:1</a:t>
            </a:r>
          </a:p>
          <a:p>
            <a:endParaRPr lang="en-US" sz="1200">
              <a:solidFill>
                <a:srgbClr val="FF0000"/>
              </a:solidFill>
              <a:latin typeface="Calibri" pitchFamily="34" charset="0"/>
            </a:endParaRPr>
          </a:p>
          <a:p>
            <a:r>
              <a:rPr lang="en-US" sz="1200">
                <a:solidFill>
                  <a:srgbClr val="FF0000"/>
                </a:solidFill>
                <a:latin typeface="Calibri" pitchFamily="34" charset="0"/>
              </a:rPr>
              <a:t>Writing Organization:1</a:t>
            </a:r>
          </a:p>
          <a:p>
            <a:endParaRPr lang="en-US" sz="1200">
              <a:latin typeface="Calibri" pitchFamily="34" charset="0"/>
            </a:endParaRPr>
          </a:p>
          <a:p>
            <a:r>
              <a:rPr lang="en-US" sz="1200">
                <a:solidFill>
                  <a:srgbClr val="00B050"/>
                </a:solidFill>
                <a:latin typeface="Calibri" pitchFamily="34" charset="0"/>
              </a:rPr>
              <a:t>Writing Style and Fluency: 3</a:t>
            </a:r>
          </a:p>
          <a:p>
            <a:endParaRPr lang="en-US" sz="1200">
              <a:latin typeface="Calibri" pitchFamily="34" charset="0"/>
            </a:endParaRPr>
          </a:p>
          <a:p>
            <a:r>
              <a:rPr lang="en-US" sz="1200">
                <a:solidFill>
                  <a:srgbClr val="00B050"/>
                </a:solidFill>
                <a:latin typeface="Calibri" pitchFamily="34" charset="0"/>
              </a:rPr>
              <a:t>Language Usage: 3</a:t>
            </a:r>
          </a:p>
        </p:txBody>
      </p:sp>
      <p:sp>
        <p:nvSpPr>
          <p:cNvPr id="48146" name="TextBox 27"/>
          <p:cNvSpPr txBox="1">
            <a:spLocks noChangeArrowheads="1"/>
          </p:cNvSpPr>
          <p:nvPr/>
        </p:nvSpPr>
        <p:spPr bwMode="auto">
          <a:xfrm>
            <a:off x="228600" y="2667000"/>
            <a:ext cx="1066800" cy="369888"/>
          </a:xfrm>
          <a:prstGeom prst="rect">
            <a:avLst/>
          </a:prstGeom>
          <a:noFill/>
          <a:ln w="9525">
            <a:noFill/>
            <a:miter lim="800000"/>
            <a:headEnd/>
            <a:tailEnd/>
          </a:ln>
        </p:spPr>
        <p:txBody>
          <a:bodyPr>
            <a:spAutoFit/>
          </a:bodyPr>
          <a:lstStyle/>
          <a:p>
            <a:r>
              <a:rPr lang="en-US">
                <a:solidFill>
                  <a:schemeClr val="bg1"/>
                </a:solidFill>
                <a:latin typeface="Calibri" pitchFamily="34" charset="0"/>
              </a:rPr>
              <a:t>Writing  </a:t>
            </a:r>
            <a:r>
              <a:rPr lang="en-US">
                <a:latin typeface="Calibri" pitchFamily="34" charset="0"/>
              </a:rPr>
              <a:t> </a:t>
            </a:r>
          </a:p>
        </p:txBody>
      </p:sp>
      <p:sp>
        <p:nvSpPr>
          <p:cNvPr id="33" name="TextBox 32"/>
          <p:cNvSpPr txBox="1">
            <a:spLocks noChangeArrowheads="1"/>
          </p:cNvSpPr>
          <p:nvPr/>
        </p:nvSpPr>
        <p:spPr bwMode="auto">
          <a:xfrm>
            <a:off x="2819400" y="1600200"/>
            <a:ext cx="1905000" cy="1200150"/>
          </a:xfrm>
          <a:prstGeom prst="rect">
            <a:avLst/>
          </a:prstGeom>
          <a:noFill/>
          <a:ln w="9525">
            <a:noFill/>
            <a:miter lim="800000"/>
            <a:headEnd/>
            <a:tailEnd/>
          </a:ln>
        </p:spPr>
        <p:txBody>
          <a:bodyPr>
            <a:spAutoFit/>
          </a:bodyPr>
          <a:lstStyle/>
          <a:p>
            <a:r>
              <a:rPr lang="en-US" sz="1200">
                <a:solidFill>
                  <a:srgbClr val="FF0000"/>
                </a:solidFill>
                <a:latin typeface="Calibri" pitchFamily="34" charset="0"/>
              </a:rPr>
              <a:t>Formation: major concern</a:t>
            </a:r>
          </a:p>
          <a:p>
            <a:r>
              <a:rPr lang="en-US" sz="1200">
                <a:solidFill>
                  <a:srgbClr val="FF0000"/>
                </a:solidFill>
                <a:latin typeface="Calibri" pitchFamily="34" charset="0"/>
              </a:rPr>
              <a:t>Size: major concern</a:t>
            </a:r>
          </a:p>
          <a:p>
            <a:r>
              <a:rPr lang="en-US" sz="1200">
                <a:solidFill>
                  <a:srgbClr val="FF0000"/>
                </a:solidFill>
                <a:latin typeface="Calibri" pitchFamily="34" charset="0"/>
              </a:rPr>
              <a:t>Neatness: major concern</a:t>
            </a:r>
          </a:p>
          <a:p>
            <a:r>
              <a:rPr lang="en-US" sz="1200">
                <a:solidFill>
                  <a:srgbClr val="FFC000"/>
                </a:solidFill>
                <a:latin typeface="Calibri" pitchFamily="34" charset="0"/>
              </a:rPr>
              <a:t>Speed: slight concern</a:t>
            </a:r>
          </a:p>
          <a:p>
            <a:r>
              <a:rPr lang="en-US" sz="1200">
                <a:solidFill>
                  <a:srgbClr val="FF0000"/>
                </a:solidFill>
                <a:latin typeface="Calibri" pitchFamily="34" charset="0"/>
              </a:rPr>
              <a:t>Posture: major concern</a:t>
            </a:r>
          </a:p>
          <a:p>
            <a:r>
              <a:rPr lang="en-US" sz="1200">
                <a:solidFill>
                  <a:srgbClr val="FF0000"/>
                </a:solidFill>
                <a:latin typeface="Calibri" pitchFamily="34" charset="0"/>
              </a:rPr>
              <a:t>Pencil Grip: major concern</a:t>
            </a:r>
          </a:p>
        </p:txBody>
      </p:sp>
      <p:sp>
        <p:nvSpPr>
          <p:cNvPr id="34" name="TextBox 33"/>
          <p:cNvSpPr txBox="1">
            <a:spLocks noChangeArrowheads="1"/>
          </p:cNvSpPr>
          <p:nvPr/>
        </p:nvSpPr>
        <p:spPr bwMode="auto">
          <a:xfrm>
            <a:off x="6172200" y="533400"/>
            <a:ext cx="2971800" cy="738188"/>
          </a:xfrm>
          <a:prstGeom prst="rect">
            <a:avLst/>
          </a:prstGeom>
          <a:noFill/>
          <a:ln w="9525">
            <a:noFill/>
            <a:miter lim="800000"/>
            <a:headEnd/>
            <a:tailEnd/>
          </a:ln>
        </p:spPr>
        <p:txBody>
          <a:bodyPr>
            <a:spAutoFit/>
          </a:bodyPr>
          <a:lstStyle/>
          <a:p>
            <a:r>
              <a:rPr lang="en-US" sz="1200">
                <a:solidFill>
                  <a:srgbClr val="FF0000"/>
                </a:solidFill>
                <a:latin typeface="Calibri" pitchFamily="34" charset="0"/>
              </a:rPr>
              <a:t>Developmental Stage of Spelling: Letter Name Alphabetic  </a:t>
            </a:r>
          </a:p>
          <a:p>
            <a:endParaRPr lang="en-US">
              <a:latin typeface="Calibri" pitchFamily="34" charset="0"/>
            </a:endParaRPr>
          </a:p>
        </p:txBody>
      </p:sp>
      <p:sp>
        <p:nvSpPr>
          <p:cNvPr id="28" name="TextBox 27"/>
          <p:cNvSpPr txBox="1">
            <a:spLocks noChangeArrowheads="1"/>
          </p:cNvSpPr>
          <p:nvPr/>
        </p:nvSpPr>
        <p:spPr bwMode="auto">
          <a:xfrm>
            <a:off x="5181600" y="1752600"/>
            <a:ext cx="3429000" cy="1016000"/>
          </a:xfrm>
          <a:prstGeom prst="rect">
            <a:avLst/>
          </a:prstGeom>
          <a:noFill/>
          <a:ln w="9525">
            <a:noFill/>
            <a:miter lim="800000"/>
            <a:headEnd/>
            <a:tailEnd/>
          </a:ln>
        </p:spPr>
        <p:txBody>
          <a:bodyPr>
            <a:spAutoFit/>
          </a:bodyPr>
          <a:lstStyle/>
          <a:p>
            <a:r>
              <a:rPr lang="en-US" sz="1200">
                <a:solidFill>
                  <a:srgbClr val="FFC000"/>
                </a:solidFill>
                <a:latin typeface="Calibri" pitchFamily="34" charset="0"/>
              </a:rPr>
              <a:t>Alphabet Skills: 75%</a:t>
            </a:r>
          </a:p>
          <a:p>
            <a:endParaRPr lang="en-US" sz="1200">
              <a:solidFill>
                <a:srgbClr val="FFC000"/>
              </a:solidFill>
              <a:latin typeface="Calibri" pitchFamily="34" charset="0"/>
            </a:endParaRPr>
          </a:p>
          <a:p>
            <a:r>
              <a:rPr lang="en-US" sz="1200">
                <a:solidFill>
                  <a:srgbClr val="FFC000"/>
                </a:solidFill>
                <a:latin typeface="Calibri" pitchFamily="34" charset="0"/>
              </a:rPr>
              <a:t>Reading and Decoding: 75%</a:t>
            </a:r>
          </a:p>
          <a:p>
            <a:endParaRPr lang="en-US" sz="1200">
              <a:latin typeface="Calibri" pitchFamily="34" charset="0"/>
            </a:endParaRPr>
          </a:p>
          <a:p>
            <a:r>
              <a:rPr lang="en-US" sz="1200">
                <a:solidFill>
                  <a:srgbClr val="FF0000"/>
                </a:solidFill>
                <a:latin typeface="Calibri" pitchFamily="34" charset="0"/>
              </a:rPr>
              <a:t>Spelling Skills: 10%</a:t>
            </a:r>
          </a:p>
        </p:txBody>
      </p:sp>
      <p:sp>
        <p:nvSpPr>
          <p:cNvPr id="48150" name="Title 1"/>
          <p:cNvSpPr>
            <a:spLocks noGrp="1"/>
          </p:cNvSpPr>
          <p:nvPr>
            <p:ph type="title"/>
          </p:nvPr>
        </p:nvSpPr>
        <p:spPr>
          <a:xfrm>
            <a:off x="0" y="5064125"/>
            <a:ext cx="8153400" cy="990600"/>
          </a:xfrm>
        </p:spPr>
        <p:txBody>
          <a:bodyPr/>
          <a:lstStyle/>
          <a:p>
            <a:pPr eaLnBrk="1" hangingPunct="1"/>
            <a:r>
              <a:rPr lang="en-US" dirty="0" smtClean="0"/>
              <a:t>Assessment for Writing </a:t>
            </a:r>
          </a:p>
        </p:txBody>
      </p:sp>
      <p:pic>
        <p:nvPicPr>
          <p:cNvPr id="48151" name="Picture 2" descr="http://www.randolph.k12.nc.us/Departments/K-5/PublishingImages/school_clipart_boy_writting.gif"/>
          <p:cNvPicPr>
            <a:picLocks noChangeAspect="1" noChangeArrowheads="1"/>
          </p:cNvPicPr>
          <p:nvPr/>
        </p:nvPicPr>
        <p:blipFill>
          <a:blip r:embed="rId3" cstate="print"/>
          <a:srcRect/>
          <a:stretch>
            <a:fillRect/>
          </a:stretch>
        </p:blipFill>
        <p:spPr bwMode="auto">
          <a:xfrm>
            <a:off x="7239000" y="5334000"/>
            <a:ext cx="1905000" cy="1524000"/>
          </a:xfrm>
          <a:prstGeom prst="rect">
            <a:avLst/>
          </a:prstGeom>
          <a:noFill/>
          <a:ln w="9525">
            <a:noFill/>
            <a:miter lim="800000"/>
            <a:headEnd/>
            <a:tailEnd/>
          </a:ln>
        </p:spPr>
      </p:pic>
      <p:sp>
        <p:nvSpPr>
          <p:cNvPr id="48152" name="TextBox 26"/>
          <p:cNvSpPr txBox="1">
            <a:spLocks noChangeArrowheads="1"/>
          </p:cNvSpPr>
          <p:nvPr/>
        </p:nvSpPr>
        <p:spPr bwMode="auto">
          <a:xfrm>
            <a:off x="0" y="0"/>
            <a:ext cx="2667000" cy="1200150"/>
          </a:xfrm>
          <a:prstGeom prst="rect">
            <a:avLst/>
          </a:prstGeom>
          <a:noFill/>
          <a:ln w="9525">
            <a:noFill/>
            <a:miter lim="800000"/>
            <a:headEnd/>
            <a:tailEnd/>
          </a:ln>
        </p:spPr>
        <p:txBody>
          <a:bodyPr>
            <a:spAutoFit/>
          </a:bodyPr>
          <a:lstStyle/>
          <a:p>
            <a:r>
              <a:rPr lang="en-US">
                <a:latin typeface="Tw Cen MT" pitchFamily="34" charset="0"/>
              </a:rPr>
              <a:t>4</a:t>
            </a:r>
            <a:r>
              <a:rPr lang="en-US" baseline="30000">
                <a:latin typeface="Tw Cen MT" pitchFamily="34" charset="0"/>
              </a:rPr>
              <a:t>th</a:t>
            </a:r>
            <a:r>
              <a:rPr lang="en-US">
                <a:latin typeface="Tw Cen MT" pitchFamily="34" charset="0"/>
              </a:rPr>
              <a:t>   Grader: Writing Benchmark is below level, Executive Functioning is weak during writing tasks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Scale>
                                      <p:cBhvr>
                                        <p:cTn id="7"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9"/>
                                        </p:tgtEl>
                                        <p:attrNameLst>
                                          <p:attrName>ppt_x</p:attrName>
                                          <p:attrName>ppt_y</p:attrName>
                                        </p:attrNameLst>
                                      </p:cBhvr>
                                    </p:animMotion>
                                    <p:animEffect transition="in" filter="fade">
                                      <p:cBhvr>
                                        <p:cTn id="9" dur="1000"/>
                                        <p:tgtEl>
                                          <p:spTgt spid="9"/>
                                        </p:tgtEl>
                                      </p:cBhvr>
                                    </p:animEffect>
                                  </p:childTnLst>
                                </p:cTn>
                              </p:par>
                              <p:par>
                                <p:cTn id="10" presetID="52" presetClass="entr" presetSubtype="0"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Scale>
                                      <p:cBhvr>
                                        <p:cTn id="12"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21"/>
                                        </p:tgtEl>
                                        <p:attrNameLst>
                                          <p:attrName>ppt_x</p:attrName>
                                          <p:attrName>ppt_y</p:attrName>
                                        </p:attrNameLst>
                                      </p:cBhvr>
                                    </p:animMotion>
                                    <p:animEffect transition="in" filter="fade">
                                      <p:cBhvr>
                                        <p:cTn id="14" dur="1000"/>
                                        <p:tgtEl>
                                          <p:spTgt spid="21"/>
                                        </p:tgtEl>
                                      </p:cBhvr>
                                    </p:animEffect>
                                  </p:childTnLst>
                                </p:cTn>
                              </p:par>
                              <p:par>
                                <p:cTn id="15" presetID="52" presetClass="entr" presetSubtype="0"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Scale>
                                      <p:cBhvr>
                                        <p:cTn id="17" dur="10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33"/>
                                        </p:tgtEl>
                                        <p:attrNameLst>
                                          <p:attrName>ppt_x</p:attrName>
                                          <p:attrName>ppt_y</p:attrName>
                                        </p:attrNameLst>
                                      </p:cBhvr>
                                    </p:animMotion>
                                    <p:animEffect transition="in" filter="fade">
                                      <p:cBhvr>
                                        <p:cTn id="19" dur="1000"/>
                                        <p:tgtEl>
                                          <p:spTgt spid="33"/>
                                        </p:tgtEl>
                                      </p:cBhvr>
                                    </p:animEffect>
                                  </p:childTnLst>
                                </p:cTn>
                              </p:par>
                            </p:childTnLst>
                          </p:cTn>
                        </p:par>
                      </p:childTnLst>
                    </p:cTn>
                  </p:par>
                  <p:par>
                    <p:cTn id="20" fill="hold">
                      <p:stCondLst>
                        <p:cond delay="indefinite"/>
                      </p:stCondLst>
                      <p:childTnLst>
                        <p:par>
                          <p:cTn id="21" fill="hold">
                            <p:stCondLst>
                              <p:cond delay="0"/>
                            </p:stCondLst>
                            <p:childTnLst>
                              <p:par>
                                <p:cTn id="22" presetID="52" presetClass="entr" presetSubtype="0"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animScale>
                                      <p:cBhvr>
                                        <p:cTn id="24"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5" dur="1000" decel="50000" fill="hold">
                                          <p:stCondLst>
                                            <p:cond delay="0"/>
                                          </p:stCondLst>
                                        </p:cTn>
                                        <p:tgtEl>
                                          <p:spTgt spid="11"/>
                                        </p:tgtEl>
                                        <p:attrNameLst>
                                          <p:attrName>ppt_x</p:attrName>
                                          <p:attrName>ppt_y</p:attrName>
                                        </p:attrNameLst>
                                      </p:cBhvr>
                                    </p:animMotion>
                                    <p:animEffect transition="in" filter="fade">
                                      <p:cBhvr>
                                        <p:cTn id="26" dur="1000"/>
                                        <p:tgtEl>
                                          <p:spTgt spid="11"/>
                                        </p:tgtEl>
                                      </p:cBhvr>
                                    </p:animEffect>
                                  </p:childTnLst>
                                </p:cTn>
                              </p:par>
                              <p:par>
                                <p:cTn id="27" presetID="52" presetClass="entr" presetSubtype="0" fill="hold" grpId="0" nodeType="withEffect">
                                  <p:stCondLst>
                                    <p:cond delay="0"/>
                                  </p:stCondLst>
                                  <p:childTnLst>
                                    <p:set>
                                      <p:cBhvr>
                                        <p:cTn id="28" dur="1" fill="hold">
                                          <p:stCondLst>
                                            <p:cond delay="0"/>
                                          </p:stCondLst>
                                        </p:cTn>
                                        <p:tgtEl>
                                          <p:spTgt spid="26"/>
                                        </p:tgtEl>
                                        <p:attrNameLst>
                                          <p:attrName>style.visibility</p:attrName>
                                        </p:attrNameLst>
                                      </p:cBhvr>
                                      <p:to>
                                        <p:strVal val="visible"/>
                                      </p:to>
                                    </p:set>
                                    <p:animScale>
                                      <p:cBhvr>
                                        <p:cTn id="29" dur="1000" decel="50000" fill="hold">
                                          <p:stCondLst>
                                            <p:cond delay="0"/>
                                          </p:stCondLst>
                                        </p:cTn>
                                        <p:tgtEl>
                                          <p:spTgt spid="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1000" decel="50000" fill="hold">
                                          <p:stCondLst>
                                            <p:cond delay="0"/>
                                          </p:stCondLst>
                                        </p:cTn>
                                        <p:tgtEl>
                                          <p:spTgt spid="26"/>
                                        </p:tgtEl>
                                        <p:attrNameLst>
                                          <p:attrName>ppt_x</p:attrName>
                                          <p:attrName>ppt_y</p:attrName>
                                        </p:attrNameLst>
                                      </p:cBhvr>
                                    </p:animMotion>
                                    <p:animEffect transition="in" filter="fade">
                                      <p:cBhvr>
                                        <p:cTn id="31" dur="1000"/>
                                        <p:tgtEl>
                                          <p:spTgt spid="26"/>
                                        </p:tgtEl>
                                      </p:cBhvr>
                                    </p:animEffect>
                                  </p:childTnLst>
                                </p:cTn>
                              </p:par>
                              <p:par>
                                <p:cTn id="32" presetID="52" presetClass="entr" presetSubtype="0" fill="hold" grpId="0" nodeType="withEffect">
                                  <p:stCondLst>
                                    <p:cond delay="0"/>
                                  </p:stCondLst>
                                  <p:childTnLst>
                                    <p:set>
                                      <p:cBhvr>
                                        <p:cTn id="33" dur="1" fill="hold">
                                          <p:stCondLst>
                                            <p:cond delay="0"/>
                                          </p:stCondLst>
                                        </p:cTn>
                                        <p:tgtEl>
                                          <p:spTgt spid="34"/>
                                        </p:tgtEl>
                                        <p:attrNameLst>
                                          <p:attrName>style.visibility</p:attrName>
                                        </p:attrNameLst>
                                      </p:cBhvr>
                                      <p:to>
                                        <p:strVal val="visible"/>
                                      </p:to>
                                    </p:set>
                                    <p:animScale>
                                      <p:cBhvr>
                                        <p:cTn id="34" dur="1000" decel="50000" fill="hold">
                                          <p:stCondLst>
                                            <p:cond delay="0"/>
                                          </p:stCondLst>
                                        </p:cTn>
                                        <p:tgtEl>
                                          <p:spTgt spid="3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 dur="1000" decel="50000" fill="hold">
                                          <p:stCondLst>
                                            <p:cond delay="0"/>
                                          </p:stCondLst>
                                        </p:cTn>
                                        <p:tgtEl>
                                          <p:spTgt spid="34"/>
                                        </p:tgtEl>
                                        <p:attrNameLst>
                                          <p:attrName>ppt_x</p:attrName>
                                          <p:attrName>ppt_y</p:attrName>
                                        </p:attrNameLst>
                                      </p:cBhvr>
                                    </p:animMotion>
                                    <p:animEffect transition="in" filter="fade">
                                      <p:cBhvr>
                                        <p:cTn id="36" dur="1000"/>
                                        <p:tgtEl>
                                          <p:spTgt spid="34"/>
                                        </p:tgtEl>
                                      </p:cBhvr>
                                    </p:animEffect>
                                  </p:childTnLst>
                                </p:cTn>
                              </p:par>
                              <p:par>
                                <p:cTn id="37" presetID="52" presetClass="entr" presetSubtype="0" fill="hold" grpId="0" nodeType="withEffect">
                                  <p:stCondLst>
                                    <p:cond delay="0"/>
                                  </p:stCondLst>
                                  <p:childTnLst>
                                    <p:set>
                                      <p:cBhvr>
                                        <p:cTn id="38" dur="1" fill="hold">
                                          <p:stCondLst>
                                            <p:cond delay="0"/>
                                          </p:stCondLst>
                                        </p:cTn>
                                        <p:tgtEl>
                                          <p:spTgt spid="28"/>
                                        </p:tgtEl>
                                        <p:attrNameLst>
                                          <p:attrName>style.visibility</p:attrName>
                                        </p:attrNameLst>
                                      </p:cBhvr>
                                      <p:to>
                                        <p:strVal val="visible"/>
                                      </p:to>
                                    </p:set>
                                    <p:animScale>
                                      <p:cBhvr>
                                        <p:cTn id="39" dur="1000" decel="50000" fill="hold">
                                          <p:stCondLst>
                                            <p:cond delay="0"/>
                                          </p:stCondLst>
                                        </p:cTn>
                                        <p:tgtEl>
                                          <p:spTgt spid="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1000" decel="50000" fill="hold">
                                          <p:stCondLst>
                                            <p:cond delay="0"/>
                                          </p:stCondLst>
                                        </p:cTn>
                                        <p:tgtEl>
                                          <p:spTgt spid="28"/>
                                        </p:tgtEl>
                                        <p:attrNameLst>
                                          <p:attrName>ppt_x</p:attrName>
                                          <p:attrName>ppt_y</p:attrName>
                                        </p:attrNameLst>
                                      </p:cBhvr>
                                    </p:animMotion>
                                    <p:animEffect transition="in" filter="fade">
                                      <p:cBhvr>
                                        <p:cTn id="41" dur="1000"/>
                                        <p:tgtEl>
                                          <p:spTgt spid="28"/>
                                        </p:tgtEl>
                                      </p:cBhvr>
                                    </p:animEffect>
                                  </p:childTnLst>
                                </p:cTn>
                              </p:par>
                            </p:childTnLst>
                          </p:cTn>
                        </p:par>
                      </p:childTnLst>
                    </p:cTn>
                  </p:par>
                  <p:par>
                    <p:cTn id="42" fill="hold">
                      <p:stCondLst>
                        <p:cond delay="indefinite"/>
                      </p:stCondLst>
                      <p:childTnLst>
                        <p:par>
                          <p:cTn id="43" fill="hold">
                            <p:stCondLst>
                              <p:cond delay="0"/>
                            </p:stCondLst>
                            <p:childTnLst>
                              <p:par>
                                <p:cTn id="44" presetID="52" presetClass="entr" presetSubtype="0" fill="hold" grpId="0" nodeType="clickEffect">
                                  <p:stCondLst>
                                    <p:cond delay="0"/>
                                  </p:stCondLst>
                                  <p:childTnLst>
                                    <p:set>
                                      <p:cBhvr>
                                        <p:cTn id="45" dur="1" fill="hold">
                                          <p:stCondLst>
                                            <p:cond delay="0"/>
                                          </p:stCondLst>
                                        </p:cTn>
                                        <p:tgtEl>
                                          <p:spTgt spid="15"/>
                                        </p:tgtEl>
                                        <p:attrNameLst>
                                          <p:attrName>style.visibility</p:attrName>
                                        </p:attrNameLst>
                                      </p:cBhvr>
                                      <p:to>
                                        <p:strVal val="visible"/>
                                      </p:to>
                                    </p:set>
                                    <p:animScale>
                                      <p:cBhvr>
                                        <p:cTn id="46"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7" dur="1000" decel="50000" fill="hold">
                                          <p:stCondLst>
                                            <p:cond delay="0"/>
                                          </p:stCondLst>
                                        </p:cTn>
                                        <p:tgtEl>
                                          <p:spTgt spid="15"/>
                                        </p:tgtEl>
                                        <p:attrNameLst>
                                          <p:attrName>ppt_x</p:attrName>
                                          <p:attrName>ppt_y</p:attrName>
                                        </p:attrNameLst>
                                      </p:cBhvr>
                                    </p:animMotion>
                                    <p:animEffect transition="in" filter="fade">
                                      <p:cBhvr>
                                        <p:cTn id="48" dur="1000"/>
                                        <p:tgtEl>
                                          <p:spTgt spid="15"/>
                                        </p:tgtEl>
                                      </p:cBhvr>
                                    </p:animEffect>
                                  </p:childTnLst>
                                </p:cTn>
                              </p:par>
                              <p:par>
                                <p:cTn id="49" presetID="52" presetClass="entr" presetSubtype="0" fill="hold" grpId="0" nodeType="withEffect">
                                  <p:stCondLst>
                                    <p:cond delay="0"/>
                                  </p:stCondLst>
                                  <p:childTnLst>
                                    <p:set>
                                      <p:cBhvr>
                                        <p:cTn id="50" dur="1" fill="hold">
                                          <p:stCondLst>
                                            <p:cond delay="0"/>
                                          </p:stCondLst>
                                        </p:cTn>
                                        <p:tgtEl>
                                          <p:spTgt spid="29"/>
                                        </p:tgtEl>
                                        <p:attrNameLst>
                                          <p:attrName>style.visibility</p:attrName>
                                        </p:attrNameLst>
                                      </p:cBhvr>
                                      <p:to>
                                        <p:strVal val="visible"/>
                                      </p:to>
                                    </p:set>
                                    <p:animScale>
                                      <p:cBhvr>
                                        <p:cTn id="51" dur="10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2" dur="1000" decel="50000" fill="hold">
                                          <p:stCondLst>
                                            <p:cond delay="0"/>
                                          </p:stCondLst>
                                        </p:cTn>
                                        <p:tgtEl>
                                          <p:spTgt spid="29"/>
                                        </p:tgtEl>
                                        <p:attrNameLst>
                                          <p:attrName>ppt_x</p:attrName>
                                          <p:attrName>ppt_y</p:attrName>
                                        </p:attrNameLst>
                                      </p:cBhvr>
                                    </p:animMotion>
                                    <p:animEffect transition="in" filter="fade">
                                      <p:cBhvr>
                                        <p:cTn id="53" dur="1000"/>
                                        <p:tgtEl>
                                          <p:spTgt spid="29"/>
                                        </p:tgtEl>
                                      </p:cBhvr>
                                    </p:animEffect>
                                  </p:childTnLst>
                                </p:cTn>
                              </p:par>
                              <p:par>
                                <p:cTn id="54" presetID="52" presetClass="entr" presetSubtype="0" fill="hold" grpId="0" nodeType="withEffect">
                                  <p:stCondLst>
                                    <p:cond delay="0"/>
                                  </p:stCondLst>
                                  <p:childTnLst>
                                    <p:set>
                                      <p:cBhvr>
                                        <p:cTn id="55" dur="1" fill="hold">
                                          <p:stCondLst>
                                            <p:cond delay="0"/>
                                          </p:stCondLst>
                                        </p:cTn>
                                        <p:tgtEl>
                                          <p:spTgt spid="30"/>
                                        </p:tgtEl>
                                        <p:attrNameLst>
                                          <p:attrName>style.visibility</p:attrName>
                                        </p:attrNameLst>
                                      </p:cBhvr>
                                      <p:to>
                                        <p:strVal val="visible"/>
                                      </p:to>
                                    </p:set>
                                    <p:animScale>
                                      <p:cBhvr>
                                        <p:cTn id="56" dur="1000" decel="50000" fill="hold">
                                          <p:stCondLst>
                                            <p:cond delay="0"/>
                                          </p:stCondLst>
                                        </p:cTn>
                                        <p:tgtEl>
                                          <p:spTgt spid="3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7" dur="1000" decel="50000" fill="hold">
                                          <p:stCondLst>
                                            <p:cond delay="0"/>
                                          </p:stCondLst>
                                        </p:cTn>
                                        <p:tgtEl>
                                          <p:spTgt spid="30"/>
                                        </p:tgtEl>
                                        <p:attrNameLst>
                                          <p:attrName>ppt_x</p:attrName>
                                          <p:attrName>ppt_y</p:attrName>
                                        </p:attrNameLst>
                                      </p:cBhvr>
                                    </p:animMotion>
                                    <p:animEffect transition="in" filter="fade">
                                      <p:cBhvr>
                                        <p:cTn id="58" dur="1000"/>
                                        <p:tgtEl>
                                          <p:spTgt spid="30"/>
                                        </p:tgtEl>
                                      </p:cBhvr>
                                    </p:animEffect>
                                  </p:childTnLst>
                                </p:cTn>
                              </p:par>
                            </p:childTnLst>
                          </p:cTn>
                        </p:par>
                      </p:childTnLst>
                    </p:cTn>
                  </p:par>
                  <p:par>
                    <p:cTn id="59" fill="hold">
                      <p:stCondLst>
                        <p:cond delay="indefinite"/>
                      </p:stCondLst>
                      <p:childTnLst>
                        <p:par>
                          <p:cTn id="60" fill="hold">
                            <p:stCondLst>
                              <p:cond delay="0"/>
                            </p:stCondLst>
                            <p:childTnLst>
                              <p:par>
                                <p:cTn id="61" presetID="52" presetClass="entr" presetSubtype="0" fill="hold" grpId="0" nodeType="clickEffect">
                                  <p:stCondLst>
                                    <p:cond delay="0"/>
                                  </p:stCondLst>
                                  <p:childTnLst>
                                    <p:set>
                                      <p:cBhvr>
                                        <p:cTn id="62" dur="1" fill="hold">
                                          <p:stCondLst>
                                            <p:cond delay="0"/>
                                          </p:stCondLst>
                                        </p:cTn>
                                        <p:tgtEl>
                                          <p:spTgt spid="14"/>
                                        </p:tgtEl>
                                        <p:attrNameLst>
                                          <p:attrName>style.visibility</p:attrName>
                                        </p:attrNameLst>
                                      </p:cBhvr>
                                      <p:to>
                                        <p:strVal val="visible"/>
                                      </p:to>
                                    </p:set>
                                    <p:animScale>
                                      <p:cBhvr>
                                        <p:cTn id="63"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4" dur="1000" decel="50000" fill="hold">
                                          <p:stCondLst>
                                            <p:cond delay="0"/>
                                          </p:stCondLst>
                                        </p:cTn>
                                        <p:tgtEl>
                                          <p:spTgt spid="14"/>
                                        </p:tgtEl>
                                        <p:attrNameLst>
                                          <p:attrName>ppt_x</p:attrName>
                                          <p:attrName>ppt_y</p:attrName>
                                        </p:attrNameLst>
                                      </p:cBhvr>
                                    </p:animMotion>
                                    <p:animEffect transition="in" filter="fade">
                                      <p:cBhvr>
                                        <p:cTn id="65" dur="1000"/>
                                        <p:tgtEl>
                                          <p:spTgt spid="14"/>
                                        </p:tgtEl>
                                      </p:cBhvr>
                                    </p:animEffect>
                                  </p:childTnLst>
                                </p:cTn>
                              </p:par>
                              <p:par>
                                <p:cTn id="66" presetID="52" presetClass="entr" presetSubtype="0" fill="hold" grpId="0" nodeType="withEffect">
                                  <p:stCondLst>
                                    <p:cond delay="0"/>
                                  </p:stCondLst>
                                  <p:childTnLst>
                                    <p:set>
                                      <p:cBhvr>
                                        <p:cTn id="67" dur="1" fill="hold">
                                          <p:stCondLst>
                                            <p:cond delay="0"/>
                                          </p:stCondLst>
                                        </p:cTn>
                                        <p:tgtEl>
                                          <p:spTgt spid="40"/>
                                        </p:tgtEl>
                                        <p:attrNameLst>
                                          <p:attrName>style.visibility</p:attrName>
                                        </p:attrNameLst>
                                      </p:cBhvr>
                                      <p:to>
                                        <p:strVal val="visible"/>
                                      </p:to>
                                    </p:set>
                                    <p:animScale>
                                      <p:cBhvr>
                                        <p:cTn id="68" dur="1000" decel="50000" fill="hold">
                                          <p:stCondLst>
                                            <p:cond delay="0"/>
                                          </p:stCondLst>
                                        </p:cTn>
                                        <p:tgtEl>
                                          <p:spTgt spid="4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9" dur="1000" decel="50000" fill="hold">
                                          <p:stCondLst>
                                            <p:cond delay="0"/>
                                          </p:stCondLst>
                                        </p:cTn>
                                        <p:tgtEl>
                                          <p:spTgt spid="40"/>
                                        </p:tgtEl>
                                        <p:attrNameLst>
                                          <p:attrName>ppt_x</p:attrName>
                                          <p:attrName>ppt_y</p:attrName>
                                        </p:attrNameLst>
                                      </p:cBhvr>
                                    </p:animMotion>
                                    <p:animEffect transition="in" filter="fade">
                                      <p:cBhvr>
                                        <p:cTn id="70" dur="1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4" grpId="0"/>
      <p:bldP spid="15" grpId="0"/>
      <p:bldP spid="21" grpId="0"/>
      <p:bldP spid="26" grpId="0"/>
      <p:bldP spid="29" grpId="0"/>
      <p:bldP spid="30" grpId="0"/>
      <p:bldP spid="40" grpId="0"/>
      <p:bldP spid="33" grpId="0"/>
      <p:bldP spid="34" grpId="0"/>
      <p:bldP spid="2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oon 3"/>
          <p:cNvSpPr/>
          <p:nvPr/>
        </p:nvSpPr>
        <p:spPr>
          <a:xfrm>
            <a:off x="0" y="1143000"/>
            <a:ext cx="2971800" cy="3810000"/>
          </a:xfrm>
          <a:prstGeom prst="moon">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6" name="Straight Connector 5"/>
          <p:cNvCxnSpPr/>
          <p:nvPr/>
        </p:nvCxnSpPr>
        <p:spPr>
          <a:xfrm>
            <a:off x="1524000" y="2895600"/>
            <a:ext cx="6324600" cy="7620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Moon 6"/>
          <p:cNvSpPr/>
          <p:nvPr/>
        </p:nvSpPr>
        <p:spPr>
          <a:xfrm>
            <a:off x="7848600" y="2362200"/>
            <a:ext cx="762000" cy="1219200"/>
          </a:xfrm>
          <a:prstGeom prst="moon">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8" name="Straight Connector 7"/>
          <p:cNvCxnSpPr/>
          <p:nvPr/>
        </p:nvCxnSpPr>
        <p:spPr>
          <a:xfrm flipV="1">
            <a:off x="1828800" y="228600"/>
            <a:ext cx="1981200" cy="2678113"/>
          </a:xfrm>
          <a:prstGeom prst="line">
            <a:avLst/>
          </a:prstGeom>
          <a:ln w="5715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9" name="TextBox 8"/>
          <p:cNvSpPr txBox="1">
            <a:spLocks noChangeArrowheads="1"/>
          </p:cNvSpPr>
          <p:nvPr/>
        </p:nvSpPr>
        <p:spPr bwMode="auto">
          <a:xfrm>
            <a:off x="3733800" y="0"/>
            <a:ext cx="2514600" cy="508000"/>
          </a:xfrm>
          <a:prstGeom prst="rect">
            <a:avLst/>
          </a:prstGeom>
          <a:noFill/>
          <a:ln w="9525">
            <a:noFill/>
            <a:miter lim="800000"/>
            <a:headEnd/>
            <a:tailEnd/>
          </a:ln>
        </p:spPr>
        <p:txBody>
          <a:bodyPr>
            <a:spAutoFit/>
          </a:bodyPr>
          <a:lstStyle/>
          <a:p>
            <a:r>
              <a:rPr lang="en-US" b="1">
                <a:latin typeface="Calibri" pitchFamily="34" charset="0"/>
              </a:rPr>
              <a:t>Handwriting  </a:t>
            </a:r>
          </a:p>
          <a:p>
            <a:r>
              <a:rPr lang="en-US" sz="900" b="1">
                <a:latin typeface="Calibri" pitchFamily="34" charset="0"/>
              </a:rPr>
              <a:t>(Handwriting without Tears Screener) </a:t>
            </a:r>
          </a:p>
        </p:txBody>
      </p:sp>
      <p:cxnSp>
        <p:nvCxnSpPr>
          <p:cNvPr id="10" name="Straight Connector 9"/>
          <p:cNvCxnSpPr/>
          <p:nvPr/>
        </p:nvCxnSpPr>
        <p:spPr>
          <a:xfrm flipV="1">
            <a:off x="4343400" y="304800"/>
            <a:ext cx="1981200" cy="2667000"/>
          </a:xfrm>
          <a:prstGeom prst="line">
            <a:avLst/>
          </a:prstGeom>
          <a:ln w="5715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11" name="TextBox 10"/>
          <p:cNvSpPr txBox="1">
            <a:spLocks noChangeArrowheads="1"/>
          </p:cNvSpPr>
          <p:nvPr/>
        </p:nvSpPr>
        <p:spPr bwMode="auto">
          <a:xfrm>
            <a:off x="6019800" y="76200"/>
            <a:ext cx="3124200" cy="492125"/>
          </a:xfrm>
          <a:prstGeom prst="rect">
            <a:avLst/>
          </a:prstGeom>
          <a:noFill/>
          <a:ln w="9525">
            <a:noFill/>
            <a:miter lim="800000"/>
            <a:headEnd/>
            <a:tailEnd/>
          </a:ln>
        </p:spPr>
        <p:txBody>
          <a:bodyPr>
            <a:spAutoFit/>
          </a:bodyPr>
          <a:lstStyle/>
          <a:p>
            <a:pPr algn="r"/>
            <a:r>
              <a:rPr lang="en-US" b="1">
                <a:latin typeface="Calibri" pitchFamily="34" charset="0"/>
              </a:rPr>
              <a:t>Alphabetic Principle: Spelling  </a:t>
            </a:r>
          </a:p>
          <a:p>
            <a:pPr algn="r"/>
            <a:r>
              <a:rPr lang="en-US" sz="800" b="1">
                <a:latin typeface="Calibri" pitchFamily="34" charset="0"/>
              </a:rPr>
              <a:t>(Core Phonics, Words their Way)</a:t>
            </a:r>
          </a:p>
        </p:txBody>
      </p:sp>
      <p:sp>
        <p:nvSpPr>
          <p:cNvPr id="14" name="TextBox 17"/>
          <p:cNvSpPr txBox="1">
            <a:spLocks noChangeArrowheads="1"/>
          </p:cNvSpPr>
          <p:nvPr/>
        </p:nvSpPr>
        <p:spPr bwMode="auto">
          <a:xfrm>
            <a:off x="5410200" y="4572000"/>
            <a:ext cx="3124200" cy="492125"/>
          </a:xfrm>
          <a:prstGeom prst="rect">
            <a:avLst/>
          </a:prstGeom>
          <a:noFill/>
          <a:ln w="9525">
            <a:noFill/>
            <a:miter lim="800000"/>
            <a:headEnd/>
            <a:tailEnd/>
          </a:ln>
        </p:spPr>
        <p:txBody>
          <a:bodyPr>
            <a:spAutoFit/>
          </a:bodyPr>
          <a:lstStyle/>
          <a:p>
            <a:pPr algn="r"/>
            <a:r>
              <a:rPr lang="en-US" b="1">
                <a:latin typeface="Calibri" pitchFamily="34" charset="0"/>
              </a:rPr>
              <a:t>Written Composition </a:t>
            </a:r>
          </a:p>
          <a:p>
            <a:pPr algn="r"/>
            <a:r>
              <a:rPr lang="en-US" sz="800" b="1">
                <a:latin typeface="Calibri" pitchFamily="34" charset="0"/>
              </a:rPr>
              <a:t>(Writing CBM with Rubric ) </a:t>
            </a:r>
            <a:endParaRPr lang="en-US" b="1">
              <a:latin typeface="Calibri" pitchFamily="34" charset="0"/>
            </a:endParaRPr>
          </a:p>
        </p:txBody>
      </p:sp>
      <p:sp>
        <p:nvSpPr>
          <p:cNvPr id="15" name="TextBox 18"/>
          <p:cNvSpPr txBox="1">
            <a:spLocks noChangeArrowheads="1"/>
          </p:cNvSpPr>
          <p:nvPr/>
        </p:nvSpPr>
        <p:spPr bwMode="auto">
          <a:xfrm>
            <a:off x="3733800" y="4495800"/>
            <a:ext cx="2362200" cy="492125"/>
          </a:xfrm>
          <a:prstGeom prst="rect">
            <a:avLst/>
          </a:prstGeom>
          <a:noFill/>
          <a:ln w="9525">
            <a:noFill/>
            <a:miter lim="800000"/>
            <a:headEnd/>
            <a:tailEnd/>
          </a:ln>
        </p:spPr>
        <p:txBody>
          <a:bodyPr>
            <a:spAutoFit/>
          </a:bodyPr>
          <a:lstStyle/>
          <a:p>
            <a:r>
              <a:rPr lang="en-US" b="1">
                <a:latin typeface="Calibri" pitchFamily="34" charset="0"/>
              </a:rPr>
              <a:t>Grammar </a:t>
            </a:r>
          </a:p>
          <a:p>
            <a:r>
              <a:rPr lang="en-US" sz="800" b="1">
                <a:latin typeface="Calibri" pitchFamily="34" charset="0"/>
              </a:rPr>
              <a:t>(Writing CBM CWS, Grammar Assessment)</a:t>
            </a:r>
          </a:p>
        </p:txBody>
      </p:sp>
      <p:cxnSp>
        <p:nvCxnSpPr>
          <p:cNvPr id="16" name="Straight Connector 15"/>
          <p:cNvCxnSpPr/>
          <p:nvPr/>
        </p:nvCxnSpPr>
        <p:spPr>
          <a:xfrm flipH="1" flipV="1">
            <a:off x="4572000" y="2895600"/>
            <a:ext cx="1447800" cy="2514600"/>
          </a:xfrm>
          <a:prstGeom prst="line">
            <a:avLst/>
          </a:prstGeom>
          <a:ln w="5715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flipV="1">
            <a:off x="7543800" y="2971800"/>
            <a:ext cx="1371600" cy="2438400"/>
          </a:xfrm>
          <a:prstGeom prst="line">
            <a:avLst/>
          </a:prstGeom>
          <a:ln w="5715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21" name="TextBox 20"/>
          <p:cNvSpPr txBox="1">
            <a:spLocks noChangeArrowheads="1"/>
          </p:cNvSpPr>
          <p:nvPr/>
        </p:nvSpPr>
        <p:spPr bwMode="auto">
          <a:xfrm>
            <a:off x="3352800" y="685800"/>
            <a:ext cx="1905000" cy="830263"/>
          </a:xfrm>
          <a:prstGeom prst="rect">
            <a:avLst/>
          </a:prstGeom>
          <a:noFill/>
          <a:ln w="9525">
            <a:noFill/>
            <a:miter lim="800000"/>
            <a:headEnd/>
            <a:tailEnd/>
          </a:ln>
        </p:spPr>
        <p:txBody>
          <a:bodyPr>
            <a:spAutoFit/>
          </a:bodyPr>
          <a:lstStyle/>
          <a:p>
            <a:r>
              <a:rPr lang="en-US" sz="1200">
                <a:solidFill>
                  <a:srgbClr val="00B050"/>
                </a:solidFill>
                <a:latin typeface="Calibri" pitchFamily="34" charset="0"/>
              </a:rPr>
              <a:t>Memory: 100%</a:t>
            </a:r>
          </a:p>
          <a:p>
            <a:r>
              <a:rPr lang="en-US" sz="1200">
                <a:solidFill>
                  <a:srgbClr val="00B050"/>
                </a:solidFill>
                <a:latin typeface="Calibri" pitchFamily="34" charset="0"/>
              </a:rPr>
              <a:t>Orientation: 100%</a:t>
            </a:r>
          </a:p>
          <a:p>
            <a:r>
              <a:rPr lang="en-US" sz="1200">
                <a:solidFill>
                  <a:srgbClr val="00B050"/>
                </a:solidFill>
                <a:latin typeface="Calibri" pitchFamily="34" charset="0"/>
              </a:rPr>
              <a:t>Placement: 100%</a:t>
            </a:r>
          </a:p>
          <a:p>
            <a:r>
              <a:rPr lang="en-US" sz="1200">
                <a:solidFill>
                  <a:srgbClr val="00B050"/>
                </a:solidFill>
                <a:latin typeface="Calibri" pitchFamily="34" charset="0"/>
              </a:rPr>
              <a:t>Sentence: 100%</a:t>
            </a:r>
          </a:p>
        </p:txBody>
      </p:sp>
      <p:sp>
        <p:nvSpPr>
          <p:cNvPr id="26" name="TextBox 25"/>
          <p:cNvSpPr txBox="1">
            <a:spLocks noChangeArrowheads="1"/>
          </p:cNvSpPr>
          <p:nvPr/>
        </p:nvSpPr>
        <p:spPr bwMode="auto">
          <a:xfrm>
            <a:off x="5562600" y="1143000"/>
            <a:ext cx="2971800" cy="738188"/>
          </a:xfrm>
          <a:prstGeom prst="rect">
            <a:avLst/>
          </a:prstGeom>
          <a:noFill/>
          <a:ln w="9525">
            <a:noFill/>
            <a:miter lim="800000"/>
            <a:headEnd/>
            <a:tailEnd/>
          </a:ln>
        </p:spPr>
        <p:txBody>
          <a:bodyPr>
            <a:spAutoFit/>
          </a:bodyPr>
          <a:lstStyle/>
          <a:p>
            <a:r>
              <a:rPr lang="en-US" sz="1200">
                <a:solidFill>
                  <a:srgbClr val="00B050"/>
                </a:solidFill>
                <a:latin typeface="Calibri" pitchFamily="34" charset="0"/>
              </a:rPr>
              <a:t># of Orthographic errors on spelling: 0</a:t>
            </a:r>
          </a:p>
          <a:p>
            <a:r>
              <a:rPr lang="en-US" sz="1200">
                <a:solidFill>
                  <a:srgbClr val="00B050"/>
                </a:solidFill>
                <a:latin typeface="Calibri" pitchFamily="34" charset="0"/>
              </a:rPr>
              <a:t># of Phonologic errors on spelling: 1/1</a:t>
            </a:r>
          </a:p>
          <a:p>
            <a:endParaRPr lang="en-US">
              <a:latin typeface="Calibri" pitchFamily="34" charset="0"/>
            </a:endParaRPr>
          </a:p>
        </p:txBody>
      </p:sp>
      <p:sp>
        <p:nvSpPr>
          <p:cNvPr id="29" name="TextBox 28"/>
          <p:cNvSpPr txBox="1">
            <a:spLocks noChangeArrowheads="1"/>
          </p:cNvSpPr>
          <p:nvPr/>
        </p:nvSpPr>
        <p:spPr bwMode="auto">
          <a:xfrm>
            <a:off x="1600200" y="3200400"/>
            <a:ext cx="2819400" cy="276225"/>
          </a:xfrm>
          <a:prstGeom prst="rect">
            <a:avLst/>
          </a:prstGeom>
          <a:noFill/>
          <a:ln w="9525">
            <a:noFill/>
            <a:miter lim="800000"/>
            <a:headEnd/>
            <a:tailEnd/>
          </a:ln>
        </p:spPr>
        <p:txBody>
          <a:bodyPr>
            <a:spAutoFit/>
          </a:bodyPr>
          <a:lstStyle/>
          <a:p>
            <a:r>
              <a:rPr lang="en-US" sz="1200">
                <a:solidFill>
                  <a:srgbClr val="00B050"/>
                </a:solidFill>
                <a:latin typeface="Calibri" pitchFamily="34" charset="0"/>
              </a:rPr>
              <a:t>Writing CBM CWS: 52%iles</a:t>
            </a:r>
          </a:p>
        </p:txBody>
      </p:sp>
      <p:sp>
        <p:nvSpPr>
          <p:cNvPr id="30" name="TextBox 29"/>
          <p:cNvSpPr txBox="1">
            <a:spLocks noChangeArrowheads="1"/>
          </p:cNvSpPr>
          <p:nvPr/>
        </p:nvSpPr>
        <p:spPr bwMode="auto">
          <a:xfrm>
            <a:off x="2133600" y="3505200"/>
            <a:ext cx="2590800" cy="1016000"/>
          </a:xfrm>
          <a:prstGeom prst="rect">
            <a:avLst/>
          </a:prstGeom>
          <a:noFill/>
          <a:ln w="9525">
            <a:noFill/>
            <a:miter lim="800000"/>
            <a:headEnd/>
            <a:tailEnd/>
          </a:ln>
        </p:spPr>
        <p:txBody>
          <a:bodyPr>
            <a:spAutoFit/>
          </a:bodyPr>
          <a:lstStyle/>
          <a:p>
            <a:r>
              <a:rPr lang="en-US" sz="1200">
                <a:solidFill>
                  <a:srgbClr val="00B050"/>
                </a:solidFill>
                <a:latin typeface="Calibri" pitchFamily="34" charset="0"/>
              </a:rPr>
              <a:t>Parts of Speech: 90%</a:t>
            </a:r>
          </a:p>
          <a:p>
            <a:r>
              <a:rPr lang="en-US" sz="1200">
                <a:solidFill>
                  <a:srgbClr val="00B050"/>
                </a:solidFill>
                <a:latin typeface="Calibri" pitchFamily="34" charset="0"/>
              </a:rPr>
              <a:t>Subject/Predicate Identification: 80%</a:t>
            </a:r>
          </a:p>
          <a:p>
            <a:r>
              <a:rPr lang="en-US" sz="1200">
                <a:solidFill>
                  <a:srgbClr val="00B050"/>
                </a:solidFill>
                <a:latin typeface="Calibri" pitchFamily="34" charset="0"/>
              </a:rPr>
              <a:t>Sentence types : 79%</a:t>
            </a:r>
          </a:p>
          <a:p>
            <a:r>
              <a:rPr lang="en-US" sz="1200">
                <a:solidFill>
                  <a:srgbClr val="00B050"/>
                </a:solidFill>
                <a:latin typeface="Calibri" pitchFamily="34" charset="0"/>
              </a:rPr>
              <a:t>Sentence Identification: 90%</a:t>
            </a:r>
          </a:p>
          <a:p>
            <a:r>
              <a:rPr lang="en-US" sz="1200">
                <a:solidFill>
                  <a:srgbClr val="00B050"/>
                </a:solidFill>
                <a:latin typeface="Calibri" pitchFamily="34" charset="0"/>
              </a:rPr>
              <a:t>Syntax CLOZE: 90%</a:t>
            </a:r>
            <a:endParaRPr lang="en-US">
              <a:solidFill>
                <a:srgbClr val="00B050"/>
              </a:solidFill>
              <a:latin typeface="Calibri" pitchFamily="34" charset="0"/>
            </a:endParaRPr>
          </a:p>
        </p:txBody>
      </p:sp>
      <p:sp>
        <p:nvSpPr>
          <p:cNvPr id="40" name="TextBox 39"/>
          <p:cNvSpPr txBox="1">
            <a:spLocks noChangeArrowheads="1"/>
          </p:cNvSpPr>
          <p:nvPr/>
        </p:nvSpPr>
        <p:spPr bwMode="auto">
          <a:xfrm>
            <a:off x="5715000" y="3200400"/>
            <a:ext cx="1981200" cy="1384300"/>
          </a:xfrm>
          <a:prstGeom prst="rect">
            <a:avLst/>
          </a:prstGeom>
          <a:noFill/>
          <a:ln w="9525">
            <a:noFill/>
            <a:miter lim="800000"/>
            <a:headEnd/>
            <a:tailEnd/>
          </a:ln>
        </p:spPr>
        <p:txBody>
          <a:bodyPr>
            <a:spAutoFit/>
          </a:bodyPr>
          <a:lstStyle/>
          <a:p>
            <a:r>
              <a:rPr lang="en-US" sz="1200">
                <a:solidFill>
                  <a:srgbClr val="FF0000"/>
                </a:solidFill>
                <a:latin typeface="Calibri" pitchFamily="34" charset="0"/>
              </a:rPr>
              <a:t>Writing Content:1</a:t>
            </a:r>
          </a:p>
          <a:p>
            <a:endParaRPr lang="en-US" sz="1200">
              <a:solidFill>
                <a:srgbClr val="FF0000"/>
              </a:solidFill>
              <a:latin typeface="Calibri" pitchFamily="34" charset="0"/>
            </a:endParaRPr>
          </a:p>
          <a:p>
            <a:r>
              <a:rPr lang="en-US" sz="1200">
                <a:solidFill>
                  <a:srgbClr val="FF0000"/>
                </a:solidFill>
                <a:latin typeface="Calibri" pitchFamily="34" charset="0"/>
              </a:rPr>
              <a:t>Writing Organization:1</a:t>
            </a:r>
          </a:p>
          <a:p>
            <a:endParaRPr lang="en-US" sz="1200">
              <a:solidFill>
                <a:srgbClr val="FF0000"/>
              </a:solidFill>
              <a:latin typeface="Calibri" pitchFamily="34" charset="0"/>
            </a:endParaRPr>
          </a:p>
          <a:p>
            <a:r>
              <a:rPr lang="en-US" sz="1200">
                <a:solidFill>
                  <a:srgbClr val="FF0000"/>
                </a:solidFill>
                <a:latin typeface="Calibri" pitchFamily="34" charset="0"/>
              </a:rPr>
              <a:t>Writing Style and Fluency: 1</a:t>
            </a:r>
          </a:p>
          <a:p>
            <a:endParaRPr lang="en-US" sz="1200">
              <a:solidFill>
                <a:srgbClr val="FF0000"/>
              </a:solidFill>
              <a:latin typeface="Calibri" pitchFamily="34" charset="0"/>
            </a:endParaRPr>
          </a:p>
          <a:p>
            <a:r>
              <a:rPr lang="en-US" sz="1200">
                <a:solidFill>
                  <a:srgbClr val="00B050"/>
                </a:solidFill>
                <a:latin typeface="Calibri" pitchFamily="34" charset="0"/>
              </a:rPr>
              <a:t>Language Usage: 3</a:t>
            </a:r>
          </a:p>
        </p:txBody>
      </p:sp>
      <p:sp>
        <p:nvSpPr>
          <p:cNvPr id="51218" name="TextBox 27"/>
          <p:cNvSpPr txBox="1">
            <a:spLocks noChangeArrowheads="1"/>
          </p:cNvSpPr>
          <p:nvPr/>
        </p:nvSpPr>
        <p:spPr bwMode="auto">
          <a:xfrm>
            <a:off x="228600" y="2667000"/>
            <a:ext cx="1066800" cy="369888"/>
          </a:xfrm>
          <a:prstGeom prst="rect">
            <a:avLst/>
          </a:prstGeom>
          <a:noFill/>
          <a:ln w="9525">
            <a:noFill/>
            <a:miter lim="800000"/>
            <a:headEnd/>
            <a:tailEnd/>
          </a:ln>
        </p:spPr>
        <p:txBody>
          <a:bodyPr>
            <a:spAutoFit/>
          </a:bodyPr>
          <a:lstStyle/>
          <a:p>
            <a:r>
              <a:rPr lang="en-US" dirty="0">
                <a:solidFill>
                  <a:schemeClr val="bg1"/>
                </a:solidFill>
                <a:latin typeface="Calibri" pitchFamily="34" charset="0"/>
              </a:rPr>
              <a:t>Writing  </a:t>
            </a:r>
            <a:r>
              <a:rPr lang="en-US" dirty="0">
                <a:latin typeface="Calibri" pitchFamily="34" charset="0"/>
              </a:rPr>
              <a:t> </a:t>
            </a:r>
          </a:p>
        </p:txBody>
      </p:sp>
      <p:sp>
        <p:nvSpPr>
          <p:cNvPr id="33" name="TextBox 32"/>
          <p:cNvSpPr txBox="1">
            <a:spLocks noChangeArrowheads="1"/>
          </p:cNvSpPr>
          <p:nvPr/>
        </p:nvSpPr>
        <p:spPr bwMode="auto">
          <a:xfrm>
            <a:off x="2819400" y="1600200"/>
            <a:ext cx="1905000" cy="1200150"/>
          </a:xfrm>
          <a:prstGeom prst="rect">
            <a:avLst/>
          </a:prstGeom>
          <a:noFill/>
          <a:ln w="9525">
            <a:noFill/>
            <a:miter lim="800000"/>
            <a:headEnd/>
            <a:tailEnd/>
          </a:ln>
        </p:spPr>
        <p:txBody>
          <a:bodyPr>
            <a:spAutoFit/>
          </a:bodyPr>
          <a:lstStyle/>
          <a:p>
            <a:r>
              <a:rPr lang="en-US" sz="1200">
                <a:solidFill>
                  <a:srgbClr val="00B050"/>
                </a:solidFill>
                <a:latin typeface="Calibri" pitchFamily="34" charset="0"/>
              </a:rPr>
              <a:t>Formation: no concern</a:t>
            </a:r>
          </a:p>
          <a:p>
            <a:r>
              <a:rPr lang="en-US" sz="1200">
                <a:solidFill>
                  <a:srgbClr val="00B050"/>
                </a:solidFill>
                <a:latin typeface="Calibri" pitchFamily="34" charset="0"/>
              </a:rPr>
              <a:t>Size: no concern</a:t>
            </a:r>
          </a:p>
          <a:p>
            <a:r>
              <a:rPr lang="en-US" sz="1200">
                <a:solidFill>
                  <a:srgbClr val="00B050"/>
                </a:solidFill>
                <a:latin typeface="Calibri" pitchFamily="34" charset="0"/>
              </a:rPr>
              <a:t>Neatness: no concern</a:t>
            </a:r>
          </a:p>
          <a:p>
            <a:r>
              <a:rPr lang="en-US" sz="1200">
                <a:solidFill>
                  <a:srgbClr val="00B050"/>
                </a:solidFill>
                <a:latin typeface="Calibri" pitchFamily="34" charset="0"/>
              </a:rPr>
              <a:t>Speed: s no concern</a:t>
            </a:r>
          </a:p>
          <a:p>
            <a:r>
              <a:rPr lang="en-US" sz="1200">
                <a:solidFill>
                  <a:srgbClr val="00B050"/>
                </a:solidFill>
                <a:latin typeface="Calibri" pitchFamily="34" charset="0"/>
              </a:rPr>
              <a:t>Posture: no concern</a:t>
            </a:r>
          </a:p>
          <a:p>
            <a:r>
              <a:rPr lang="en-US" sz="1200">
                <a:solidFill>
                  <a:srgbClr val="00B050"/>
                </a:solidFill>
                <a:latin typeface="Calibri" pitchFamily="34" charset="0"/>
              </a:rPr>
              <a:t>Pencil Grip: no concern</a:t>
            </a:r>
          </a:p>
        </p:txBody>
      </p:sp>
      <p:sp>
        <p:nvSpPr>
          <p:cNvPr id="34" name="TextBox 33"/>
          <p:cNvSpPr txBox="1">
            <a:spLocks noChangeArrowheads="1"/>
          </p:cNvSpPr>
          <p:nvPr/>
        </p:nvSpPr>
        <p:spPr bwMode="auto">
          <a:xfrm>
            <a:off x="6172200" y="533400"/>
            <a:ext cx="2971800" cy="738188"/>
          </a:xfrm>
          <a:prstGeom prst="rect">
            <a:avLst/>
          </a:prstGeom>
          <a:noFill/>
          <a:ln w="9525">
            <a:noFill/>
            <a:miter lim="800000"/>
            <a:headEnd/>
            <a:tailEnd/>
          </a:ln>
        </p:spPr>
        <p:txBody>
          <a:bodyPr>
            <a:spAutoFit/>
          </a:bodyPr>
          <a:lstStyle/>
          <a:p>
            <a:r>
              <a:rPr lang="en-US" sz="1200">
                <a:solidFill>
                  <a:srgbClr val="00B050"/>
                </a:solidFill>
                <a:latin typeface="Calibri" pitchFamily="34" charset="0"/>
              </a:rPr>
              <a:t>Developmental Stage of Spelling: Derivational Relations </a:t>
            </a:r>
          </a:p>
          <a:p>
            <a:endParaRPr lang="en-US">
              <a:latin typeface="Calibri" pitchFamily="34" charset="0"/>
            </a:endParaRPr>
          </a:p>
        </p:txBody>
      </p:sp>
      <p:sp>
        <p:nvSpPr>
          <p:cNvPr id="28" name="TextBox 27"/>
          <p:cNvSpPr txBox="1">
            <a:spLocks noChangeArrowheads="1"/>
          </p:cNvSpPr>
          <p:nvPr/>
        </p:nvSpPr>
        <p:spPr bwMode="auto">
          <a:xfrm>
            <a:off x="5181600" y="1752600"/>
            <a:ext cx="3429000" cy="1016000"/>
          </a:xfrm>
          <a:prstGeom prst="rect">
            <a:avLst/>
          </a:prstGeom>
          <a:noFill/>
          <a:ln w="9525">
            <a:noFill/>
            <a:miter lim="800000"/>
            <a:headEnd/>
            <a:tailEnd/>
          </a:ln>
        </p:spPr>
        <p:txBody>
          <a:bodyPr>
            <a:spAutoFit/>
          </a:bodyPr>
          <a:lstStyle/>
          <a:p>
            <a:r>
              <a:rPr lang="en-US" sz="1200">
                <a:solidFill>
                  <a:srgbClr val="00B050"/>
                </a:solidFill>
                <a:latin typeface="Calibri" pitchFamily="34" charset="0"/>
              </a:rPr>
              <a:t>Alphabet Skills: 100%</a:t>
            </a:r>
          </a:p>
          <a:p>
            <a:endParaRPr lang="en-US" sz="1200">
              <a:solidFill>
                <a:srgbClr val="00B050"/>
              </a:solidFill>
              <a:latin typeface="Calibri" pitchFamily="34" charset="0"/>
            </a:endParaRPr>
          </a:p>
          <a:p>
            <a:r>
              <a:rPr lang="en-US" sz="1200">
                <a:solidFill>
                  <a:srgbClr val="00B050"/>
                </a:solidFill>
                <a:latin typeface="Calibri" pitchFamily="34" charset="0"/>
              </a:rPr>
              <a:t>Reading and Decoding: 100%</a:t>
            </a:r>
          </a:p>
          <a:p>
            <a:endParaRPr lang="en-US" sz="1200">
              <a:solidFill>
                <a:srgbClr val="00B050"/>
              </a:solidFill>
              <a:latin typeface="Calibri" pitchFamily="34" charset="0"/>
            </a:endParaRPr>
          </a:p>
          <a:p>
            <a:r>
              <a:rPr lang="en-US" sz="1200">
                <a:solidFill>
                  <a:srgbClr val="00B050"/>
                </a:solidFill>
                <a:latin typeface="Calibri" pitchFamily="34" charset="0"/>
              </a:rPr>
              <a:t>Spelling Skills: 100%</a:t>
            </a:r>
          </a:p>
        </p:txBody>
      </p:sp>
      <p:sp>
        <p:nvSpPr>
          <p:cNvPr id="51222" name="Title 1"/>
          <p:cNvSpPr>
            <a:spLocks noGrp="1"/>
          </p:cNvSpPr>
          <p:nvPr>
            <p:ph type="title"/>
          </p:nvPr>
        </p:nvSpPr>
        <p:spPr>
          <a:xfrm>
            <a:off x="0" y="4987925"/>
            <a:ext cx="8153400" cy="990600"/>
          </a:xfrm>
        </p:spPr>
        <p:txBody>
          <a:bodyPr/>
          <a:lstStyle/>
          <a:p>
            <a:pPr eaLnBrk="1" hangingPunct="1"/>
            <a:r>
              <a:rPr lang="en-US" dirty="0" smtClean="0"/>
              <a:t>Assessment for Writing </a:t>
            </a:r>
          </a:p>
        </p:txBody>
      </p:sp>
      <p:pic>
        <p:nvPicPr>
          <p:cNvPr id="51223" name="Picture 2" descr="http://www.randolph.k12.nc.us/Departments/K-5/PublishingImages/school_clipart_boy_writting.gif"/>
          <p:cNvPicPr>
            <a:picLocks noChangeAspect="1" noChangeArrowheads="1"/>
          </p:cNvPicPr>
          <p:nvPr/>
        </p:nvPicPr>
        <p:blipFill>
          <a:blip r:embed="rId3" cstate="print"/>
          <a:srcRect/>
          <a:stretch>
            <a:fillRect/>
          </a:stretch>
        </p:blipFill>
        <p:spPr bwMode="auto">
          <a:xfrm>
            <a:off x="7239000" y="5410200"/>
            <a:ext cx="1905000" cy="1524000"/>
          </a:xfrm>
          <a:prstGeom prst="rect">
            <a:avLst/>
          </a:prstGeom>
          <a:noFill/>
          <a:ln w="9525">
            <a:noFill/>
            <a:miter lim="800000"/>
            <a:headEnd/>
            <a:tailEnd/>
          </a:ln>
        </p:spPr>
      </p:pic>
      <p:sp>
        <p:nvSpPr>
          <p:cNvPr id="51224" name="TextBox 26"/>
          <p:cNvSpPr txBox="1">
            <a:spLocks noChangeArrowheads="1"/>
          </p:cNvSpPr>
          <p:nvPr/>
        </p:nvSpPr>
        <p:spPr bwMode="auto">
          <a:xfrm>
            <a:off x="0" y="0"/>
            <a:ext cx="2667000" cy="1200150"/>
          </a:xfrm>
          <a:prstGeom prst="rect">
            <a:avLst/>
          </a:prstGeom>
          <a:noFill/>
          <a:ln w="9525">
            <a:noFill/>
            <a:miter lim="800000"/>
            <a:headEnd/>
            <a:tailEnd/>
          </a:ln>
        </p:spPr>
        <p:txBody>
          <a:bodyPr>
            <a:spAutoFit/>
          </a:bodyPr>
          <a:lstStyle/>
          <a:p>
            <a:r>
              <a:rPr lang="en-US">
                <a:latin typeface="Tw Cen MT" pitchFamily="34" charset="0"/>
              </a:rPr>
              <a:t>7</a:t>
            </a:r>
            <a:r>
              <a:rPr lang="en-US" baseline="30000">
                <a:latin typeface="Tw Cen MT" pitchFamily="34" charset="0"/>
              </a:rPr>
              <a:t>th</a:t>
            </a:r>
            <a:r>
              <a:rPr lang="en-US">
                <a:latin typeface="Tw Cen MT" pitchFamily="34" charset="0"/>
              </a:rPr>
              <a:t>   Grader: Writing Benchmark is below level, Executive Functioning is weak during writing tasks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Scale>
                                      <p:cBhvr>
                                        <p:cTn id="7"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9"/>
                                        </p:tgtEl>
                                        <p:attrNameLst>
                                          <p:attrName>ppt_x</p:attrName>
                                          <p:attrName>ppt_y</p:attrName>
                                        </p:attrNameLst>
                                      </p:cBhvr>
                                    </p:animMotion>
                                    <p:animEffect transition="in" filter="fade">
                                      <p:cBhvr>
                                        <p:cTn id="9" dur="1000"/>
                                        <p:tgtEl>
                                          <p:spTgt spid="9"/>
                                        </p:tgtEl>
                                      </p:cBhvr>
                                    </p:animEffect>
                                  </p:childTnLst>
                                </p:cTn>
                              </p:par>
                              <p:par>
                                <p:cTn id="10" presetID="52" presetClass="entr" presetSubtype="0"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Scale>
                                      <p:cBhvr>
                                        <p:cTn id="12"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21"/>
                                        </p:tgtEl>
                                        <p:attrNameLst>
                                          <p:attrName>ppt_x</p:attrName>
                                          <p:attrName>ppt_y</p:attrName>
                                        </p:attrNameLst>
                                      </p:cBhvr>
                                    </p:animMotion>
                                    <p:animEffect transition="in" filter="fade">
                                      <p:cBhvr>
                                        <p:cTn id="14" dur="1000"/>
                                        <p:tgtEl>
                                          <p:spTgt spid="21"/>
                                        </p:tgtEl>
                                      </p:cBhvr>
                                    </p:animEffect>
                                  </p:childTnLst>
                                </p:cTn>
                              </p:par>
                              <p:par>
                                <p:cTn id="15" presetID="52" presetClass="entr" presetSubtype="0"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Scale>
                                      <p:cBhvr>
                                        <p:cTn id="17" dur="10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33"/>
                                        </p:tgtEl>
                                        <p:attrNameLst>
                                          <p:attrName>ppt_x</p:attrName>
                                          <p:attrName>ppt_y</p:attrName>
                                        </p:attrNameLst>
                                      </p:cBhvr>
                                    </p:animMotion>
                                    <p:animEffect transition="in" filter="fade">
                                      <p:cBhvr>
                                        <p:cTn id="19" dur="1000"/>
                                        <p:tgtEl>
                                          <p:spTgt spid="33"/>
                                        </p:tgtEl>
                                      </p:cBhvr>
                                    </p:animEffect>
                                  </p:childTnLst>
                                </p:cTn>
                              </p:par>
                            </p:childTnLst>
                          </p:cTn>
                        </p:par>
                      </p:childTnLst>
                    </p:cTn>
                  </p:par>
                  <p:par>
                    <p:cTn id="20" fill="hold">
                      <p:stCondLst>
                        <p:cond delay="indefinite"/>
                      </p:stCondLst>
                      <p:childTnLst>
                        <p:par>
                          <p:cTn id="21" fill="hold">
                            <p:stCondLst>
                              <p:cond delay="0"/>
                            </p:stCondLst>
                            <p:childTnLst>
                              <p:par>
                                <p:cTn id="22" presetID="52" presetClass="entr" presetSubtype="0"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animScale>
                                      <p:cBhvr>
                                        <p:cTn id="24"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5" dur="1000" decel="50000" fill="hold">
                                          <p:stCondLst>
                                            <p:cond delay="0"/>
                                          </p:stCondLst>
                                        </p:cTn>
                                        <p:tgtEl>
                                          <p:spTgt spid="11"/>
                                        </p:tgtEl>
                                        <p:attrNameLst>
                                          <p:attrName>ppt_x</p:attrName>
                                          <p:attrName>ppt_y</p:attrName>
                                        </p:attrNameLst>
                                      </p:cBhvr>
                                    </p:animMotion>
                                    <p:animEffect transition="in" filter="fade">
                                      <p:cBhvr>
                                        <p:cTn id="26" dur="1000"/>
                                        <p:tgtEl>
                                          <p:spTgt spid="11"/>
                                        </p:tgtEl>
                                      </p:cBhvr>
                                    </p:animEffect>
                                  </p:childTnLst>
                                </p:cTn>
                              </p:par>
                              <p:par>
                                <p:cTn id="27" presetID="52" presetClass="entr" presetSubtype="0" fill="hold" grpId="0" nodeType="withEffect">
                                  <p:stCondLst>
                                    <p:cond delay="0"/>
                                  </p:stCondLst>
                                  <p:childTnLst>
                                    <p:set>
                                      <p:cBhvr>
                                        <p:cTn id="28" dur="1" fill="hold">
                                          <p:stCondLst>
                                            <p:cond delay="0"/>
                                          </p:stCondLst>
                                        </p:cTn>
                                        <p:tgtEl>
                                          <p:spTgt spid="26"/>
                                        </p:tgtEl>
                                        <p:attrNameLst>
                                          <p:attrName>style.visibility</p:attrName>
                                        </p:attrNameLst>
                                      </p:cBhvr>
                                      <p:to>
                                        <p:strVal val="visible"/>
                                      </p:to>
                                    </p:set>
                                    <p:animScale>
                                      <p:cBhvr>
                                        <p:cTn id="29" dur="1000" decel="50000" fill="hold">
                                          <p:stCondLst>
                                            <p:cond delay="0"/>
                                          </p:stCondLst>
                                        </p:cTn>
                                        <p:tgtEl>
                                          <p:spTgt spid="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1000" decel="50000" fill="hold">
                                          <p:stCondLst>
                                            <p:cond delay="0"/>
                                          </p:stCondLst>
                                        </p:cTn>
                                        <p:tgtEl>
                                          <p:spTgt spid="26"/>
                                        </p:tgtEl>
                                        <p:attrNameLst>
                                          <p:attrName>ppt_x</p:attrName>
                                          <p:attrName>ppt_y</p:attrName>
                                        </p:attrNameLst>
                                      </p:cBhvr>
                                    </p:animMotion>
                                    <p:animEffect transition="in" filter="fade">
                                      <p:cBhvr>
                                        <p:cTn id="31" dur="1000"/>
                                        <p:tgtEl>
                                          <p:spTgt spid="26"/>
                                        </p:tgtEl>
                                      </p:cBhvr>
                                    </p:animEffect>
                                  </p:childTnLst>
                                </p:cTn>
                              </p:par>
                              <p:par>
                                <p:cTn id="32" presetID="52" presetClass="entr" presetSubtype="0" fill="hold" grpId="0" nodeType="withEffect">
                                  <p:stCondLst>
                                    <p:cond delay="0"/>
                                  </p:stCondLst>
                                  <p:childTnLst>
                                    <p:set>
                                      <p:cBhvr>
                                        <p:cTn id="33" dur="1" fill="hold">
                                          <p:stCondLst>
                                            <p:cond delay="0"/>
                                          </p:stCondLst>
                                        </p:cTn>
                                        <p:tgtEl>
                                          <p:spTgt spid="34"/>
                                        </p:tgtEl>
                                        <p:attrNameLst>
                                          <p:attrName>style.visibility</p:attrName>
                                        </p:attrNameLst>
                                      </p:cBhvr>
                                      <p:to>
                                        <p:strVal val="visible"/>
                                      </p:to>
                                    </p:set>
                                    <p:animScale>
                                      <p:cBhvr>
                                        <p:cTn id="34" dur="1000" decel="50000" fill="hold">
                                          <p:stCondLst>
                                            <p:cond delay="0"/>
                                          </p:stCondLst>
                                        </p:cTn>
                                        <p:tgtEl>
                                          <p:spTgt spid="3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 dur="1000" decel="50000" fill="hold">
                                          <p:stCondLst>
                                            <p:cond delay="0"/>
                                          </p:stCondLst>
                                        </p:cTn>
                                        <p:tgtEl>
                                          <p:spTgt spid="34"/>
                                        </p:tgtEl>
                                        <p:attrNameLst>
                                          <p:attrName>ppt_x</p:attrName>
                                          <p:attrName>ppt_y</p:attrName>
                                        </p:attrNameLst>
                                      </p:cBhvr>
                                    </p:animMotion>
                                    <p:animEffect transition="in" filter="fade">
                                      <p:cBhvr>
                                        <p:cTn id="36" dur="1000"/>
                                        <p:tgtEl>
                                          <p:spTgt spid="34"/>
                                        </p:tgtEl>
                                      </p:cBhvr>
                                    </p:animEffect>
                                  </p:childTnLst>
                                </p:cTn>
                              </p:par>
                              <p:par>
                                <p:cTn id="37" presetID="52" presetClass="entr" presetSubtype="0" fill="hold" grpId="0" nodeType="withEffect">
                                  <p:stCondLst>
                                    <p:cond delay="0"/>
                                  </p:stCondLst>
                                  <p:childTnLst>
                                    <p:set>
                                      <p:cBhvr>
                                        <p:cTn id="38" dur="1" fill="hold">
                                          <p:stCondLst>
                                            <p:cond delay="0"/>
                                          </p:stCondLst>
                                        </p:cTn>
                                        <p:tgtEl>
                                          <p:spTgt spid="28"/>
                                        </p:tgtEl>
                                        <p:attrNameLst>
                                          <p:attrName>style.visibility</p:attrName>
                                        </p:attrNameLst>
                                      </p:cBhvr>
                                      <p:to>
                                        <p:strVal val="visible"/>
                                      </p:to>
                                    </p:set>
                                    <p:animScale>
                                      <p:cBhvr>
                                        <p:cTn id="39" dur="1000" decel="50000" fill="hold">
                                          <p:stCondLst>
                                            <p:cond delay="0"/>
                                          </p:stCondLst>
                                        </p:cTn>
                                        <p:tgtEl>
                                          <p:spTgt spid="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1000" decel="50000" fill="hold">
                                          <p:stCondLst>
                                            <p:cond delay="0"/>
                                          </p:stCondLst>
                                        </p:cTn>
                                        <p:tgtEl>
                                          <p:spTgt spid="28"/>
                                        </p:tgtEl>
                                        <p:attrNameLst>
                                          <p:attrName>ppt_x</p:attrName>
                                          <p:attrName>ppt_y</p:attrName>
                                        </p:attrNameLst>
                                      </p:cBhvr>
                                    </p:animMotion>
                                    <p:animEffect transition="in" filter="fade">
                                      <p:cBhvr>
                                        <p:cTn id="41" dur="1000"/>
                                        <p:tgtEl>
                                          <p:spTgt spid="28"/>
                                        </p:tgtEl>
                                      </p:cBhvr>
                                    </p:animEffect>
                                  </p:childTnLst>
                                </p:cTn>
                              </p:par>
                            </p:childTnLst>
                          </p:cTn>
                        </p:par>
                      </p:childTnLst>
                    </p:cTn>
                  </p:par>
                  <p:par>
                    <p:cTn id="42" fill="hold">
                      <p:stCondLst>
                        <p:cond delay="indefinite"/>
                      </p:stCondLst>
                      <p:childTnLst>
                        <p:par>
                          <p:cTn id="43" fill="hold">
                            <p:stCondLst>
                              <p:cond delay="0"/>
                            </p:stCondLst>
                            <p:childTnLst>
                              <p:par>
                                <p:cTn id="44" presetID="52" presetClass="entr" presetSubtype="0" fill="hold" grpId="0" nodeType="clickEffect">
                                  <p:stCondLst>
                                    <p:cond delay="0"/>
                                  </p:stCondLst>
                                  <p:childTnLst>
                                    <p:set>
                                      <p:cBhvr>
                                        <p:cTn id="45" dur="1" fill="hold">
                                          <p:stCondLst>
                                            <p:cond delay="0"/>
                                          </p:stCondLst>
                                        </p:cTn>
                                        <p:tgtEl>
                                          <p:spTgt spid="15"/>
                                        </p:tgtEl>
                                        <p:attrNameLst>
                                          <p:attrName>style.visibility</p:attrName>
                                        </p:attrNameLst>
                                      </p:cBhvr>
                                      <p:to>
                                        <p:strVal val="visible"/>
                                      </p:to>
                                    </p:set>
                                    <p:animScale>
                                      <p:cBhvr>
                                        <p:cTn id="46"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7" dur="1000" decel="50000" fill="hold">
                                          <p:stCondLst>
                                            <p:cond delay="0"/>
                                          </p:stCondLst>
                                        </p:cTn>
                                        <p:tgtEl>
                                          <p:spTgt spid="15"/>
                                        </p:tgtEl>
                                        <p:attrNameLst>
                                          <p:attrName>ppt_x</p:attrName>
                                          <p:attrName>ppt_y</p:attrName>
                                        </p:attrNameLst>
                                      </p:cBhvr>
                                    </p:animMotion>
                                    <p:animEffect transition="in" filter="fade">
                                      <p:cBhvr>
                                        <p:cTn id="48" dur="1000"/>
                                        <p:tgtEl>
                                          <p:spTgt spid="15"/>
                                        </p:tgtEl>
                                      </p:cBhvr>
                                    </p:animEffect>
                                  </p:childTnLst>
                                </p:cTn>
                              </p:par>
                              <p:par>
                                <p:cTn id="49" presetID="52" presetClass="entr" presetSubtype="0" fill="hold" grpId="0" nodeType="withEffect">
                                  <p:stCondLst>
                                    <p:cond delay="0"/>
                                  </p:stCondLst>
                                  <p:childTnLst>
                                    <p:set>
                                      <p:cBhvr>
                                        <p:cTn id="50" dur="1" fill="hold">
                                          <p:stCondLst>
                                            <p:cond delay="0"/>
                                          </p:stCondLst>
                                        </p:cTn>
                                        <p:tgtEl>
                                          <p:spTgt spid="29"/>
                                        </p:tgtEl>
                                        <p:attrNameLst>
                                          <p:attrName>style.visibility</p:attrName>
                                        </p:attrNameLst>
                                      </p:cBhvr>
                                      <p:to>
                                        <p:strVal val="visible"/>
                                      </p:to>
                                    </p:set>
                                    <p:animScale>
                                      <p:cBhvr>
                                        <p:cTn id="51" dur="10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2" dur="1000" decel="50000" fill="hold">
                                          <p:stCondLst>
                                            <p:cond delay="0"/>
                                          </p:stCondLst>
                                        </p:cTn>
                                        <p:tgtEl>
                                          <p:spTgt spid="29"/>
                                        </p:tgtEl>
                                        <p:attrNameLst>
                                          <p:attrName>ppt_x</p:attrName>
                                          <p:attrName>ppt_y</p:attrName>
                                        </p:attrNameLst>
                                      </p:cBhvr>
                                    </p:animMotion>
                                    <p:animEffect transition="in" filter="fade">
                                      <p:cBhvr>
                                        <p:cTn id="53" dur="1000"/>
                                        <p:tgtEl>
                                          <p:spTgt spid="29"/>
                                        </p:tgtEl>
                                      </p:cBhvr>
                                    </p:animEffect>
                                  </p:childTnLst>
                                </p:cTn>
                              </p:par>
                              <p:par>
                                <p:cTn id="54" presetID="52" presetClass="entr" presetSubtype="0" fill="hold" grpId="0" nodeType="withEffect">
                                  <p:stCondLst>
                                    <p:cond delay="0"/>
                                  </p:stCondLst>
                                  <p:childTnLst>
                                    <p:set>
                                      <p:cBhvr>
                                        <p:cTn id="55" dur="1" fill="hold">
                                          <p:stCondLst>
                                            <p:cond delay="0"/>
                                          </p:stCondLst>
                                        </p:cTn>
                                        <p:tgtEl>
                                          <p:spTgt spid="30"/>
                                        </p:tgtEl>
                                        <p:attrNameLst>
                                          <p:attrName>style.visibility</p:attrName>
                                        </p:attrNameLst>
                                      </p:cBhvr>
                                      <p:to>
                                        <p:strVal val="visible"/>
                                      </p:to>
                                    </p:set>
                                    <p:animScale>
                                      <p:cBhvr>
                                        <p:cTn id="56" dur="1000" decel="50000" fill="hold">
                                          <p:stCondLst>
                                            <p:cond delay="0"/>
                                          </p:stCondLst>
                                        </p:cTn>
                                        <p:tgtEl>
                                          <p:spTgt spid="3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7" dur="1000" decel="50000" fill="hold">
                                          <p:stCondLst>
                                            <p:cond delay="0"/>
                                          </p:stCondLst>
                                        </p:cTn>
                                        <p:tgtEl>
                                          <p:spTgt spid="30"/>
                                        </p:tgtEl>
                                        <p:attrNameLst>
                                          <p:attrName>ppt_x</p:attrName>
                                          <p:attrName>ppt_y</p:attrName>
                                        </p:attrNameLst>
                                      </p:cBhvr>
                                    </p:animMotion>
                                    <p:animEffect transition="in" filter="fade">
                                      <p:cBhvr>
                                        <p:cTn id="58" dur="1000"/>
                                        <p:tgtEl>
                                          <p:spTgt spid="30"/>
                                        </p:tgtEl>
                                      </p:cBhvr>
                                    </p:animEffect>
                                  </p:childTnLst>
                                </p:cTn>
                              </p:par>
                            </p:childTnLst>
                          </p:cTn>
                        </p:par>
                      </p:childTnLst>
                    </p:cTn>
                  </p:par>
                  <p:par>
                    <p:cTn id="59" fill="hold">
                      <p:stCondLst>
                        <p:cond delay="indefinite"/>
                      </p:stCondLst>
                      <p:childTnLst>
                        <p:par>
                          <p:cTn id="60" fill="hold">
                            <p:stCondLst>
                              <p:cond delay="0"/>
                            </p:stCondLst>
                            <p:childTnLst>
                              <p:par>
                                <p:cTn id="61" presetID="52" presetClass="entr" presetSubtype="0" fill="hold" grpId="0" nodeType="clickEffect">
                                  <p:stCondLst>
                                    <p:cond delay="0"/>
                                  </p:stCondLst>
                                  <p:childTnLst>
                                    <p:set>
                                      <p:cBhvr>
                                        <p:cTn id="62" dur="1" fill="hold">
                                          <p:stCondLst>
                                            <p:cond delay="0"/>
                                          </p:stCondLst>
                                        </p:cTn>
                                        <p:tgtEl>
                                          <p:spTgt spid="14"/>
                                        </p:tgtEl>
                                        <p:attrNameLst>
                                          <p:attrName>style.visibility</p:attrName>
                                        </p:attrNameLst>
                                      </p:cBhvr>
                                      <p:to>
                                        <p:strVal val="visible"/>
                                      </p:to>
                                    </p:set>
                                    <p:animScale>
                                      <p:cBhvr>
                                        <p:cTn id="63"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4" dur="1000" decel="50000" fill="hold">
                                          <p:stCondLst>
                                            <p:cond delay="0"/>
                                          </p:stCondLst>
                                        </p:cTn>
                                        <p:tgtEl>
                                          <p:spTgt spid="14"/>
                                        </p:tgtEl>
                                        <p:attrNameLst>
                                          <p:attrName>ppt_x</p:attrName>
                                          <p:attrName>ppt_y</p:attrName>
                                        </p:attrNameLst>
                                      </p:cBhvr>
                                    </p:animMotion>
                                    <p:animEffect transition="in" filter="fade">
                                      <p:cBhvr>
                                        <p:cTn id="65" dur="1000"/>
                                        <p:tgtEl>
                                          <p:spTgt spid="14"/>
                                        </p:tgtEl>
                                      </p:cBhvr>
                                    </p:animEffect>
                                  </p:childTnLst>
                                </p:cTn>
                              </p:par>
                              <p:par>
                                <p:cTn id="66" presetID="52" presetClass="entr" presetSubtype="0" fill="hold" grpId="0" nodeType="withEffect">
                                  <p:stCondLst>
                                    <p:cond delay="0"/>
                                  </p:stCondLst>
                                  <p:childTnLst>
                                    <p:set>
                                      <p:cBhvr>
                                        <p:cTn id="67" dur="1" fill="hold">
                                          <p:stCondLst>
                                            <p:cond delay="0"/>
                                          </p:stCondLst>
                                        </p:cTn>
                                        <p:tgtEl>
                                          <p:spTgt spid="40"/>
                                        </p:tgtEl>
                                        <p:attrNameLst>
                                          <p:attrName>style.visibility</p:attrName>
                                        </p:attrNameLst>
                                      </p:cBhvr>
                                      <p:to>
                                        <p:strVal val="visible"/>
                                      </p:to>
                                    </p:set>
                                    <p:animScale>
                                      <p:cBhvr>
                                        <p:cTn id="68" dur="1000" decel="50000" fill="hold">
                                          <p:stCondLst>
                                            <p:cond delay="0"/>
                                          </p:stCondLst>
                                        </p:cTn>
                                        <p:tgtEl>
                                          <p:spTgt spid="4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9" dur="1000" decel="50000" fill="hold">
                                          <p:stCondLst>
                                            <p:cond delay="0"/>
                                          </p:stCondLst>
                                        </p:cTn>
                                        <p:tgtEl>
                                          <p:spTgt spid="40"/>
                                        </p:tgtEl>
                                        <p:attrNameLst>
                                          <p:attrName>ppt_x</p:attrName>
                                          <p:attrName>ppt_y</p:attrName>
                                        </p:attrNameLst>
                                      </p:cBhvr>
                                    </p:animMotion>
                                    <p:animEffect transition="in" filter="fade">
                                      <p:cBhvr>
                                        <p:cTn id="70" dur="1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4" grpId="0"/>
      <p:bldP spid="15" grpId="0"/>
      <p:bldP spid="21" grpId="0"/>
      <p:bldP spid="26" grpId="0"/>
      <p:bldP spid="29" grpId="0"/>
      <p:bldP spid="30" grpId="0"/>
      <p:bldP spid="40" grpId="0"/>
      <p:bldP spid="33" grpId="0"/>
      <p:bldP spid="34" grpId="0"/>
      <p:bldP spid="2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oon 3"/>
          <p:cNvSpPr/>
          <p:nvPr/>
        </p:nvSpPr>
        <p:spPr>
          <a:xfrm>
            <a:off x="304800" y="990600"/>
            <a:ext cx="2971800" cy="3810000"/>
          </a:xfrm>
          <a:prstGeom prst="moon">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lIns="91435" tIns="45718" rIns="91435" bIns="45718" anchor="ctr"/>
          <a:lstStyle/>
          <a:p>
            <a:pPr algn="ctr" fontAlgn="auto">
              <a:spcBef>
                <a:spcPts val="0"/>
              </a:spcBef>
              <a:spcAft>
                <a:spcPts val="0"/>
              </a:spcAft>
              <a:defRPr/>
            </a:pPr>
            <a:endParaRPr lang="en-US" dirty="0"/>
          </a:p>
        </p:txBody>
      </p:sp>
      <p:cxnSp>
        <p:nvCxnSpPr>
          <p:cNvPr id="6" name="Straight Connector 5"/>
          <p:cNvCxnSpPr/>
          <p:nvPr/>
        </p:nvCxnSpPr>
        <p:spPr>
          <a:xfrm>
            <a:off x="1752600" y="2819400"/>
            <a:ext cx="6324600" cy="7620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Moon 6"/>
          <p:cNvSpPr/>
          <p:nvPr/>
        </p:nvSpPr>
        <p:spPr>
          <a:xfrm>
            <a:off x="8001000" y="2286000"/>
            <a:ext cx="762000" cy="1219200"/>
          </a:xfrm>
          <a:prstGeom prst="moon">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5" tIns="45718" rIns="91435" bIns="45718" anchor="ctr"/>
          <a:lstStyle/>
          <a:p>
            <a:pPr algn="ctr" fontAlgn="auto">
              <a:spcBef>
                <a:spcPts val="0"/>
              </a:spcBef>
              <a:spcAft>
                <a:spcPts val="0"/>
              </a:spcAft>
              <a:defRPr/>
            </a:pPr>
            <a:endParaRPr lang="en-US" dirty="0"/>
          </a:p>
        </p:txBody>
      </p:sp>
      <p:cxnSp>
        <p:nvCxnSpPr>
          <p:cNvPr id="8" name="Straight Connector 7"/>
          <p:cNvCxnSpPr/>
          <p:nvPr/>
        </p:nvCxnSpPr>
        <p:spPr>
          <a:xfrm flipV="1">
            <a:off x="2286000" y="531679"/>
            <a:ext cx="1676400" cy="2287721"/>
          </a:xfrm>
          <a:prstGeom prst="line">
            <a:avLst/>
          </a:prstGeom>
          <a:ln w="5715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9" name="TextBox 8"/>
          <p:cNvSpPr txBox="1">
            <a:spLocks noChangeArrowheads="1"/>
          </p:cNvSpPr>
          <p:nvPr/>
        </p:nvSpPr>
        <p:spPr bwMode="auto">
          <a:xfrm>
            <a:off x="3200400" y="-76200"/>
            <a:ext cx="251460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b="1"/>
              <a:t>Phonological Awareness </a:t>
            </a:r>
            <a:r>
              <a:rPr lang="en-US" sz="900" b="1"/>
              <a:t>(Blevins, Rosner and Words their Way)</a:t>
            </a:r>
          </a:p>
        </p:txBody>
      </p:sp>
      <p:cxnSp>
        <p:nvCxnSpPr>
          <p:cNvPr id="10" name="Straight Connector 9"/>
          <p:cNvCxnSpPr/>
          <p:nvPr/>
        </p:nvCxnSpPr>
        <p:spPr>
          <a:xfrm flipV="1">
            <a:off x="4724400" y="470694"/>
            <a:ext cx="1752600" cy="2348706"/>
          </a:xfrm>
          <a:prstGeom prst="line">
            <a:avLst/>
          </a:prstGeom>
          <a:ln w="5715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11" name="TextBox 10"/>
          <p:cNvSpPr txBox="1">
            <a:spLocks noChangeArrowheads="1"/>
          </p:cNvSpPr>
          <p:nvPr/>
        </p:nvSpPr>
        <p:spPr bwMode="auto">
          <a:xfrm>
            <a:off x="5791200" y="-76200"/>
            <a:ext cx="3124200"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n-US" b="1"/>
              <a:t>Alphabetic Principle </a:t>
            </a:r>
          </a:p>
          <a:p>
            <a:pPr algn="r"/>
            <a:r>
              <a:rPr lang="en-US" sz="800" b="1"/>
              <a:t>(Core Phonics, Words their Way, LETRS Morphological Awareness)</a:t>
            </a:r>
          </a:p>
        </p:txBody>
      </p:sp>
      <p:sp>
        <p:nvSpPr>
          <p:cNvPr id="14" name="TextBox 17"/>
          <p:cNvSpPr txBox="1">
            <a:spLocks noChangeArrowheads="1"/>
          </p:cNvSpPr>
          <p:nvPr/>
        </p:nvSpPr>
        <p:spPr bwMode="auto">
          <a:xfrm>
            <a:off x="6019800" y="4495800"/>
            <a:ext cx="31242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n-US" b="1" dirty="0"/>
              <a:t>Vocabulary and Comprehension </a:t>
            </a:r>
            <a:r>
              <a:rPr lang="en-US" sz="800" b="1" dirty="0"/>
              <a:t>(DRA/SRI and </a:t>
            </a:r>
            <a:r>
              <a:rPr lang="en-US" sz="800" b="1" dirty="0" err="1"/>
              <a:t>Critchlaw</a:t>
            </a:r>
            <a:r>
              <a:rPr lang="en-US" sz="800" b="1" dirty="0"/>
              <a:t>) </a:t>
            </a:r>
            <a:endParaRPr lang="en-US" b="1" dirty="0"/>
          </a:p>
        </p:txBody>
      </p:sp>
      <p:sp>
        <p:nvSpPr>
          <p:cNvPr id="15" name="TextBox 18"/>
          <p:cNvSpPr txBox="1">
            <a:spLocks noChangeArrowheads="1"/>
          </p:cNvSpPr>
          <p:nvPr/>
        </p:nvSpPr>
        <p:spPr bwMode="auto">
          <a:xfrm>
            <a:off x="4572000" y="4572000"/>
            <a:ext cx="9906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b="1" dirty="0"/>
              <a:t>Fluency </a:t>
            </a:r>
            <a:r>
              <a:rPr lang="en-US" sz="800" b="1" dirty="0"/>
              <a:t>(ORF, Fry and RAN)</a:t>
            </a:r>
          </a:p>
        </p:txBody>
      </p:sp>
      <p:cxnSp>
        <p:nvCxnSpPr>
          <p:cNvPr id="16" name="Straight Connector 15"/>
          <p:cNvCxnSpPr/>
          <p:nvPr/>
        </p:nvCxnSpPr>
        <p:spPr>
          <a:xfrm flipH="1" flipV="1">
            <a:off x="4419600" y="2819400"/>
            <a:ext cx="1143000" cy="2030412"/>
          </a:xfrm>
          <a:prstGeom prst="line">
            <a:avLst/>
          </a:prstGeom>
          <a:ln w="5715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flipV="1">
            <a:off x="6912923" y="2874200"/>
            <a:ext cx="1088077" cy="1975612"/>
          </a:xfrm>
          <a:prstGeom prst="line">
            <a:avLst/>
          </a:prstGeom>
          <a:ln w="5715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21" name="TextBox 20"/>
          <p:cNvSpPr txBox="1">
            <a:spLocks noChangeArrowheads="1"/>
          </p:cNvSpPr>
          <p:nvPr/>
        </p:nvSpPr>
        <p:spPr bwMode="auto">
          <a:xfrm>
            <a:off x="3352800" y="1238250"/>
            <a:ext cx="19050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sz="1200" dirty="0">
                <a:solidFill>
                  <a:srgbClr val="00B050"/>
                </a:solidFill>
              </a:rPr>
              <a:t>Rhyme: 11/12</a:t>
            </a:r>
          </a:p>
          <a:p>
            <a:r>
              <a:rPr lang="en-US" sz="1200" dirty="0">
                <a:solidFill>
                  <a:srgbClr val="00B050"/>
                </a:solidFill>
              </a:rPr>
              <a:t>Oddity Task: 12/12 </a:t>
            </a:r>
          </a:p>
          <a:p>
            <a:r>
              <a:rPr lang="en-US" sz="1200" dirty="0">
                <a:solidFill>
                  <a:srgbClr val="00B050"/>
                </a:solidFill>
              </a:rPr>
              <a:t>Oral Blending: 12/12</a:t>
            </a:r>
          </a:p>
          <a:p>
            <a:r>
              <a:rPr lang="en-US" sz="1200" dirty="0">
                <a:solidFill>
                  <a:srgbClr val="00B050"/>
                </a:solidFill>
              </a:rPr>
              <a:t>Oral Segmentation: 23/24</a:t>
            </a:r>
          </a:p>
          <a:p>
            <a:r>
              <a:rPr lang="en-US" sz="1200" dirty="0">
                <a:solidFill>
                  <a:srgbClr val="00B050"/>
                </a:solidFill>
              </a:rPr>
              <a:t>Phonemic</a:t>
            </a:r>
          </a:p>
          <a:p>
            <a:r>
              <a:rPr lang="en-US" sz="1200" dirty="0">
                <a:solidFill>
                  <a:srgbClr val="00B050"/>
                </a:solidFill>
              </a:rPr>
              <a:t>Manipulation:  12/12 </a:t>
            </a:r>
          </a:p>
        </p:txBody>
      </p:sp>
      <p:sp>
        <p:nvSpPr>
          <p:cNvPr id="24" name="TextBox 23"/>
          <p:cNvSpPr txBox="1">
            <a:spLocks noChangeArrowheads="1"/>
          </p:cNvSpPr>
          <p:nvPr/>
        </p:nvSpPr>
        <p:spPr bwMode="auto">
          <a:xfrm>
            <a:off x="5867400" y="914400"/>
            <a:ext cx="3429000" cy="1754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sz="1200" dirty="0">
                <a:solidFill>
                  <a:srgbClr val="00B050"/>
                </a:solidFill>
              </a:rPr>
              <a:t>        Short vowels: 21/21</a:t>
            </a:r>
          </a:p>
          <a:p>
            <a:r>
              <a:rPr lang="en-US" sz="1200" dirty="0">
                <a:solidFill>
                  <a:srgbClr val="00B050"/>
                </a:solidFill>
              </a:rPr>
              <a:t>    Consonant Blends with short vowels: 15/15</a:t>
            </a:r>
          </a:p>
          <a:p>
            <a:r>
              <a:rPr lang="en-US" sz="1200" dirty="0">
                <a:solidFill>
                  <a:srgbClr val="00B050"/>
                </a:solidFill>
              </a:rPr>
              <a:t>Short vowels, digraphs, and </a:t>
            </a:r>
            <a:r>
              <a:rPr lang="en-US" sz="1200" dirty="0" err="1">
                <a:solidFill>
                  <a:srgbClr val="00B050"/>
                </a:solidFill>
              </a:rPr>
              <a:t>trigraph</a:t>
            </a:r>
            <a:r>
              <a:rPr lang="en-US" sz="1200" dirty="0">
                <a:solidFill>
                  <a:srgbClr val="00B050"/>
                </a:solidFill>
              </a:rPr>
              <a:t>: 15/15</a:t>
            </a:r>
          </a:p>
          <a:p>
            <a:r>
              <a:rPr lang="en-US" sz="1200" dirty="0">
                <a:solidFill>
                  <a:srgbClr val="00B050"/>
                </a:solidFill>
              </a:rPr>
              <a:t>R-Controlled </a:t>
            </a:r>
            <a:r>
              <a:rPr lang="en-US" sz="1200" dirty="0" smtClean="0">
                <a:solidFill>
                  <a:srgbClr val="00B050"/>
                </a:solidFill>
              </a:rPr>
              <a:t>vowels:15/15</a:t>
            </a:r>
            <a:endParaRPr lang="en-US" sz="1200" dirty="0">
              <a:solidFill>
                <a:srgbClr val="00B050"/>
              </a:solidFill>
            </a:endParaRPr>
          </a:p>
          <a:p>
            <a:r>
              <a:rPr lang="en-US" sz="1200" dirty="0">
                <a:solidFill>
                  <a:srgbClr val="00B050"/>
                </a:solidFill>
              </a:rPr>
              <a:t>Long vowels spellings:  </a:t>
            </a:r>
            <a:r>
              <a:rPr lang="en-US" sz="1200" dirty="0" smtClean="0">
                <a:solidFill>
                  <a:srgbClr val="00B050"/>
                </a:solidFill>
              </a:rPr>
              <a:t>15/15</a:t>
            </a:r>
            <a:endParaRPr lang="en-US" sz="1200" dirty="0">
              <a:solidFill>
                <a:srgbClr val="00B050"/>
              </a:solidFill>
            </a:endParaRPr>
          </a:p>
          <a:p>
            <a:r>
              <a:rPr lang="en-US" sz="1200" dirty="0">
                <a:solidFill>
                  <a:srgbClr val="00B050"/>
                </a:solidFill>
              </a:rPr>
              <a:t>Variant Vowels: </a:t>
            </a:r>
            <a:r>
              <a:rPr lang="en-US" sz="1200" dirty="0" smtClean="0">
                <a:solidFill>
                  <a:srgbClr val="00B050"/>
                </a:solidFill>
              </a:rPr>
              <a:t>15/15</a:t>
            </a:r>
            <a:endParaRPr lang="en-US" sz="1200" dirty="0">
              <a:solidFill>
                <a:srgbClr val="00B050"/>
              </a:solidFill>
            </a:endParaRPr>
          </a:p>
          <a:p>
            <a:r>
              <a:rPr lang="en-US" sz="1200" dirty="0">
                <a:solidFill>
                  <a:srgbClr val="00B050"/>
                </a:solidFill>
              </a:rPr>
              <a:t>Low frequency vowel and consonant spellings: </a:t>
            </a:r>
            <a:r>
              <a:rPr lang="en-US" sz="1200" dirty="0" smtClean="0">
                <a:solidFill>
                  <a:srgbClr val="00B050"/>
                </a:solidFill>
              </a:rPr>
              <a:t>15/15 </a:t>
            </a:r>
            <a:endParaRPr lang="en-US" sz="1200" dirty="0">
              <a:solidFill>
                <a:srgbClr val="00B050"/>
              </a:solidFill>
            </a:endParaRPr>
          </a:p>
          <a:p>
            <a:r>
              <a:rPr lang="en-US" sz="1200" dirty="0">
                <a:solidFill>
                  <a:srgbClr val="FF0000"/>
                </a:solidFill>
              </a:rPr>
              <a:t>Multisyllabic words: 14/24</a:t>
            </a:r>
          </a:p>
        </p:txBody>
      </p:sp>
      <p:sp>
        <p:nvSpPr>
          <p:cNvPr id="25" name="TextBox 24"/>
          <p:cNvSpPr txBox="1">
            <a:spLocks noChangeArrowheads="1"/>
          </p:cNvSpPr>
          <p:nvPr/>
        </p:nvSpPr>
        <p:spPr bwMode="auto">
          <a:xfrm>
            <a:off x="6553200" y="381000"/>
            <a:ext cx="25908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sz="1200">
                <a:solidFill>
                  <a:srgbClr val="FF0000"/>
                </a:solidFill>
              </a:rPr>
              <a:t>Morphology:  Structural analysis 1/12</a:t>
            </a:r>
          </a:p>
          <a:p>
            <a:r>
              <a:rPr lang="en-US" sz="1200">
                <a:solidFill>
                  <a:srgbClr val="00B050"/>
                </a:solidFill>
              </a:rPr>
              <a:t>Inflectional Morphemes 11/12</a:t>
            </a:r>
          </a:p>
          <a:p>
            <a:r>
              <a:rPr lang="en-US" sz="1200">
                <a:solidFill>
                  <a:srgbClr val="FF0000"/>
                </a:solidFill>
              </a:rPr>
              <a:t>Derivational Morphemes 0/12</a:t>
            </a:r>
          </a:p>
        </p:txBody>
      </p:sp>
      <p:sp>
        <p:nvSpPr>
          <p:cNvPr id="26" name="TextBox 25"/>
          <p:cNvSpPr txBox="1">
            <a:spLocks noChangeArrowheads="1"/>
          </p:cNvSpPr>
          <p:nvPr/>
        </p:nvSpPr>
        <p:spPr bwMode="auto">
          <a:xfrm>
            <a:off x="4953000" y="2590800"/>
            <a:ext cx="297180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sz="1200" dirty="0">
                <a:solidFill>
                  <a:srgbClr val="FF0000"/>
                </a:solidFill>
              </a:rPr>
              <a:t># of Orthographic errors on spelling: 43%</a:t>
            </a:r>
          </a:p>
        </p:txBody>
      </p:sp>
      <p:sp>
        <p:nvSpPr>
          <p:cNvPr id="27" name="TextBox 26"/>
          <p:cNvSpPr txBox="1">
            <a:spLocks noChangeArrowheads="1"/>
          </p:cNvSpPr>
          <p:nvPr/>
        </p:nvSpPr>
        <p:spPr bwMode="auto">
          <a:xfrm>
            <a:off x="2971800" y="3429000"/>
            <a:ext cx="1752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sz="1200" dirty="0">
                <a:solidFill>
                  <a:srgbClr val="FFC000"/>
                </a:solidFill>
              </a:rPr>
              <a:t>Site Words: San Diego 5</a:t>
            </a:r>
            <a:r>
              <a:rPr lang="en-US" sz="1200" baseline="30000" dirty="0">
                <a:solidFill>
                  <a:srgbClr val="FFC000"/>
                </a:solidFill>
              </a:rPr>
              <a:t>th</a:t>
            </a:r>
            <a:r>
              <a:rPr lang="en-US" sz="1200" dirty="0">
                <a:solidFill>
                  <a:srgbClr val="FFC000"/>
                </a:solidFill>
              </a:rPr>
              <a:t> grade level </a:t>
            </a:r>
          </a:p>
          <a:p>
            <a:endParaRPr lang="en-US" sz="1200" dirty="0"/>
          </a:p>
        </p:txBody>
      </p:sp>
      <p:sp>
        <p:nvSpPr>
          <p:cNvPr id="29" name="TextBox 28"/>
          <p:cNvSpPr txBox="1">
            <a:spLocks noChangeArrowheads="1"/>
          </p:cNvSpPr>
          <p:nvPr/>
        </p:nvSpPr>
        <p:spPr bwMode="auto">
          <a:xfrm>
            <a:off x="1905000" y="2895600"/>
            <a:ext cx="28194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sz="1200">
                <a:solidFill>
                  <a:srgbClr val="FFC000"/>
                </a:solidFill>
              </a:rPr>
              <a:t>ORF Rate: 93.8 / 15%ile </a:t>
            </a:r>
          </a:p>
        </p:txBody>
      </p:sp>
      <p:sp>
        <p:nvSpPr>
          <p:cNvPr id="31" name="TextBox 30"/>
          <p:cNvSpPr txBox="1">
            <a:spLocks noChangeArrowheads="1"/>
          </p:cNvSpPr>
          <p:nvPr/>
        </p:nvSpPr>
        <p:spPr bwMode="auto">
          <a:xfrm>
            <a:off x="3962400" y="457200"/>
            <a:ext cx="1905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sz="1200" dirty="0">
                <a:solidFill>
                  <a:srgbClr val="00B050"/>
                </a:solidFill>
              </a:rPr>
              <a:t># of phoneme errors on spelling test: </a:t>
            </a:r>
            <a:r>
              <a:rPr lang="en-US" sz="1200" dirty="0" smtClean="0">
                <a:solidFill>
                  <a:srgbClr val="00B050"/>
                </a:solidFill>
              </a:rPr>
              <a:t>0% </a:t>
            </a:r>
            <a:endParaRPr lang="en-US" sz="1200" dirty="0">
              <a:solidFill>
                <a:srgbClr val="00B050"/>
              </a:solidFill>
            </a:endParaRPr>
          </a:p>
        </p:txBody>
      </p:sp>
      <p:sp>
        <p:nvSpPr>
          <p:cNvPr id="35" name="TextBox 34"/>
          <p:cNvSpPr txBox="1">
            <a:spLocks noChangeArrowheads="1"/>
          </p:cNvSpPr>
          <p:nvPr/>
        </p:nvSpPr>
        <p:spPr bwMode="auto">
          <a:xfrm>
            <a:off x="2286000" y="3124200"/>
            <a:ext cx="266700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sz="1200" dirty="0">
                <a:solidFill>
                  <a:srgbClr val="00B050"/>
                </a:solidFill>
              </a:rPr>
              <a:t>Color naming RAN: 6</a:t>
            </a:r>
            <a:r>
              <a:rPr lang="en-US" sz="1200" baseline="30000" dirty="0">
                <a:solidFill>
                  <a:srgbClr val="00B050"/>
                </a:solidFill>
              </a:rPr>
              <a:t>th</a:t>
            </a:r>
            <a:r>
              <a:rPr lang="en-US" sz="1200" dirty="0">
                <a:solidFill>
                  <a:srgbClr val="00B050"/>
                </a:solidFill>
              </a:rPr>
              <a:t> grade level </a:t>
            </a:r>
          </a:p>
        </p:txBody>
      </p:sp>
      <p:sp>
        <p:nvSpPr>
          <p:cNvPr id="40" name="TextBox 39"/>
          <p:cNvSpPr txBox="1">
            <a:spLocks noChangeArrowheads="1"/>
          </p:cNvSpPr>
          <p:nvPr/>
        </p:nvSpPr>
        <p:spPr bwMode="auto">
          <a:xfrm>
            <a:off x="4724400" y="2895600"/>
            <a:ext cx="32004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sz="1200" dirty="0"/>
              <a:t>Reading Level:</a:t>
            </a:r>
          </a:p>
          <a:p>
            <a:r>
              <a:rPr lang="en-US" sz="1200" dirty="0">
                <a:solidFill>
                  <a:srgbClr val="FF0000"/>
                </a:solidFill>
              </a:rPr>
              <a:t>     SRI 498</a:t>
            </a:r>
          </a:p>
          <a:p>
            <a:r>
              <a:rPr lang="en-US" sz="1200" dirty="0">
                <a:solidFill>
                  <a:srgbClr val="FF0000"/>
                </a:solidFill>
              </a:rPr>
              <a:t>      GORT: </a:t>
            </a:r>
            <a:r>
              <a:rPr lang="en-US" sz="1200" dirty="0" smtClean="0">
                <a:solidFill>
                  <a:srgbClr val="FF0000"/>
                </a:solidFill>
              </a:rPr>
              <a:t>12%ile </a:t>
            </a:r>
            <a:endParaRPr lang="en-US" sz="1200" dirty="0">
              <a:solidFill>
                <a:srgbClr val="FF0000"/>
              </a:solidFill>
            </a:endParaRPr>
          </a:p>
          <a:p>
            <a:r>
              <a:rPr lang="en-US" sz="1200" dirty="0">
                <a:solidFill>
                  <a:srgbClr val="FF0000"/>
                </a:solidFill>
              </a:rPr>
              <a:t>          CSAP: Unsatisfactory</a:t>
            </a:r>
          </a:p>
          <a:p>
            <a:r>
              <a:rPr lang="en-US" sz="1200" dirty="0">
                <a:solidFill>
                  <a:srgbClr val="FF0000"/>
                </a:solidFill>
              </a:rPr>
              <a:t>              DPS Benchmark (spring 2011) </a:t>
            </a:r>
            <a:r>
              <a:rPr lang="en-US" sz="1200" dirty="0" smtClean="0">
                <a:solidFill>
                  <a:srgbClr val="FF0000"/>
                </a:solidFill>
              </a:rPr>
              <a:t>U</a:t>
            </a:r>
            <a:endParaRPr lang="en-US" sz="1200" dirty="0">
              <a:solidFill>
                <a:srgbClr val="FF0000"/>
              </a:solidFill>
            </a:endParaRPr>
          </a:p>
          <a:p>
            <a:r>
              <a:rPr lang="en-US" sz="1200" dirty="0">
                <a:solidFill>
                  <a:srgbClr val="FF0000"/>
                </a:solidFill>
              </a:rPr>
              <a:t>                    MAZE Passage: 7</a:t>
            </a:r>
            <a:r>
              <a:rPr lang="en-US" sz="1200" dirty="0" smtClean="0">
                <a:solidFill>
                  <a:srgbClr val="FF0000"/>
                </a:solidFill>
              </a:rPr>
              <a:t>%ile</a:t>
            </a:r>
            <a:endParaRPr lang="en-US" sz="1200" dirty="0">
              <a:solidFill>
                <a:srgbClr val="FF0000"/>
              </a:solidFill>
            </a:endParaRPr>
          </a:p>
        </p:txBody>
      </p:sp>
      <p:sp>
        <p:nvSpPr>
          <p:cNvPr id="41" name="TextBox 40"/>
          <p:cNvSpPr txBox="1">
            <a:spLocks noChangeArrowheads="1"/>
          </p:cNvSpPr>
          <p:nvPr/>
        </p:nvSpPr>
        <p:spPr bwMode="auto">
          <a:xfrm>
            <a:off x="5257800" y="3962400"/>
            <a:ext cx="22098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dirty="0"/>
              <a:t> </a:t>
            </a:r>
            <a:r>
              <a:rPr lang="en-US" sz="1200" dirty="0"/>
              <a:t>Oral Language Vocabulary:</a:t>
            </a:r>
            <a:endParaRPr lang="en-US" dirty="0"/>
          </a:p>
        </p:txBody>
      </p:sp>
      <p:sp>
        <p:nvSpPr>
          <p:cNvPr id="32" name="TextBox 31"/>
          <p:cNvSpPr txBox="1">
            <a:spLocks noChangeArrowheads="1"/>
          </p:cNvSpPr>
          <p:nvPr/>
        </p:nvSpPr>
        <p:spPr bwMode="auto">
          <a:xfrm>
            <a:off x="3657600" y="838200"/>
            <a:ext cx="1905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sz="1200" dirty="0" err="1">
                <a:solidFill>
                  <a:srgbClr val="00B050"/>
                </a:solidFill>
              </a:rPr>
              <a:t>Rosner</a:t>
            </a:r>
            <a:r>
              <a:rPr lang="en-US" sz="1200" dirty="0">
                <a:solidFill>
                  <a:srgbClr val="00B050"/>
                </a:solidFill>
              </a:rPr>
              <a:t> Auditory Analysis: </a:t>
            </a:r>
            <a:r>
              <a:rPr lang="en-US" sz="1200" dirty="0" smtClean="0">
                <a:solidFill>
                  <a:srgbClr val="00B050"/>
                </a:solidFill>
              </a:rPr>
              <a:t>1</a:t>
            </a:r>
            <a:r>
              <a:rPr lang="en-US" sz="1200" baseline="30000" dirty="0" smtClean="0">
                <a:solidFill>
                  <a:srgbClr val="00B050"/>
                </a:solidFill>
              </a:rPr>
              <a:t>3rd</a:t>
            </a:r>
            <a:r>
              <a:rPr lang="en-US" sz="1200" dirty="0" smtClean="0">
                <a:solidFill>
                  <a:srgbClr val="00B050"/>
                </a:solidFill>
              </a:rPr>
              <a:t>Grade </a:t>
            </a:r>
            <a:r>
              <a:rPr lang="en-US" sz="1200" dirty="0" err="1">
                <a:solidFill>
                  <a:srgbClr val="00B050"/>
                </a:solidFill>
              </a:rPr>
              <a:t>Leve</a:t>
            </a:r>
            <a:r>
              <a:rPr lang="en-US" sz="1200" dirty="0">
                <a:solidFill>
                  <a:srgbClr val="00B050"/>
                </a:solidFill>
              </a:rPr>
              <a:t> l </a:t>
            </a:r>
          </a:p>
        </p:txBody>
      </p:sp>
      <p:sp>
        <p:nvSpPr>
          <p:cNvPr id="36" name="TextBox 35"/>
          <p:cNvSpPr txBox="1">
            <a:spLocks noChangeArrowheads="1"/>
          </p:cNvSpPr>
          <p:nvPr/>
        </p:nvSpPr>
        <p:spPr bwMode="auto">
          <a:xfrm>
            <a:off x="5410200" y="4343400"/>
            <a:ext cx="2209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dirty="0"/>
              <a:t> </a:t>
            </a:r>
            <a:r>
              <a:rPr lang="en-US" sz="1200" dirty="0"/>
              <a:t>Reading Vocabulary: </a:t>
            </a:r>
            <a:endParaRPr lang="en-US" dirty="0"/>
          </a:p>
        </p:txBody>
      </p:sp>
      <p:sp>
        <p:nvSpPr>
          <p:cNvPr id="28" name="TextBox 27"/>
          <p:cNvSpPr txBox="1">
            <a:spLocks noChangeArrowheads="1"/>
          </p:cNvSpPr>
          <p:nvPr/>
        </p:nvSpPr>
        <p:spPr bwMode="auto">
          <a:xfrm>
            <a:off x="3505200" y="3886200"/>
            <a:ext cx="1752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sz="1200">
                <a:solidFill>
                  <a:srgbClr val="FFC000"/>
                </a:solidFill>
              </a:rPr>
              <a:t>GORT Fluency: 16%ile </a:t>
            </a:r>
          </a:p>
          <a:p>
            <a:endParaRPr lang="en-US" sz="1200"/>
          </a:p>
        </p:txBody>
      </p:sp>
      <p:sp>
        <p:nvSpPr>
          <p:cNvPr id="30" name="TextBox 29"/>
          <p:cNvSpPr txBox="1">
            <a:spLocks noChangeArrowheads="1"/>
          </p:cNvSpPr>
          <p:nvPr/>
        </p:nvSpPr>
        <p:spPr bwMode="auto">
          <a:xfrm>
            <a:off x="5562600" y="4267200"/>
            <a:ext cx="266700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sz="1200" dirty="0" smtClean="0">
                <a:solidFill>
                  <a:srgbClr val="FF0000"/>
                </a:solidFill>
              </a:rPr>
              <a:t>3rd </a:t>
            </a:r>
            <a:r>
              <a:rPr lang="en-US" sz="1200" dirty="0">
                <a:solidFill>
                  <a:srgbClr val="FF0000"/>
                </a:solidFill>
              </a:rPr>
              <a:t>Grade Level </a:t>
            </a:r>
          </a:p>
        </p:txBody>
      </p:sp>
      <p:sp>
        <p:nvSpPr>
          <p:cNvPr id="33" name="TextBox 32"/>
          <p:cNvSpPr txBox="1">
            <a:spLocks noChangeArrowheads="1"/>
          </p:cNvSpPr>
          <p:nvPr/>
        </p:nvSpPr>
        <p:spPr bwMode="auto">
          <a:xfrm>
            <a:off x="5715000" y="4572000"/>
            <a:ext cx="266700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sz="1200" dirty="0" smtClean="0">
                <a:solidFill>
                  <a:srgbClr val="FF0000"/>
                </a:solidFill>
              </a:rPr>
              <a:t>1st </a:t>
            </a:r>
            <a:r>
              <a:rPr lang="en-US" sz="1200" dirty="0">
                <a:solidFill>
                  <a:srgbClr val="FF0000"/>
                </a:solidFill>
              </a:rPr>
              <a:t>grade level </a:t>
            </a:r>
          </a:p>
        </p:txBody>
      </p:sp>
      <p:sp>
        <p:nvSpPr>
          <p:cNvPr id="34" name="TextBox 26"/>
          <p:cNvSpPr txBox="1">
            <a:spLocks noChangeArrowheads="1"/>
          </p:cNvSpPr>
          <p:nvPr/>
        </p:nvSpPr>
        <p:spPr bwMode="auto">
          <a:xfrm>
            <a:off x="0" y="0"/>
            <a:ext cx="2667000" cy="1200150"/>
          </a:xfrm>
          <a:prstGeom prst="rect">
            <a:avLst/>
          </a:prstGeom>
          <a:noFill/>
          <a:ln w="9525">
            <a:noFill/>
            <a:miter lim="800000"/>
            <a:headEnd/>
            <a:tailEnd/>
          </a:ln>
        </p:spPr>
        <p:txBody>
          <a:bodyPr>
            <a:spAutoFit/>
          </a:bodyPr>
          <a:lstStyle/>
          <a:p>
            <a:r>
              <a:rPr lang="en-US" dirty="0">
                <a:latin typeface="Tw Cen MT" pitchFamily="34" charset="0"/>
              </a:rPr>
              <a:t>7</a:t>
            </a:r>
            <a:r>
              <a:rPr lang="en-US" baseline="30000" dirty="0">
                <a:latin typeface="Tw Cen MT" pitchFamily="34" charset="0"/>
              </a:rPr>
              <a:t>th</a:t>
            </a:r>
            <a:r>
              <a:rPr lang="en-US" dirty="0">
                <a:latin typeface="Tw Cen MT" pitchFamily="34" charset="0"/>
              </a:rPr>
              <a:t>   Grader: </a:t>
            </a:r>
            <a:r>
              <a:rPr lang="en-US" dirty="0" smtClean="0">
                <a:latin typeface="Tw Cen MT" pitchFamily="34" charset="0"/>
              </a:rPr>
              <a:t>Reading </a:t>
            </a:r>
            <a:r>
              <a:rPr lang="en-US" dirty="0">
                <a:latin typeface="Tw Cen MT" pitchFamily="34" charset="0"/>
              </a:rPr>
              <a:t>Benchmark is below level, Executive Functioning is weak </a:t>
            </a:r>
            <a:r>
              <a:rPr lang="en-US" dirty="0" smtClean="0">
                <a:latin typeface="Tw Cen MT" pitchFamily="34" charset="0"/>
              </a:rPr>
              <a:t>during reading </a:t>
            </a:r>
            <a:r>
              <a:rPr lang="en-US" dirty="0">
                <a:latin typeface="Tw Cen MT" pitchFamily="34" charset="0"/>
              </a:rPr>
              <a:t>tasks </a:t>
            </a:r>
          </a:p>
        </p:txBody>
      </p:sp>
      <p:sp>
        <p:nvSpPr>
          <p:cNvPr id="37" name="TextBox 27"/>
          <p:cNvSpPr txBox="1">
            <a:spLocks noChangeArrowheads="1"/>
          </p:cNvSpPr>
          <p:nvPr/>
        </p:nvSpPr>
        <p:spPr bwMode="auto">
          <a:xfrm>
            <a:off x="609600" y="2678112"/>
            <a:ext cx="1066800" cy="369888"/>
          </a:xfrm>
          <a:prstGeom prst="rect">
            <a:avLst/>
          </a:prstGeom>
          <a:noFill/>
          <a:ln w="9525">
            <a:noFill/>
            <a:miter lim="800000"/>
            <a:headEnd/>
            <a:tailEnd/>
          </a:ln>
        </p:spPr>
        <p:txBody>
          <a:bodyPr>
            <a:spAutoFit/>
          </a:bodyPr>
          <a:lstStyle/>
          <a:p>
            <a:r>
              <a:rPr lang="en-US" dirty="0" smtClean="0">
                <a:solidFill>
                  <a:schemeClr val="bg1"/>
                </a:solidFill>
                <a:latin typeface="Calibri" pitchFamily="34" charset="0"/>
              </a:rPr>
              <a:t>Reading</a:t>
            </a:r>
            <a:r>
              <a:rPr lang="en-US" dirty="0" smtClean="0">
                <a:solidFill>
                  <a:schemeClr val="bg1"/>
                </a:solidFill>
                <a:latin typeface="Calibri" pitchFamily="34" charset="0"/>
              </a:rPr>
              <a:t>  </a:t>
            </a:r>
            <a:r>
              <a:rPr lang="en-US" dirty="0" smtClean="0">
                <a:latin typeface="Calibri" pitchFamily="34" charset="0"/>
              </a:rPr>
              <a:t> </a:t>
            </a:r>
            <a:endParaRPr lang="en-US" dirty="0">
              <a:latin typeface="Calibri" pitchFamily="34" charset="0"/>
            </a:endParaRPr>
          </a:p>
        </p:txBody>
      </p:sp>
      <p:sp>
        <p:nvSpPr>
          <p:cNvPr id="38" name="Title 1"/>
          <p:cNvSpPr>
            <a:spLocks noGrp="1"/>
          </p:cNvSpPr>
          <p:nvPr>
            <p:ph type="title"/>
          </p:nvPr>
        </p:nvSpPr>
        <p:spPr>
          <a:xfrm>
            <a:off x="0" y="4987925"/>
            <a:ext cx="8153400" cy="990600"/>
          </a:xfrm>
        </p:spPr>
        <p:txBody>
          <a:bodyPr/>
          <a:lstStyle/>
          <a:p>
            <a:pPr eaLnBrk="1" hangingPunct="1"/>
            <a:r>
              <a:rPr lang="en-US" dirty="0" smtClean="0"/>
              <a:t>Assessment </a:t>
            </a:r>
            <a:r>
              <a:rPr lang="en-US" dirty="0" smtClean="0"/>
              <a:t>for Reading  </a:t>
            </a:r>
            <a:endParaRPr lang="en-US" dirty="0" smtClean="0"/>
          </a:p>
        </p:txBody>
      </p:sp>
      <p:pic>
        <p:nvPicPr>
          <p:cNvPr id="4098" name="Picture 2" descr="C:\Users\rfrantu\AppData\Local\Microsoft\Windows\Temporary Internet Files\Content.IE5\UPGX7HQ4\MC900232054[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41125" y="5300634"/>
            <a:ext cx="1502875" cy="155999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we implement SUTW after determining if a student would benefit from SUTW?</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4267200"/>
            <a:ext cx="2036763" cy="2036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9076912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Improving reading Comprehension</a:t>
            </a:r>
            <a:endParaRPr lang="en-US" dirty="0"/>
          </a:p>
        </p:txBody>
      </p:sp>
      <p:sp>
        <p:nvSpPr>
          <p:cNvPr id="5" name="Content Placeholder 4"/>
          <p:cNvSpPr>
            <a:spLocks noGrp="1"/>
          </p:cNvSpPr>
          <p:nvPr>
            <p:ph idx="1"/>
          </p:nvPr>
        </p:nvSpPr>
        <p:spPr/>
        <p:txBody>
          <a:bodyPr>
            <a:normAutofit lnSpcReduction="10000"/>
          </a:bodyPr>
          <a:lstStyle/>
          <a:p>
            <a:pPr>
              <a:buAutoNum type="arabicPeriod"/>
            </a:pPr>
            <a:r>
              <a:rPr lang="en-US" dirty="0" smtClean="0"/>
              <a:t>Have student write about the text they  read (.40-.51)</a:t>
            </a:r>
          </a:p>
          <a:p>
            <a:pPr lvl="2">
              <a:buAutoNum type="arabicPeriod"/>
            </a:pPr>
            <a:r>
              <a:rPr lang="en-US" dirty="0" smtClean="0"/>
              <a:t>Respond to a Text in Writing (writing personal reactions, analyzing and interpreting the text) (.77)</a:t>
            </a:r>
          </a:p>
          <a:p>
            <a:pPr lvl="2">
              <a:buAutoNum type="arabicPeriod"/>
            </a:pPr>
            <a:r>
              <a:rPr lang="en-US" dirty="0" smtClean="0"/>
              <a:t>Write Summaries of a Test (.52)</a:t>
            </a:r>
          </a:p>
          <a:p>
            <a:pPr lvl="2">
              <a:buAutoNum type="arabicPeriod"/>
            </a:pPr>
            <a:r>
              <a:rPr lang="en-US" dirty="0" smtClean="0"/>
              <a:t>Write Notes about a Text (.47)</a:t>
            </a:r>
          </a:p>
          <a:p>
            <a:pPr lvl="2">
              <a:buAutoNum type="arabicPeriod"/>
            </a:pPr>
            <a:r>
              <a:rPr lang="en-US" dirty="0" smtClean="0"/>
              <a:t>Answer questions about a text in Writing or Create and Answer Written Questions about a Text  (.27)</a:t>
            </a:r>
          </a:p>
          <a:p>
            <a:pPr>
              <a:buAutoNum type="arabicPeriod"/>
            </a:pPr>
            <a:r>
              <a:rPr lang="en-US" dirty="0" smtClean="0"/>
              <a:t>Teach students the writing skills and processes that go into creating text </a:t>
            </a:r>
          </a:p>
          <a:p>
            <a:pPr lvl="2">
              <a:buAutoNum type="arabicPeriod"/>
            </a:pPr>
            <a:r>
              <a:rPr lang="en-US" dirty="0" smtClean="0"/>
              <a:t>Teach the process of writing, Text Structures for Writing, Paragraph or Sentence Construction Skills (.18 to .27)</a:t>
            </a:r>
          </a:p>
          <a:p>
            <a:pPr lvl="2">
              <a:buAutoNum type="arabicPeriod"/>
            </a:pPr>
            <a:r>
              <a:rPr lang="en-US" dirty="0" smtClean="0"/>
              <a:t>Teach Spelling and Sentence Construction Skills (.79)</a:t>
            </a:r>
          </a:p>
          <a:p>
            <a:pPr lvl="2">
              <a:buAutoNum type="arabicPeriod"/>
            </a:pPr>
            <a:r>
              <a:rPr lang="en-US" dirty="0" smtClean="0"/>
              <a:t>Teach Spelling Skills (.68)</a:t>
            </a:r>
          </a:p>
          <a:p>
            <a:pPr>
              <a:buAutoNum type="arabicPeriod"/>
            </a:pPr>
            <a:r>
              <a:rPr lang="en-US" dirty="0" smtClean="0"/>
              <a:t>Increase How much a student writes (.30)</a:t>
            </a:r>
            <a:endParaRPr lang="en-US"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77317" y="3657600"/>
            <a:ext cx="2866683" cy="3214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5671937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Examples of lessons from </a:t>
            </a:r>
            <a:r>
              <a:rPr lang="en-US" dirty="0" err="1" smtClean="0"/>
              <a:t>sUTW</a:t>
            </a:r>
            <a:r>
              <a:rPr lang="en-US" dirty="0" smtClean="0"/>
              <a:t> that address writing about Text </a:t>
            </a:r>
            <a:endParaRPr lang="en-US" dirty="0"/>
          </a:p>
        </p:txBody>
      </p:sp>
      <p:sp>
        <p:nvSpPr>
          <p:cNvPr id="5" name="Text Placeholder 4"/>
          <p:cNvSpPr>
            <a:spLocks noGrp="1"/>
          </p:cNvSpPr>
          <p:nvPr>
            <p:ph type="body" idx="1"/>
          </p:nvPr>
        </p:nvSpPr>
        <p:spPr/>
        <p:txBody>
          <a:bodyPr/>
          <a:lstStyle/>
          <a:p>
            <a:r>
              <a:rPr lang="en-US" dirty="0" smtClean="0"/>
              <a:t>Framed Responses and Writing a Summary </a:t>
            </a:r>
            <a:endParaRPr lang="en-US"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05600" y="4572000"/>
            <a:ext cx="2036763" cy="2036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688627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Have student write about the text they  read (.40-.51)</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304880342"/>
              </p:ext>
            </p:extLst>
          </p:nvPr>
        </p:nvGraphicFramePr>
        <p:xfrm>
          <a:off x="304800" y="1371600"/>
          <a:ext cx="7521575" cy="35798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9301812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Have student write about the text they  read (.40-.51)</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548957728"/>
              </p:ext>
            </p:extLst>
          </p:nvPr>
        </p:nvGraphicFramePr>
        <p:xfrm>
          <a:off x="304800" y="1371600"/>
          <a:ext cx="7521575" cy="35798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097210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Step up to writing </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4267200"/>
            <a:ext cx="2036763" cy="2036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2416709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5257800"/>
            <a:ext cx="7520940" cy="548640"/>
          </a:xfrm>
        </p:spPr>
        <p:txBody>
          <a:bodyPr/>
          <a:lstStyle/>
          <a:p>
            <a:r>
              <a:rPr lang="en-US" dirty="0" smtClean="0"/>
              <a:t>Framed Responses </a:t>
            </a:r>
            <a:endParaRPr lang="en-US"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766" y="152400"/>
            <a:ext cx="7991475" cy="312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0861" y="838200"/>
            <a:ext cx="8029575" cy="3390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19200" y="1663755"/>
            <a:ext cx="8048625" cy="3514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74382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fade">
                                      <p:cBhvr>
                                        <p:cTn id="7" dur="1000"/>
                                        <p:tgtEl>
                                          <p:spTgt spid="6146"/>
                                        </p:tgtEl>
                                      </p:cBhvr>
                                    </p:animEffect>
                                    <p:anim calcmode="lin" valueType="num">
                                      <p:cBhvr>
                                        <p:cTn id="8" dur="1000" fill="hold"/>
                                        <p:tgtEl>
                                          <p:spTgt spid="6146"/>
                                        </p:tgtEl>
                                        <p:attrNameLst>
                                          <p:attrName>ppt_x</p:attrName>
                                        </p:attrNameLst>
                                      </p:cBhvr>
                                      <p:tavLst>
                                        <p:tav tm="0">
                                          <p:val>
                                            <p:strVal val="#ppt_x"/>
                                          </p:val>
                                        </p:tav>
                                        <p:tav tm="100000">
                                          <p:val>
                                            <p:strVal val="#ppt_x"/>
                                          </p:val>
                                        </p:tav>
                                      </p:tavLst>
                                    </p:anim>
                                    <p:anim calcmode="lin" valueType="num">
                                      <p:cBhvr>
                                        <p:cTn id="9" dur="1000" fill="hold"/>
                                        <p:tgtEl>
                                          <p:spTgt spid="614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147"/>
                                        </p:tgtEl>
                                        <p:attrNameLst>
                                          <p:attrName>style.visibility</p:attrName>
                                        </p:attrNameLst>
                                      </p:cBhvr>
                                      <p:to>
                                        <p:strVal val="visible"/>
                                      </p:to>
                                    </p:set>
                                    <p:animEffect transition="in" filter="fade">
                                      <p:cBhvr>
                                        <p:cTn id="14" dur="1000"/>
                                        <p:tgtEl>
                                          <p:spTgt spid="6147"/>
                                        </p:tgtEl>
                                      </p:cBhvr>
                                    </p:animEffect>
                                    <p:anim calcmode="lin" valueType="num">
                                      <p:cBhvr>
                                        <p:cTn id="15" dur="1000" fill="hold"/>
                                        <p:tgtEl>
                                          <p:spTgt spid="6147"/>
                                        </p:tgtEl>
                                        <p:attrNameLst>
                                          <p:attrName>ppt_x</p:attrName>
                                        </p:attrNameLst>
                                      </p:cBhvr>
                                      <p:tavLst>
                                        <p:tav tm="0">
                                          <p:val>
                                            <p:strVal val="#ppt_x"/>
                                          </p:val>
                                        </p:tav>
                                        <p:tav tm="100000">
                                          <p:val>
                                            <p:strVal val="#ppt_x"/>
                                          </p:val>
                                        </p:tav>
                                      </p:tavLst>
                                    </p:anim>
                                    <p:anim calcmode="lin" valueType="num">
                                      <p:cBhvr>
                                        <p:cTn id="16" dur="1000" fill="hold"/>
                                        <p:tgtEl>
                                          <p:spTgt spid="614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148"/>
                                        </p:tgtEl>
                                        <p:attrNameLst>
                                          <p:attrName>style.visibility</p:attrName>
                                        </p:attrNameLst>
                                      </p:cBhvr>
                                      <p:to>
                                        <p:strVal val="visible"/>
                                      </p:to>
                                    </p:set>
                                    <p:animEffect transition="in" filter="fade">
                                      <p:cBhvr>
                                        <p:cTn id="21" dur="1000"/>
                                        <p:tgtEl>
                                          <p:spTgt spid="6148"/>
                                        </p:tgtEl>
                                      </p:cBhvr>
                                    </p:animEffect>
                                    <p:anim calcmode="lin" valueType="num">
                                      <p:cBhvr>
                                        <p:cTn id="22" dur="1000" fill="hold"/>
                                        <p:tgtEl>
                                          <p:spTgt spid="6148"/>
                                        </p:tgtEl>
                                        <p:attrNameLst>
                                          <p:attrName>ppt_x</p:attrName>
                                        </p:attrNameLst>
                                      </p:cBhvr>
                                      <p:tavLst>
                                        <p:tav tm="0">
                                          <p:val>
                                            <p:strVal val="#ppt_x"/>
                                          </p:val>
                                        </p:tav>
                                        <p:tav tm="100000">
                                          <p:val>
                                            <p:strVal val="#ppt_x"/>
                                          </p:val>
                                        </p:tav>
                                      </p:tavLst>
                                    </p:anim>
                                    <p:anim calcmode="lin" valueType="num">
                                      <p:cBhvr>
                                        <p:cTn id="23" dur="1000" fill="hold"/>
                                        <p:tgtEl>
                                          <p:spTgt spid="61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5257800"/>
            <a:ext cx="7520940" cy="548640"/>
          </a:xfrm>
        </p:spPr>
        <p:txBody>
          <a:bodyPr/>
          <a:lstStyle/>
          <a:p>
            <a:r>
              <a:rPr lang="en-US" dirty="0" smtClean="0"/>
              <a:t>Framed Responses </a:t>
            </a:r>
            <a:endParaRPr lang="en-US" dirty="0"/>
          </a:p>
        </p:txBody>
      </p:sp>
      <p:pic>
        <p:nvPicPr>
          <p:cNvPr id="717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7213" t="29139" r="37220" b="7908"/>
          <a:stretch/>
        </p:blipFill>
        <p:spPr bwMode="auto">
          <a:xfrm>
            <a:off x="848711" y="304800"/>
            <a:ext cx="7152289" cy="4555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711253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5257800"/>
            <a:ext cx="7520940" cy="548640"/>
          </a:xfrm>
        </p:spPr>
        <p:txBody>
          <a:bodyPr/>
          <a:lstStyle/>
          <a:p>
            <a:r>
              <a:rPr lang="en-US" dirty="0" smtClean="0"/>
              <a:t>Framed Responses </a:t>
            </a:r>
            <a:endParaRPr lang="en-US" dirty="0"/>
          </a:p>
        </p:txBody>
      </p:sp>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8" y="609600"/>
            <a:ext cx="9021994" cy="381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2077343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257800"/>
            <a:ext cx="7520940" cy="548640"/>
          </a:xfrm>
        </p:spPr>
        <p:txBody>
          <a:bodyPr/>
          <a:lstStyle/>
          <a:p>
            <a:r>
              <a:rPr lang="en-US" dirty="0" smtClean="0"/>
              <a:t>Framed Response </a:t>
            </a:r>
            <a:endParaRPr lang="en-US" dirty="0"/>
          </a:p>
        </p:txBody>
      </p:sp>
      <p:sp>
        <p:nvSpPr>
          <p:cNvPr id="4" name="Rectangle 3"/>
          <p:cNvSpPr/>
          <p:nvPr/>
        </p:nvSpPr>
        <p:spPr>
          <a:xfrm>
            <a:off x="381000" y="457200"/>
            <a:ext cx="8305800" cy="1066800"/>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Title:_______________________________________________________________</a:t>
            </a:r>
            <a:endParaRPr lang="en-US" dirty="0"/>
          </a:p>
        </p:txBody>
      </p:sp>
      <p:sp>
        <p:nvSpPr>
          <p:cNvPr id="5" name="TextBox 4"/>
          <p:cNvSpPr txBox="1"/>
          <p:nvPr/>
        </p:nvSpPr>
        <p:spPr>
          <a:xfrm>
            <a:off x="1447800" y="609600"/>
            <a:ext cx="7086600" cy="381000"/>
          </a:xfrm>
          <a:prstGeom prst="rect">
            <a:avLst/>
          </a:prstGeom>
          <a:noFill/>
        </p:spPr>
        <p:txBody>
          <a:bodyPr wrap="square" rtlCol="0">
            <a:spAutoFit/>
          </a:bodyPr>
          <a:lstStyle/>
          <a:p>
            <a:r>
              <a:rPr lang="en-US" dirty="0" smtClean="0"/>
              <a:t>Roll Over Dracula: ‘Vampire Cemetery’ found in Poland </a:t>
            </a:r>
            <a:endParaRPr lang="en-US" dirty="0"/>
          </a:p>
        </p:txBody>
      </p:sp>
      <p:sp>
        <p:nvSpPr>
          <p:cNvPr id="6" name="Rectangle 5"/>
          <p:cNvSpPr/>
          <p:nvPr/>
        </p:nvSpPr>
        <p:spPr>
          <a:xfrm>
            <a:off x="381000" y="1828800"/>
            <a:ext cx="8305800" cy="2743200"/>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This article, “ _______________________________________________” gives</a:t>
            </a:r>
          </a:p>
          <a:p>
            <a:pPr algn="ctr"/>
            <a:endParaRPr lang="en-US" dirty="0" smtClean="0"/>
          </a:p>
          <a:p>
            <a:pPr algn="ctr"/>
            <a:endParaRPr lang="en-US" dirty="0" smtClean="0"/>
          </a:p>
          <a:p>
            <a:pPr algn="ctr"/>
            <a:r>
              <a:rPr lang="en-US" dirty="0" smtClean="0"/>
              <a:t> information about ___________________________________________________</a:t>
            </a:r>
          </a:p>
          <a:p>
            <a:pPr algn="ctr"/>
            <a:endParaRPr lang="en-US" dirty="0"/>
          </a:p>
          <a:p>
            <a:pPr algn="ctr"/>
            <a:r>
              <a:rPr lang="en-US" dirty="0" smtClean="0"/>
              <a:t>____________________________________________________________________.</a:t>
            </a:r>
            <a:endParaRPr lang="en-US" dirty="0"/>
          </a:p>
        </p:txBody>
      </p:sp>
      <p:sp>
        <p:nvSpPr>
          <p:cNvPr id="7" name="TextBox 6"/>
          <p:cNvSpPr txBox="1"/>
          <p:nvPr/>
        </p:nvSpPr>
        <p:spPr>
          <a:xfrm>
            <a:off x="2133600" y="2184838"/>
            <a:ext cx="7086600" cy="381000"/>
          </a:xfrm>
          <a:prstGeom prst="rect">
            <a:avLst/>
          </a:prstGeom>
          <a:noFill/>
        </p:spPr>
        <p:txBody>
          <a:bodyPr wrap="square" rtlCol="0">
            <a:spAutoFit/>
          </a:bodyPr>
          <a:lstStyle/>
          <a:p>
            <a:r>
              <a:rPr lang="en-US" dirty="0" smtClean="0"/>
              <a:t>Roll Over Dracula: ‘Vampire Cemetery’ found in Poland </a:t>
            </a:r>
            <a:endParaRPr lang="en-US" dirty="0"/>
          </a:p>
        </p:txBody>
      </p:sp>
      <p:sp>
        <p:nvSpPr>
          <p:cNvPr id="8" name="TextBox 7"/>
          <p:cNvSpPr txBox="1"/>
          <p:nvPr/>
        </p:nvSpPr>
        <p:spPr>
          <a:xfrm>
            <a:off x="2743200" y="3009900"/>
            <a:ext cx="5562600" cy="381000"/>
          </a:xfrm>
          <a:prstGeom prst="rect">
            <a:avLst/>
          </a:prstGeom>
          <a:noFill/>
        </p:spPr>
        <p:txBody>
          <a:bodyPr wrap="square" rtlCol="0">
            <a:spAutoFit/>
          </a:bodyPr>
          <a:lstStyle/>
          <a:p>
            <a:r>
              <a:rPr lang="en-US" dirty="0" smtClean="0"/>
              <a:t>the discovery of vampire graves on  a construction site </a:t>
            </a:r>
            <a:endParaRPr lang="en-US" dirty="0"/>
          </a:p>
        </p:txBody>
      </p:sp>
      <p:sp>
        <p:nvSpPr>
          <p:cNvPr id="9" name="TextBox 8"/>
          <p:cNvSpPr txBox="1"/>
          <p:nvPr/>
        </p:nvSpPr>
        <p:spPr>
          <a:xfrm>
            <a:off x="609600" y="3657600"/>
            <a:ext cx="7086600" cy="381000"/>
          </a:xfrm>
          <a:prstGeom prst="rect">
            <a:avLst/>
          </a:prstGeom>
          <a:noFill/>
        </p:spPr>
        <p:txBody>
          <a:bodyPr wrap="square" rtlCol="0">
            <a:spAutoFit/>
          </a:bodyPr>
          <a:lstStyle/>
          <a:p>
            <a:r>
              <a:rPr lang="en-US" dirty="0" smtClean="0"/>
              <a:t>in Poland.  </a:t>
            </a:r>
            <a:endParaRPr lang="en-US" dirty="0"/>
          </a:p>
        </p:txBody>
      </p:sp>
    </p:spTree>
    <p:extLst>
      <p:ext uri="{BB962C8B-B14F-4D97-AF65-F5344CB8AC3E}">
        <p14:creationId xmlns:p14="http://schemas.microsoft.com/office/powerpoint/2010/main" val="3478880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7"/>
                                        </p:tgtEl>
                                        <p:attrNameLst>
                                          <p:attrName>ppt_y</p:attrName>
                                        </p:attrNameLst>
                                      </p:cBhvr>
                                      <p:tavLst>
                                        <p:tav tm="0">
                                          <p:val>
                                            <p:strVal val="#ppt_y"/>
                                          </p:val>
                                        </p:tav>
                                        <p:tav tm="100000">
                                          <p:val>
                                            <p:strVal val="#ppt_y"/>
                                          </p:val>
                                        </p:tav>
                                      </p:tavLst>
                                    </p:anim>
                                    <p:anim calcmode="lin" valueType="num">
                                      <p:cBhvr>
                                        <p:cTn id="18"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41" presetClass="entr" presetSubtype="0" fill="hold" grpId="0" nodeType="clickEffect">
                                  <p:stCondLst>
                                    <p:cond delay="0"/>
                                  </p:stCondLst>
                                  <p:iterate type="lt">
                                    <p:tmPct val="10000"/>
                                  </p:iterate>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8"/>
                                        </p:tgtEl>
                                        <p:attrNameLst>
                                          <p:attrName>ppt_y</p:attrName>
                                        </p:attrNameLst>
                                      </p:cBhvr>
                                      <p:tavLst>
                                        <p:tav tm="0">
                                          <p:val>
                                            <p:strVal val="#ppt_y"/>
                                          </p:val>
                                        </p:tav>
                                        <p:tav tm="100000">
                                          <p:val>
                                            <p:strVal val="#ppt_y"/>
                                          </p:val>
                                        </p:tav>
                                      </p:tavLst>
                                    </p:anim>
                                    <p:anim calcmode="lin" valueType="num">
                                      <p:cBhvr>
                                        <p:cTn id="27"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8"/>
                                        </p:tgtEl>
                                      </p:cBhvr>
                                    </p:animEffect>
                                  </p:childTnLst>
                                </p:cTn>
                              </p:par>
                              <p:par>
                                <p:cTn id="30" presetID="41" presetClass="entr" presetSubtype="0" fill="hold" grpId="0" nodeType="withEffect">
                                  <p:stCondLst>
                                    <p:cond delay="0"/>
                                  </p:stCondLst>
                                  <p:iterate type="lt">
                                    <p:tmPct val="10000"/>
                                  </p:iterate>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9"/>
                                        </p:tgtEl>
                                        <p:attrNameLst>
                                          <p:attrName>ppt_y</p:attrName>
                                        </p:attrNameLst>
                                      </p:cBhvr>
                                      <p:tavLst>
                                        <p:tav tm="0">
                                          <p:val>
                                            <p:strVal val="#ppt_y"/>
                                          </p:val>
                                        </p:tav>
                                        <p:tav tm="100000">
                                          <p:val>
                                            <p:strVal val="#ppt_y"/>
                                          </p:val>
                                        </p:tav>
                                      </p:tavLst>
                                    </p:anim>
                                    <p:anim calcmode="lin" valueType="num">
                                      <p:cBhvr>
                                        <p:cTn id="34"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9"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547360"/>
            <a:ext cx="7520940" cy="548640"/>
          </a:xfrm>
        </p:spPr>
        <p:txBody>
          <a:bodyPr/>
          <a:lstStyle/>
          <a:p>
            <a:r>
              <a:rPr lang="en-US" dirty="0" smtClean="0"/>
              <a:t>Framed Response </a:t>
            </a:r>
            <a:endParaRPr lang="en-US" dirty="0"/>
          </a:p>
        </p:txBody>
      </p:sp>
      <p:sp>
        <p:nvSpPr>
          <p:cNvPr id="4" name="Rectangle 3"/>
          <p:cNvSpPr/>
          <p:nvPr/>
        </p:nvSpPr>
        <p:spPr>
          <a:xfrm>
            <a:off x="381000" y="152400"/>
            <a:ext cx="8305800" cy="1676400"/>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a:p>
            <a:pPr algn="ctr"/>
            <a:endParaRPr lang="en-US" dirty="0"/>
          </a:p>
          <a:p>
            <a:pPr algn="ctr"/>
            <a:endParaRPr lang="en-US" dirty="0" smtClean="0"/>
          </a:p>
          <a:p>
            <a:pPr algn="ctr"/>
            <a:r>
              <a:rPr lang="en-US" dirty="0" smtClean="0"/>
              <a:t>First the article ______________________________________________________</a:t>
            </a:r>
            <a:endParaRPr lang="en-US" dirty="0"/>
          </a:p>
        </p:txBody>
      </p:sp>
      <p:sp>
        <p:nvSpPr>
          <p:cNvPr id="5" name="TextBox 4"/>
          <p:cNvSpPr txBox="1"/>
          <p:nvPr/>
        </p:nvSpPr>
        <p:spPr>
          <a:xfrm>
            <a:off x="2286000" y="448270"/>
            <a:ext cx="6400800" cy="923330"/>
          </a:xfrm>
          <a:prstGeom prst="rect">
            <a:avLst/>
          </a:prstGeom>
          <a:noFill/>
        </p:spPr>
        <p:txBody>
          <a:bodyPr wrap="square" rtlCol="0">
            <a:spAutoFit/>
          </a:bodyPr>
          <a:lstStyle/>
          <a:p>
            <a:r>
              <a:rPr lang="en-US" dirty="0"/>
              <a:t>e</a:t>
            </a:r>
            <a:r>
              <a:rPr lang="en-US" dirty="0" smtClean="0"/>
              <a:t>xplains that construction workers building a road discovered 17 graves where the skulls were removed and placed between their knees or hands. </a:t>
            </a:r>
            <a:endParaRPr lang="en-US" dirty="0"/>
          </a:p>
        </p:txBody>
      </p:sp>
      <p:sp>
        <p:nvSpPr>
          <p:cNvPr id="10" name="Rectangle 9"/>
          <p:cNvSpPr/>
          <p:nvPr/>
        </p:nvSpPr>
        <p:spPr>
          <a:xfrm>
            <a:off x="381000" y="1981200"/>
            <a:ext cx="8305800" cy="1676400"/>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a:p>
            <a:pPr algn="ctr"/>
            <a:endParaRPr lang="en-US" dirty="0"/>
          </a:p>
          <a:p>
            <a:pPr algn="ctr"/>
            <a:r>
              <a:rPr lang="en-US" dirty="0" smtClean="0"/>
              <a:t>It also  ____________________________________________________________</a:t>
            </a:r>
            <a:endParaRPr lang="en-US" dirty="0"/>
          </a:p>
        </p:txBody>
      </p:sp>
      <p:sp>
        <p:nvSpPr>
          <p:cNvPr id="11" name="TextBox 10"/>
          <p:cNvSpPr txBox="1"/>
          <p:nvPr/>
        </p:nvSpPr>
        <p:spPr>
          <a:xfrm>
            <a:off x="1524000" y="2200870"/>
            <a:ext cx="6934200" cy="923330"/>
          </a:xfrm>
          <a:prstGeom prst="rect">
            <a:avLst/>
          </a:prstGeom>
          <a:noFill/>
        </p:spPr>
        <p:txBody>
          <a:bodyPr wrap="square" rtlCol="0">
            <a:spAutoFit/>
          </a:bodyPr>
          <a:lstStyle/>
          <a:p>
            <a:r>
              <a:rPr lang="en-US" dirty="0"/>
              <a:t>t</a:t>
            </a:r>
            <a:r>
              <a:rPr lang="en-US" dirty="0" smtClean="0"/>
              <a:t>ells how archeologists explain that this was a type of burial that occurred when they believed that vampires actually existed. This type of burial would assure that they would not return from the grave. </a:t>
            </a:r>
            <a:endParaRPr lang="en-US" dirty="0"/>
          </a:p>
        </p:txBody>
      </p:sp>
      <p:sp>
        <p:nvSpPr>
          <p:cNvPr id="12" name="Rectangle 11"/>
          <p:cNvSpPr/>
          <p:nvPr/>
        </p:nvSpPr>
        <p:spPr>
          <a:xfrm>
            <a:off x="381000" y="3810000"/>
            <a:ext cx="8305800" cy="1676400"/>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a:p>
            <a:pPr algn="ctr"/>
            <a:endParaRPr lang="en-US" dirty="0"/>
          </a:p>
          <a:p>
            <a:pPr algn="ctr"/>
            <a:r>
              <a:rPr lang="en-US" dirty="0" smtClean="0"/>
              <a:t>Finally  ____________________________________________________________</a:t>
            </a:r>
            <a:endParaRPr lang="en-US" dirty="0"/>
          </a:p>
        </p:txBody>
      </p:sp>
      <p:sp>
        <p:nvSpPr>
          <p:cNvPr id="13" name="TextBox 12"/>
          <p:cNvSpPr txBox="1"/>
          <p:nvPr/>
        </p:nvSpPr>
        <p:spPr>
          <a:xfrm>
            <a:off x="1447800" y="4029670"/>
            <a:ext cx="6934200" cy="923330"/>
          </a:xfrm>
          <a:prstGeom prst="rect">
            <a:avLst/>
          </a:prstGeom>
          <a:noFill/>
        </p:spPr>
        <p:txBody>
          <a:bodyPr wrap="square" rtlCol="0">
            <a:spAutoFit/>
          </a:bodyPr>
          <a:lstStyle/>
          <a:p>
            <a:r>
              <a:rPr lang="en-US" dirty="0"/>
              <a:t>o</a:t>
            </a:r>
            <a:r>
              <a:rPr lang="en-US" dirty="0" smtClean="0"/>
              <a:t>fficials plan to study the skeletons to determine their age as well as check burial records from the 15</a:t>
            </a:r>
            <a:r>
              <a:rPr lang="en-US" baseline="30000" dirty="0" smtClean="0"/>
              <a:t>th</a:t>
            </a:r>
            <a:r>
              <a:rPr lang="en-US" dirty="0" smtClean="0"/>
              <a:t> and 16</a:t>
            </a:r>
            <a:r>
              <a:rPr lang="en-US" baseline="30000" dirty="0" smtClean="0"/>
              <a:t>th</a:t>
            </a:r>
            <a:r>
              <a:rPr lang="en-US" dirty="0" smtClean="0"/>
              <a:t> century to learn more about the supposed vampires. </a:t>
            </a:r>
            <a:endParaRPr lang="en-US" dirty="0"/>
          </a:p>
        </p:txBody>
      </p:sp>
    </p:spTree>
    <p:extLst>
      <p:ext uri="{BB962C8B-B14F-4D97-AF65-F5344CB8AC3E}">
        <p14:creationId xmlns:p14="http://schemas.microsoft.com/office/powerpoint/2010/main" val="3843481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11"/>
                                        </p:tgtEl>
                                        <p:attrNameLst>
                                          <p:attrName>style.visibility</p:attrName>
                                        </p:attrNameLst>
                                      </p:cBhvr>
                                      <p:to>
                                        <p:strVal val="visible"/>
                                      </p:to>
                                    </p:set>
                                    <p:anim calcmode="lin" valueType="num">
                                      <p:cBhvr>
                                        <p:cTn id="16"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11"/>
                                        </p:tgtEl>
                                        <p:attrNameLst>
                                          <p:attrName>ppt_y</p:attrName>
                                        </p:attrNameLst>
                                      </p:cBhvr>
                                      <p:tavLst>
                                        <p:tav tm="0">
                                          <p:val>
                                            <p:strVal val="#ppt_y"/>
                                          </p:val>
                                        </p:tav>
                                        <p:tav tm="100000">
                                          <p:val>
                                            <p:strVal val="#ppt_y"/>
                                          </p:val>
                                        </p:tav>
                                      </p:tavLst>
                                    </p:anim>
                                    <p:anim calcmode="lin" valueType="num">
                                      <p:cBhvr>
                                        <p:cTn id="18"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11"/>
                                        </p:tgtEl>
                                      </p:cBhvr>
                                    </p:animEffect>
                                  </p:childTnLst>
                                </p:cTn>
                              </p:par>
                            </p:childTnLst>
                          </p:cTn>
                        </p:par>
                      </p:childTnLst>
                    </p:cTn>
                  </p:par>
                  <p:par>
                    <p:cTn id="21" fill="hold">
                      <p:stCondLst>
                        <p:cond delay="indefinite"/>
                      </p:stCondLst>
                      <p:childTnLst>
                        <p:par>
                          <p:cTn id="22" fill="hold">
                            <p:stCondLst>
                              <p:cond delay="0"/>
                            </p:stCondLst>
                            <p:childTnLst>
                              <p:par>
                                <p:cTn id="23" presetID="41" presetClass="entr" presetSubtype="0" fill="hold" grpId="0" nodeType="clickEffect">
                                  <p:stCondLst>
                                    <p:cond delay="0"/>
                                  </p:stCondLst>
                                  <p:iterate type="lt">
                                    <p:tmPct val="10000"/>
                                  </p:iterate>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13"/>
                                        </p:tgtEl>
                                        <p:attrNameLst>
                                          <p:attrName>ppt_y</p:attrName>
                                        </p:attrNameLst>
                                      </p:cBhvr>
                                      <p:tavLst>
                                        <p:tav tm="0">
                                          <p:val>
                                            <p:strVal val="#ppt_y"/>
                                          </p:val>
                                        </p:tav>
                                        <p:tav tm="100000">
                                          <p:val>
                                            <p:strVal val="#ppt_y"/>
                                          </p:val>
                                        </p:tav>
                                      </p:tavLst>
                                    </p:anim>
                                    <p:anim calcmode="lin" valueType="num">
                                      <p:cBhvr>
                                        <p:cTn id="27"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1" grpId="0"/>
      <p:bldP spid="13"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278130" y="5318760"/>
            <a:ext cx="7520940" cy="548640"/>
          </a:xfrm>
        </p:spPr>
        <p:txBody>
          <a:bodyPr/>
          <a:lstStyle/>
          <a:p>
            <a:r>
              <a:rPr lang="en-US" dirty="0" smtClean="0"/>
              <a:t>Summarizing Strategy</a:t>
            </a:r>
            <a:endParaRPr lang="en-US" dirty="0" smtClean="0"/>
          </a:p>
        </p:txBody>
      </p:sp>
      <p:sp>
        <p:nvSpPr>
          <p:cNvPr id="4099" name="Slide Number Placeholder 3"/>
          <p:cNvSpPr>
            <a:spLocks noGrp="1"/>
          </p:cNvSpPr>
          <p:nvPr>
            <p:ph type="sldNum" sz="quarter" idx="10"/>
          </p:nvPr>
        </p:nvSpPr>
        <p:spPr>
          <a:xfrm rot="19140000">
            <a:off x="201168" y="4270248"/>
            <a:ext cx="2176272" cy="20116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fld id="{D1EF95A9-3A13-4BF9-8AD9-FF9A96B46D38}" type="slidenum">
              <a:rPr lang="en-US" sz="1400" smtClean="0">
                <a:latin typeface="Arial" charset="0"/>
              </a:rPr>
              <a:pPr eaLnBrk="1" hangingPunct="1"/>
              <a:t>45</a:t>
            </a:fld>
            <a:endParaRPr lang="en-US" sz="1400" smtClean="0">
              <a:latin typeface="Arial" charset="0"/>
            </a:endParaRPr>
          </a:p>
        </p:txBody>
      </p:sp>
      <p:sp>
        <p:nvSpPr>
          <p:cNvPr id="5" name="Rounded Rectangle 4"/>
          <p:cNvSpPr/>
          <p:nvPr/>
        </p:nvSpPr>
        <p:spPr>
          <a:xfrm>
            <a:off x="381000" y="685800"/>
            <a:ext cx="3429000" cy="76200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solidFill>
                  <a:schemeClr val="tx1"/>
                </a:solidFill>
              </a:rPr>
              <a:t>Perquisite for good writing</a:t>
            </a:r>
            <a:r>
              <a:rPr lang="en-US" dirty="0"/>
              <a:t>.</a:t>
            </a:r>
          </a:p>
        </p:txBody>
      </p:sp>
      <p:sp>
        <p:nvSpPr>
          <p:cNvPr id="6" name="Rounded Rectangle 5"/>
          <p:cNvSpPr/>
          <p:nvPr/>
        </p:nvSpPr>
        <p:spPr>
          <a:xfrm>
            <a:off x="304800" y="1600200"/>
            <a:ext cx="3505200" cy="175260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solidFill>
                  <a:schemeClr val="tx1"/>
                </a:solidFill>
              </a:rPr>
              <a:t>State Standard: Students will read and understand a variety of materials- need to be able to summarize to understand</a:t>
            </a:r>
            <a:endParaRPr lang="en-US" dirty="0"/>
          </a:p>
        </p:txBody>
      </p:sp>
      <p:sp>
        <p:nvSpPr>
          <p:cNvPr id="7" name="Rounded Rectangle 6"/>
          <p:cNvSpPr/>
          <p:nvPr/>
        </p:nvSpPr>
        <p:spPr>
          <a:xfrm>
            <a:off x="5334000" y="762000"/>
            <a:ext cx="3429000" cy="76200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solidFill>
                  <a:schemeClr val="tx1"/>
                </a:solidFill>
              </a:rPr>
              <a:t>Research validated strategy</a:t>
            </a:r>
            <a:r>
              <a:rPr lang="en-US" dirty="0"/>
              <a:t>.</a:t>
            </a:r>
          </a:p>
        </p:txBody>
      </p:sp>
      <p:sp>
        <p:nvSpPr>
          <p:cNvPr id="8" name="Rounded Rectangle 7"/>
          <p:cNvSpPr/>
          <p:nvPr/>
        </p:nvSpPr>
        <p:spPr>
          <a:xfrm>
            <a:off x="5334000" y="1676400"/>
            <a:ext cx="3429000" cy="76200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solidFill>
                  <a:schemeClr val="tx1"/>
                </a:solidFill>
              </a:rPr>
              <a:t>Increases engagement in reading</a:t>
            </a:r>
            <a:endParaRPr lang="en-US" dirty="0"/>
          </a:p>
        </p:txBody>
      </p:sp>
      <p:sp>
        <p:nvSpPr>
          <p:cNvPr id="9" name="Rounded Rectangle 8"/>
          <p:cNvSpPr/>
          <p:nvPr/>
        </p:nvSpPr>
        <p:spPr>
          <a:xfrm>
            <a:off x="5334000" y="2514600"/>
            <a:ext cx="3429000" cy="76200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solidFill>
                  <a:schemeClr val="tx1"/>
                </a:solidFill>
              </a:rPr>
              <a:t>CSAP asks summarizing questions </a:t>
            </a:r>
            <a:r>
              <a:rPr lang="en-US" dirty="0"/>
              <a:t>.</a:t>
            </a:r>
          </a:p>
        </p:txBody>
      </p:sp>
      <p:sp>
        <p:nvSpPr>
          <p:cNvPr id="10" name="Rounded Rectangle 9"/>
          <p:cNvSpPr/>
          <p:nvPr/>
        </p:nvSpPr>
        <p:spPr>
          <a:xfrm>
            <a:off x="304800" y="3429000"/>
            <a:ext cx="8534400" cy="152400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000" dirty="0">
                <a:solidFill>
                  <a:schemeClr val="tx1"/>
                </a:solidFill>
              </a:rPr>
              <a:t>“When students can write a well-organized summary, it means they have mentally manipulated the information, understanding it, and are likely to remember and use it later: When students can summarize, they are ready for higher-order thinking skills such as making inference and analyzing what they read.”</a:t>
            </a:r>
            <a:endParaRPr lang="en-US" dirty="0"/>
          </a:p>
        </p:txBody>
      </p:sp>
      <p:pic>
        <p:nvPicPr>
          <p:cNvPr id="4106" name="Picture 10" descr="918285_homeworks.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038600" y="1295400"/>
            <a:ext cx="1190625" cy="154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ssolve">
                                      <p:cBhvr>
                                        <p:cTn id="12" dur="500"/>
                                        <p:tgtEl>
                                          <p:spTgt spid="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dissolve">
                                      <p:cBhvr>
                                        <p:cTn id="17" dur="500"/>
                                        <p:tgtEl>
                                          <p:spTgt spid="6"/>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dissolve">
                                      <p:cBhvr>
                                        <p:cTn id="22" dur="500"/>
                                        <p:tgtEl>
                                          <p:spTgt spid="8"/>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dissolve">
                                      <p:cBhvr>
                                        <p:cTn id="27" dur="500"/>
                                        <p:tgtEl>
                                          <p:spTgt spid="9"/>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dissolve">
                                      <p:cBhvr>
                                        <p:cTn id="3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4"/>
          <p:cNvSpPr txBox="1">
            <a:spLocks noChangeArrowheads="1"/>
          </p:cNvSpPr>
          <p:nvPr/>
        </p:nvSpPr>
        <p:spPr bwMode="auto">
          <a:xfrm>
            <a:off x="838200" y="1000125"/>
            <a:ext cx="1841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endParaRPr lang="en-US" sz="2000">
              <a:latin typeface="Garamond" pitchFamily="18" charset="0"/>
            </a:endParaRPr>
          </a:p>
        </p:txBody>
      </p:sp>
      <p:sp>
        <p:nvSpPr>
          <p:cNvPr id="6150" name="Text Box 5"/>
          <p:cNvSpPr txBox="1">
            <a:spLocks noChangeArrowheads="1"/>
          </p:cNvSpPr>
          <p:nvPr/>
        </p:nvSpPr>
        <p:spPr bwMode="auto">
          <a:xfrm>
            <a:off x="457200" y="533400"/>
            <a:ext cx="8382000" cy="3935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2800"/>
              <a:t>Step 1:   Write a three part IVF topic sentence using 		     the burrito fold</a:t>
            </a:r>
          </a:p>
          <a:p>
            <a:pPr eaLnBrk="1" hangingPunct="1"/>
            <a:endParaRPr lang="en-US" sz="2800"/>
          </a:p>
          <a:p>
            <a:pPr eaLnBrk="1" hangingPunct="1"/>
            <a:r>
              <a:rPr lang="en-US" sz="2800"/>
              <a:t>Step 2:  Copy the complete topic sentence</a:t>
            </a:r>
          </a:p>
          <a:p>
            <a:pPr eaLnBrk="1" hangingPunct="1"/>
            <a:endParaRPr lang="en-US" sz="2800"/>
          </a:p>
          <a:p>
            <a:pPr eaLnBrk="1" hangingPunct="1"/>
            <a:r>
              <a:rPr lang="en-US" sz="2800"/>
              <a:t>Step 3:  Create a fact outline</a:t>
            </a:r>
          </a:p>
          <a:p>
            <a:pPr eaLnBrk="1" hangingPunct="1"/>
            <a:endParaRPr lang="en-US" sz="2800"/>
          </a:p>
          <a:p>
            <a:pPr eaLnBrk="1" hangingPunct="1"/>
            <a:r>
              <a:rPr lang="en-US" sz="2800"/>
              <a:t>Step 4:  Write a final summary paragraph using the 	    fact outline</a:t>
            </a:r>
          </a:p>
        </p:txBody>
      </p:sp>
      <p:sp>
        <p:nvSpPr>
          <p:cNvPr id="10" name="Title 1"/>
          <p:cNvSpPr txBox="1">
            <a:spLocks/>
          </p:cNvSpPr>
          <p:nvPr/>
        </p:nvSpPr>
        <p:spPr>
          <a:xfrm>
            <a:off x="278130" y="5318760"/>
            <a:ext cx="7520940" cy="54864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en-US" dirty="0" smtClean="0"/>
              <a:t>Summarizing Strategy</a:t>
            </a:r>
            <a:endParaRPr lang="en-US" dirty="0" smtClean="0"/>
          </a:p>
        </p:txBody>
      </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ChangeArrowheads="1"/>
          </p:cNvSpPr>
          <p:nvPr/>
        </p:nvSpPr>
        <p:spPr bwMode="auto">
          <a:xfrm>
            <a:off x="685800" y="2590800"/>
            <a:ext cx="2057400" cy="2286000"/>
          </a:xfrm>
          <a:prstGeom prst="rect">
            <a:avLst/>
          </a:prstGeom>
          <a:solidFill>
            <a:srgbClr val="FFFFFF"/>
          </a:solidFill>
          <a:ln w="9525" algn="ctr">
            <a:solidFill>
              <a:schemeClr val="tx1"/>
            </a:solidFill>
            <a:miter lim="800000"/>
            <a:headEnd/>
            <a:tailEnd/>
          </a:ln>
        </p:spPr>
        <p:txBody>
          <a:bodyPr wrap="none" anchor="ctr"/>
          <a:lstStyle/>
          <a:p>
            <a:pPr algn="ctr"/>
            <a:endParaRPr lang="en-US" sz="2000"/>
          </a:p>
        </p:txBody>
      </p:sp>
      <p:sp>
        <p:nvSpPr>
          <p:cNvPr id="7172" name="Rectangle 3"/>
          <p:cNvSpPr>
            <a:spLocks noChangeArrowheads="1"/>
          </p:cNvSpPr>
          <p:nvPr/>
        </p:nvSpPr>
        <p:spPr bwMode="auto">
          <a:xfrm>
            <a:off x="3429000" y="2557463"/>
            <a:ext cx="2057400" cy="2319337"/>
          </a:xfrm>
          <a:prstGeom prst="rect">
            <a:avLst/>
          </a:prstGeom>
          <a:solidFill>
            <a:srgbClr val="FFFFFF"/>
          </a:solidFill>
          <a:ln w="9525" algn="ctr">
            <a:solidFill>
              <a:schemeClr val="tx1"/>
            </a:solidFill>
            <a:miter lim="800000"/>
            <a:headEnd/>
            <a:tailEnd/>
          </a:ln>
        </p:spPr>
        <p:txBody>
          <a:bodyPr wrap="none" anchor="ctr"/>
          <a:lstStyle/>
          <a:p>
            <a:endParaRPr lang="en-US"/>
          </a:p>
        </p:txBody>
      </p:sp>
      <p:sp>
        <p:nvSpPr>
          <p:cNvPr id="7173" name="Rectangle 4"/>
          <p:cNvSpPr>
            <a:spLocks noChangeArrowheads="1"/>
          </p:cNvSpPr>
          <p:nvPr/>
        </p:nvSpPr>
        <p:spPr bwMode="auto">
          <a:xfrm>
            <a:off x="6172200" y="2557463"/>
            <a:ext cx="2057400" cy="2319337"/>
          </a:xfrm>
          <a:prstGeom prst="rect">
            <a:avLst/>
          </a:prstGeom>
          <a:solidFill>
            <a:srgbClr val="FFFFFF"/>
          </a:solidFill>
          <a:ln w="9525" algn="ctr">
            <a:solidFill>
              <a:schemeClr val="tx1"/>
            </a:solidFill>
            <a:miter lim="800000"/>
            <a:headEnd/>
            <a:tailEnd/>
          </a:ln>
        </p:spPr>
        <p:txBody>
          <a:bodyPr wrap="none" anchor="ctr"/>
          <a:lstStyle/>
          <a:p>
            <a:endParaRPr lang="en-US"/>
          </a:p>
        </p:txBody>
      </p:sp>
      <p:sp>
        <p:nvSpPr>
          <p:cNvPr id="7174" name="Text Box 5"/>
          <p:cNvSpPr txBox="1">
            <a:spLocks noChangeArrowheads="1"/>
          </p:cNvSpPr>
          <p:nvPr/>
        </p:nvSpPr>
        <p:spPr bwMode="auto">
          <a:xfrm>
            <a:off x="838200" y="2719388"/>
            <a:ext cx="1841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endParaRPr lang="en-US" sz="2000"/>
          </a:p>
        </p:txBody>
      </p:sp>
      <p:sp>
        <p:nvSpPr>
          <p:cNvPr id="974854" name="Text Box 6"/>
          <p:cNvSpPr txBox="1">
            <a:spLocks noChangeArrowheads="1"/>
          </p:cNvSpPr>
          <p:nvPr/>
        </p:nvSpPr>
        <p:spPr bwMode="auto">
          <a:xfrm>
            <a:off x="732709" y="2566988"/>
            <a:ext cx="19207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2400" dirty="0">
                <a:solidFill>
                  <a:srgbClr val="FF0000"/>
                </a:solidFill>
              </a:rPr>
              <a:t>I</a:t>
            </a:r>
            <a:r>
              <a:rPr lang="en-US" sz="2000" dirty="0"/>
              <a:t>dentify the Item</a:t>
            </a:r>
          </a:p>
        </p:txBody>
      </p:sp>
      <p:sp>
        <p:nvSpPr>
          <p:cNvPr id="974855" name="Text Box 7"/>
          <p:cNvSpPr txBox="1">
            <a:spLocks noChangeArrowheads="1"/>
          </p:cNvSpPr>
          <p:nvPr/>
        </p:nvSpPr>
        <p:spPr bwMode="auto">
          <a:xfrm>
            <a:off x="3505200" y="2565400"/>
            <a:ext cx="1905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2400" dirty="0">
                <a:solidFill>
                  <a:srgbClr val="FF0000"/>
                </a:solidFill>
              </a:rPr>
              <a:t>V</a:t>
            </a:r>
            <a:r>
              <a:rPr lang="en-US" sz="2000" dirty="0"/>
              <a:t>erb It!</a:t>
            </a:r>
          </a:p>
        </p:txBody>
      </p:sp>
      <p:sp>
        <p:nvSpPr>
          <p:cNvPr id="974856" name="Text Box 8"/>
          <p:cNvSpPr txBox="1">
            <a:spLocks noChangeArrowheads="1"/>
          </p:cNvSpPr>
          <p:nvPr/>
        </p:nvSpPr>
        <p:spPr bwMode="auto">
          <a:xfrm>
            <a:off x="6172200" y="2565400"/>
            <a:ext cx="19812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2400" dirty="0">
                <a:solidFill>
                  <a:srgbClr val="FF0000"/>
                </a:solidFill>
              </a:rPr>
              <a:t>F</a:t>
            </a:r>
            <a:r>
              <a:rPr lang="en-US" sz="2000" dirty="0"/>
              <a:t>inish Thought</a:t>
            </a:r>
          </a:p>
        </p:txBody>
      </p:sp>
      <p:sp>
        <p:nvSpPr>
          <p:cNvPr id="7178" name="Line 9"/>
          <p:cNvSpPr>
            <a:spLocks noChangeShapeType="1"/>
          </p:cNvSpPr>
          <p:nvPr/>
        </p:nvSpPr>
        <p:spPr bwMode="auto">
          <a:xfrm>
            <a:off x="685800" y="2938463"/>
            <a:ext cx="2057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179" name="Line 10"/>
          <p:cNvSpPr>
            <a:spLocks noChangeShapeType="1"/>
          </p:cNvSpPr>
          <p:nvPr/>
        </p:nvSpPr>
        <p:spPr bwMode="auto">
          <a:xfrm>
            <a:off x="3429000" y="2938463"/>
            <a:ext cx="2057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180" name="Line 11"/>
          <p:cNvSpPr>
            <a:spLocks noChangeShapeType="1"/>
          </p:cNvSpPr>
          <p:nvPr/>
        </p:nvSpPr>
        <p:spPr bwMode="auto">
          <a:xfrm>
            <a:off x="6172200" y="2938463"/>
            <a:ext cx="2057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74860" name="Text Box 12"/>
          <p:cNvSpPr txBox="1">
            <a:spLocks noChangeArrowheads="1"/>
          </p:cNvSpPr>
          <p:nvPr/>
        </p:nvSpPr>
        <p:spPr bwMode="auto">
          <a:xfrm>
            <a:off x="685800" y="3014663"/>
            <a:ext cx="1993900" cy="17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31775" indent="-231775"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buFontTx/>
              <a:buChar char="•"/>
            </a:pPr>
            <a:r>
              <a:rPr lang="en-US" sz="1800"/>
              <a:t>What is the text?</a:t>
            </a:r>
          </a:p>
          <a:p>
            <a:pPr eaLnBrk="1" hangingPunct="1">
              <a:buFontTx/>
              <a:buChar char="•"/>
            </a:pPr>
            <a:r>
              <a:rPr lang="en-US" sz="1800"/>
              <a:t>What type of text is it? </a:t>
            </a:r>
          </a:p>
          <a:p>
            <a:pPr eaLnBrk="1" hangingPunct="1">
              <a:buFontTx/>
              <a:buChar char="•"/>
            </a:pPr>
            <a:r>
              <a:rPr lang="en-US" sz="1800"/>
              <a:t>Who is the author?</a:t>
            </a:r>
          </a:p>
          <a:p>
            <a:pPr eaLnBrk="1" hangingPunct="1">
              <a:buFontTx/>
              <a:buChar char="•"/>
            </a:pPr>
            <a:endParaRPr lang="en-US" sz="1800"/>
          </a:p>
        </p:txBody>
      </p:sp>
      <p:sp>
        <p:nvSpPr>
          <p:cNvPr id="974861" name="Text Box 13"/>
          <p:cNvSpPr txBox="1">
            <a:spLocks noChangeArrowheads="1"/>
          </p:cNvSpPr>
          <p:nvPr/>
        </p:nvSpPr>
        <p:spPr bwMode="auto">
          <a:xfrm>
            <a:off x="6248400" y="3090863"/>
            <a:ext cx="2057400" cy="17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31775" indent="-231775"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buFontTx/>
              <a:buChar char="•"/>
            </a:pPr>
            <a:r>
              <a:rPr lang="en-US" sz="1800"/>
              <a:t>What is the big idea?</a:t>
            </a:r>
          </a:p>
          <a:p>
            <a:pPr eaLnBrk="1" hangingPunct="1">
              <a:buFontTx/>
              <a:buChar char="•"/>
            </a:pPr>
            <a:r>
              <a:rPr lang="en-US" sz="1800"/>
              <a:t>What is the big concept?</a:t>
            </a:r>
          </a:p>
          <a:p>
            <a:pPr eaLnBrk="1" hangingPunct="1">
              <a:buFontTx/>
              <a:buChar char="•"/>
            </a:pPr>
            <a:r>
              <a:rPr lang="en-US" sz="1800"/>
              <a:t>What is the main idea?</a:t>
            </a:r>
          </a:p>
        </p:txBody>
      </p:sp>
      <p:sp>
        <p:nvSpPr>
          <p:cNvPr id="974862" name="Text Box 14"/>
          <p:cNvSpPr txBox="1">
            <a:spLocks noChangeArrowheads="1"/>
          </p:cNvSpPr>
          <p:nvPr/>
        </p:nvSpPr>
        <p:spPr bwMode="auto">
          <a:xfrm>
            <a:off x="3581400" y="3463925"/>
            <a:ext cx="1854200" cy="611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1800"/>
              <a:t>ACTION WORD</a:t>
            </a:r>
          </a:p>
          <a:p>
            <a:pPr eaLnBrk="1" hangingPunct="1">
              <a:buFontTx/>
              <a:buChar char="•"/>
            </a:pPr>
            <a:endParaRPr lang="en-US"/>
          </a:p>
        </p:txBody>
      </p:sp>
      <p:sp>
        <p:nvSpPr>
          <p:cNvPr id="20" name="Title 1"/>
          <p:cNvSpPr txBox="1">
            <a:spLocks/>
          </p:cNvSpPr>
          <p:nvPr/>
        </p:nvSpPr>
        <p:spPr>
          <a:xfrm>
            <a:off x="278130" y="5318760"/>
            <a:ext cx="7520940" cy="54864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en-US" dirty="0" smtClean="0"/>
              <a:t>Summarizing Strategy</a:t>
            </a:r>
            <a:endParaRPr lang="en-US" dirty="0" smtClean="0"/>
          </a:p>
        </p:txBody>
      </p:sp>
      <p:sp>
        <p:nvSpPr>
          <p:cNvPr id="3" name="Rectangle 2"/>
          <p:cNvSpPr/>
          <p:nvPr/>
        </p:nvSpPr>
        <p:spPr>
          <a:xfrm>
            <a:off x="1222946" y="457200"/>
            <a:ext cx="6698116" cy="1754326"/>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Simple topic Sentence</a:t>
            </a:r>
          </a:p>
          <a:p>
            <a:pPr algn="ctr"/>
            <a:r>
              <a:rPr 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IVF</a:t>
            </a: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3" presetClass="entr" presetSubtype="0" fill="hold" grpId="0" nodeType="clickEffect">
                                  <p:stCondLst>
                                    <p:cond delay="0"/>
                                  </p:stCondLst>
                                  <p:childTnLst>
                                    <p:set>
                                      <p:cBhvr>
                                        <p:cTn id="6" dur="1" fill="hold">
                                          <p:stCondLst>
                                            <p:cond delay="0"/>
                                          </p:stCondLst>
                                        </p:cTn>
                                        <p:tgtEl>
                                          <p:spTgt spid="974854"/>
                                        </p:tgtEl>
                                        <p:attrNameLst>
                                          <p:attrName>style.visibility</p:attrName>
                                        </p:attrNameLst>
                                      </p:cBhvr>
                                      <p:to>
                                        <p:strVal val="visible"/>
                                      </p:to>
                                    </p:set>
                                    <p:animEffect transition="in" filter="fade">
                                      <p:cBhvr>
                                        <p:cTn id="7" dur="100"/>
                                        <p:tgtEl>
                                          <p:spTgt spid="974854"/>
                                        </p:tgtEl>
                                      </p:cBhvr>
                                    </p:animEffect>
                                    <p:anim calcmode="lin" valueType="num">
                                      <p:cBhvr>
                                        <p:cTn id="8" dur="400" fill="hold"/>
                                        <p:tgtEl>
                                          <p:spTgt spid="974854"/>
                                        </p:tgtEl>
                                        <p:attrNameLst>
                                          <p:attrName>ppt_x</p:attrName>
                                        </p:attrNameLst>
                                      </p:cBhvr>
                                      <p:tavLst>
                                        <p:tav tm="0">
                                          <p:val>
                                            <p:strVal val="#ppt_x"/>
                                          </p:val>
                                        </p:tav>
                                        <p:tav tm="100000">
                                          <p:val>
                                            <p:strVal val="#ppt_x"/>
                                          </p:val>
                                        </p:tav>
                                      </p:tavLst>
                                    </p:anim>
                                    <p:anim calcmode="lin" valueType="num">
                                      <p:cBhvr>
                                        <p:cTn id="9" dur="400" fill="hold"/>
                                        <p:tgtEl>
                                          <p:spTgt spid="974854"/>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974854"/>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974854"/>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12" presetID="43" presetClass="entr" presetSubtype="0" fill="hold" grpId="0" nodeType="withEffect">
                                  <p:stCondLst>
                                    <p:cond delay="0"/>
                                  </p:stCondLst>
                                  <p:childTnLst>
                                    <p:set>
                                      <p:cBhvr>
                                        <p:cTn id="13" dur="1" fill="hold">
                                          <p:stCondLst>
                                            <p:cond delay="0"/>
                                          </p:stCondLst>
                                        </p:cTn>
                                        <p:tgtEl>
                                          <p:spTgt spid="974855"/>
                                        </p:tgtEl>
                                        <p:attrNameLst>
                                          <p:attrName>style.visibility</p:attrName>
                                        </p:attrNameLst>
                                      </p:cBhvr>
                                      <p:to>
                                        <p:strVal val="visible"/>
                                      </p:to>
                                    </p:set>
                                    <p:animEffect transition="in" filter="fade">
                                      <p:cBhvr>
                                        <p:cTn id="14" dur="100"/>
                                        <p:tgtEl>
                                          <p:spTgt spid="974855"/>
                                        </p:tgtEl>
                                      </p:cBhvr>
                                    </p:animEffect>
                                    <p:anim calcmode="lin" valueType="num">
                                      <p:cBhvr>
                                        <p:cTn id="15" dur="400" fill="hold"/>
                                        <p:tgtEl>
                                          <p:spTgt spid="974855"/>
                                        </p:tgtEl>
                                        <p:attrNameLst>
                                          <p:attrName>ppt_x</p:attrName>
                                        </p:attrNameLst>
                                      </p:cBhvr>
                                      <p:tavLst>
                                        <p:tav tm="0">
                                          <p:val>
                                            <p:strVal val="#ppt_x"/>
                                          </p:val>
                                        </p:tav>
                                        <p:tav tm="100000">
                                          <p:val>
                                            <p:strVal val="#ppt_x"/>
                                          </p:val>
                                        </p:tav>
                                      </p:tavLst>
                                    </p:anim>
                                    <p:anim calcmode="lin" valueType="num">
                                      <p:cBhvr>
                                        <p:cTn id="16" dur="400" fill="hold"/>
                                        <p:tgtEl>
                                          <p:spTgt spid="974855"/>
                                        </p:tgtEl>
                                        <p:attrNameLst>
                                          <p:attrName>ppt_y</p:attrName>
                                        </p:attrNameLst>
                                      </p:cBhvr>
                                      <p:tavLst>
                                        <p:tav tm="0">
                                          <p:val>
                                            <p:strVal val="#ppt_y+0.31"/>
                                          </p:val>
                                        </p:tav>
                                        <p:tav tm="100000">
                                          <p:val>
                                            <p:strVal val="#ppt_y+0.31"/>
                                          </p:val>
                                        </p:tav>
                                      </p:tavLst>
                                    </p:anim>
                                    <p:anim calcmode="lin" valueType="num">
                                      <p:cBhvr>
                                        <p:cTn id="17" dur="600" decel="50000" fill="hold">
                                          <p:stCondLst>
                                            <p:cond delay="400"/>
                                          </p:stCondLst>
                                        </p:cTn>
                                        <p:tgtEl>
                                          <p:spTgt spid="974855"/>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8" dur="600" decel="50000" fill="hold">
                                          <p:stCondLst>
                                            <p:cond delay="400"/>
                                          </p:stCondLst>
                                        </p:cTn>
                                        <p:tgtEl>
                                          <p:spTgt spid="974855"/>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19" presetID="43" presetClass="entr" presetSubtype="0" fill="hold" grpId="0" nodeType="withEffect">
                                  <p:stCondLst>
                                    <p:cond delay="0"/>
                                  </p:stCondLst>
                                  <p:childTnLst>
                                    <p:set>
                                      <p:cBhvr>
                                        <p:cTn id="20" dur="1" fill="hold">
                                          <p:stCondLst>
                                            <p:cond delay="0"/>
                                          </p:stCondLst>
                                        </p:cTn>
                                        <p:tgtEl>
                                          <p:spTgt spid="974856"/>
                                        </p:tgtEl>
                                        <p:attrNameLst>
                                          <p:attrName>style.visibility</p:attrName>
                                        </p:attrNameLst>
                                      </p:cBhvr>
                                      <p:to>
                                        <p:strVal val="visible"/>
                                      </p:to>
                                    </p:set>
                                    <p:animEffect transition="in" filter="fade">
                                      <p:cBhvr>
                                        <p:cTn id="21" dur="100"/>
                                        <p:tgtEl>
                                          <p:spTgt spid="974856"/>
                                        </p:tgtEl>
                                      </p:cBhvr>
                                    </p:animEffect>
                                    <p:anim calcmode="lin" valueType="num">
                                      <p:cBhvr>
                                        <p:cTn id="22" dur="400" fill="hold"/>
                                        <p:tgtEl>
                                          <p:spTgt spid="974856"/>
                                        </p:tgtEl>
                                        <p:attrNameLst>
                                          <p:attrName>ppt_x</p:attrName>
                                        </p:attrNameLst>
                                      </p:cBhvr>
                                      <p:tavLst>
                                        <p:tav tm="0">
                                          <p:val>
                                            <p:strVal val="#ppt_x"/>
                                          </p:val>
                                        </p:tav>
                                        <p:tav tm="100000">
                                          <p:val>
                                            <p:strVal val="#ppt_x"/>
                                          </p:val>
                                        </p:tav>
                                      </p:tavLst>
                                    </p:anim>
                                    <p:anim calcmode="lin" valueType="num">
                                      <p:cBhvr>
                                        <p:cTn id="23" dur="400" fill="hold"/>
                                        <p:tgtEl>
                                          <p:spTgt spid="974856"/>
                                        </p:tgtEl>
                                        <p:attrNameLst>
                                          <p:attrName>ppt_y</p:attrName>
                                        </p:attrNameLst>
                                      </p:cBhvr>
                                      <p:tavLst>
                                        <p:tav tm="0">
                                          <p:val>
                                            <p:strVal val="#ppt_y+0.31"/>
                                          </p:val>
                                        </p:tav>
                                        <p:tav tm="100000">
                                          <p:val>
                                            <p:strVal val="#ppt_y+0.31"/>
                                          </p:val>
                                        </p:tav>
                                      </p:tavLst>
                                    </p:anim>
                                    <p:anim calcmode="lin" valueType="num">
                                      <p:cBhvr>
                                        <p:cTn id="24" dur="600" decel="50000" fill="hold">
                                          <p:stCondLst>
                                            <p:cond delay="400"/>
                                          </p:stCondLst>
                                        </p:cTn>
                                        <p:tgtEl>
                                          <p:spTgt spid="974856"/>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5" dur="600" decel="50000" fill="hold">
                                          <p:stCondLst>
                                            <p:cond delay="400"/>
                                          </p:stCondLst>
                                        </p:cTn>
                                        <p:tgtEl>
                                          <p:spTgt spid="974856"/>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9" presetClass="entr" presetSubtype="0" fill="hold" nodeType="clickEffect">
                                  <p:stCondLst>
                                    <p:cond delay="0"/>
                                  </p:stCondLst>
                                  <p:childTnLst>
                                    <p:set>
                                      <p:cBhvr>
                                        <p:cTn id="29" dur="1" fill="hold">
                                          <p:stCondLst>
                                            <p:cond delay="0"/>
                                          </p:stCondLst>
                                        </p:cTn>
                                        <p:tgtEl>
                                          <p:spTgt spid="974860">
                                            <p:txEl>
                                              <p:pRg st="0" end="0"/>
                                            </p:txEl>
                                          </p:spTgt>
                                        </p:tgtEl>
                                        <p:attrNameLst>
                                          <p:attrName>style.visibility</p:attrName>
                                        </p:attrNameLst>
                                      </p:cBhvr>
                                      <p:to>
                                        <p:strVal val="visible"/>
                                      </p:to>
                                    </p:set>
                                    <p:animEffect transition="in" filter="dissolve">
                                      <p:cBhvr>
                                        <p:cTn id="30" dur="500"/>
                                        <p:tgtEl>
                                          <p:spTgt spid="974860">
                                            <p:txEl>
                                              <p:pRg st="0" end="0"/>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9" presetClass="entr" presetSubtype="0" fill="hold" nodeType="clickEffect">
                                  <p:stCondLst>
                                    <p:cond delay="0"/>
                                  </p:stCondLst>
                                  <p:childTnLst>
                                    <p:set>
                                      <p:cBhvr>
                                        <p:cTn id="34" dur="1" fill="hold">
                                          <p:stCondLst>
                                            <p:cond delay="0"/>
                                          </p:stCondLst>
                                        </p:cTn>
                                        <p:tgtEl>
                                          <p:spTgt spid="974860">
                                            <p:txEl>
                                              <p:pRg st="1" end="1"/>
                                            </p:txEl>
                                          </p:spTgt>
                                        </p:tgtEl>
                                        <p:attrNameLst>
                                          <p:attrName>style.visibility</p:attrName>
                                        </p:attrNameLst>
                                      </p:cBhvr>
                                      <p:to>
                                        <p:strVal val="visible"/>
                                      </p:to>
                                    </p:set>
                                    <p:animEffect transition="in" filter="dissolve">
                                      <p:cBhvr>
                                        <p:cTn id="35" dur="500"/>
                                        <p:tgtEl>
                                          <p:spTgt spid="974860">
                                            <p:txEl>
                                              <p:pRg st="1" end="1"/>
                                            </p:txEl>
                                          </p:spTgt>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9" presetClass="entr" presetSubtype="0" fill="hold" nodeType="clickEffect">
                                  <p:stCondLst>
                                    <p:cond delay="0"/>
                                  </p:stCondLst>
                                  <p:childTnLst>
                                    <p:set>
                                      <p:cBhvr>
                                        <p:cTn id="39" dur="1" fill="hold">
                                          <p:stCondLst>
                                            <p:cond delay="0"/>
                                          </p:stCondLst>
                                        </p:cTn>
                                        <p:tgtEl>
                                          <p:spTgt spid="974860">
                                            <p:txEl>
                                              <p:pRg st="2" end="2"/>
                                            </p:txEl>
                                          </p:spTgt>
                                        </p:tgtEl>
                                        <p:attrNameLst>
                                          <p:attrName>style.visibility</p:attrName>
                                        </p:attrNameLst>
                                      </p:cBhvr>
                                      <p:to>
                                        <p:strVal val="visible"/>
                                      </p:to>
                                    </p:set>
                                    <p:animEffect transition="in" filter="dissolve">
                                      <p:cBhvr>
                                        <p:cTn id="40" dur="500"/>
                                        <p:tgtEl>
                                          <p:spTgt spid="974860">
                                            <p:txEl>
                                              <p:pRg st="2" end="2"/>
                                            </p:txEl>
                                          </p:spTgt>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9" presetClass="entr" presetSubtype="0" fill="hold" grpId="0" nodeType="clickEffect">
                                  <p:stCondLst>
                                    <p:cond delay="0"/>
                                  </p:stCondLst>
                                  <p:childTnLst>
                                    <p:set>
                                      <p:cBhvr>
                                        <p:cTn id="44" dur="1" fill="hold">
                                          <p:stCondLst>
                                            <p:cond delay="0"/>
                                          </p:stCondLst>
                                        </p:cTn>
                                        <p:tgtEl>
                                          <p:spTgt spid="974862"/>
                                        </p:tgtEl>
                                        <p:attrNameLst>
                                          <p:attrName>style.visibility</p:attrName>
                                        </p:attrNameLst>
                                      </p:cBhvr>
                                      <p:to>
                                        <p:strVal val="visible"/>
                                      </p:to>
                                    </p:set>
                                    <p:animEffect transition="in" filter="dissolve">
                                      <p:cBhvr>
                                        <p:cTn id="45" dur="500"/>
                                        <p:tgtEl>
                                          <p:spTgt spid="974862"/>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9" presetClass="entr" presetSubtype="0" fill="hold" nodeType="clickEffect">
                                  <p:stCondLst>
                                    <p:cond delay="0"/>
                                  </p:stCondLst>
                                  <p:childTnLst>
                                    <p:set>
                                      <p:cBhvr>
                                        <p:cTn id="49" dur="1" fill="hold">
                                          <p:stCondLst>
                                            <p:cond delay="0"/>
                                          </p:stCondLst>
                                        </p:cTn>
                                        <p:tgtEl>
                                          <p:spTgt spid="974861">
                                            <p:txEl>
                                              <p:pRg st="0" end="0"/>
                                            </p:txEl>
                                          </p:spTgt>
                                        </p:tgtEl>
                                        <p:attrNameLst>
                                          <p:attrName>style.visibility</p:attrName>
                                        </p:attrNameLst>
                                      </p:cBhvr>
                                      <p:to>
                                        <p:strVal val="visible"/>
                                      </p:to>
                                    </p:set>
                                    <p:animEffect transition="in" filter="dissolve">
                                      <p:cBhvr>
                                        <p:cTn id="50" dur="500"/>
                                        <p:tgtEl>
                                          <p:spTgt spid="974861">
                                            <p:txEl>
                                              <p:pRg st="0" end="0"/>
                                            </p:txEl>
                                          </p:spTgt>
                                        </p:tgtEl>
                                      </p:cBhvr>
                                    </p:animEffect>
                                  </p:childTnLst>
                                </p:cTn>
                              </p:par>
                            </p:childTnLst>
                          </p:cTn>
                        </p:par>
                      </p:childTnLst>
                    </p:cTn>
                  </p:par>
                  <p:par>
                    <p:cTn id="51" fill="hold" nodeType="clickPar">
                      <p:stCondLst>
                        <p:cond delay="indefinite"/>
                      </p:stCondLst>
                      <p:childTnLst>
                        <p:par>
                          <p:cTn id="52" fill="hold" nodeType="withGroup">
                            <p:stCondLst>
                              <p:cond delay="0"/>
                            </p:stCondLst>
                            <p:childTnLst>
                              <p:par>
                                <p:cTn id="53" presetID="9" presetClass="entr" presetSubtype="0" fill="hold" nodeType="clickEffect">
                                  <p:stCondLst>
                                    <p:cond delay="0"/>
                                  </p:stCondLst>
                                  <p:childTnLst>
                                    <p:set>
                                      <p:cBhvr>
                                        <p:cTn id="54" dur="1" fill="hold">
                                          <p:stCondLst>
                                            <p:cond delay="0"/>
                                          </p:stCondLst>
                                        </p:cTn>
                                        <p:tgtEl>
                                          <p:spTgt spid="974861">
                                            <p:txEl>
                                              <p:pRg st="1" end="1"/>
                                            </p:txEl>
                                          </p:spTgt>
                                        </p:tgtEl>
                                        <p:attrNameLst>
                                          <p:attrName>style.visibility</p:attrName>
                                        </p:attrNameLst>
                                      </p:cBhvr>
                                      <p:to>
                                        <p:strVal val="visible"/>
                                      </p:to>
                                    </p:set>
                                    <p:animEffect transition="in" filter="dissolve">
                                      <p:cBhvr>
                                        <p:cTn id="55" dur="500"/>
                                        <p:tgtEl>
                                          <p:spTgt spid="974861">
                                            <p:txEl>
                                              <p:pRg st="1" end="1"/>
                                            </p:txEl>
                                          </p:spTgt>
                                        </p:tgtEl>
                                      </p:cBhvr>
                                    </p:animEffect>
                                  </p:childTnLst>
                                </p:cTn>
                              </p:par>
                            </p:childTnLst>
                          </p:cTn>
                        </p:par>
                      </p:childTnLst>
                    </p:cTn>
                  </p:par>
                  <p:par>
                    <p:cTn id="56" fill="hold" nodeType="clickPar">
                      <p:stCondLst>
                        <p:cond delay="indefinite"/>
                      </p:stCondLst>
                      <p:childTnLst>
                        <p:par>
                          <p:cTn id="57" fill="hold" nodeType="withGroup">
                            <p:stCondLst>
                              <p:cond delay="0"/>
                            </p:stCondLst>
                            <p:childTnLst>
                              <p:par>
                                <p:cTn id="58" presetID="9" presetClass="entr" presetSubtype="0" fill="hold" nodeType="clickEffect">
                                  <p:stCondLst>
                                    <p:cond delay="0"/>
                                  </p:stCondLst>
                                  <p:childTnLst>
                                    <p:set>
                                      <p:cBhvr>
                                        <p:cTn id="59" dur="1" fill="hold">
                                          <p:stCondLst>
                                            <p:cond delay="0"/>
                                          </p:stCondLst>
                                        </p:cTn>
                                        <p:tgtEl>
                                          <p:spTgt spid="974861">
                                            <p:txEl>
                                              <p:pRg st="2" end="2"/>
                                            </p:txEl>
                                          </p:spTgt>
                                        </p:tgtEl>
                                        <p:attrNameLst>
                                          <p:attrName>style.visibility</p:attrName>
                                        </p:attrNameLst>
                                      </p:cBhvr>
                                      <p:to>
                                        <p:strVal val="visible"/>
                                      </p:to>
                                    </p:set>
                                    <p:animEffect transition="in" filter="dissolve">
                                      <p:cBhvr>
                                        <p:cTn id="60" dur="500"/>
                                        <p:tgtEl>
                                          <p:spTgt spid="97486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4854" grpId="0"/>
      <p:bldP spid="974855" grpId="0"/>
      <p:bldP spid="974856" grpId="0"/>
      <p:bldP spid="974862"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2"/>
          <p:cNvSpPr>
            <a:spLocks noChangeArrowheads="1"/>
          </p:cNvSpPr>
          <p:nvPr/>
        </p:nvSpPr>
        <p:spPr bwMode="auto">
          <a:xfrm>
            <a:off x="914400" y="252436"/>
            <a:ext cx="7543800" cy="4267200"/>
          </a:xfrm>
          <a:prstGeom prst="rect">
            <a:avLst/>
          </a:prstGeom>
          <a:solidFill>
            <a:srgbClr val="FFFFFF"/>
          </a:solidFill>
          <a:ln w="9525">
            <a:solidFill>
              <a:schemeClr val="tx1"/>
            </a:solidFill>
            <a:miter lim="800000"/>
            <a:headEnd/>
            <a:tailEnd/>
          </a:ln>
        </p:spPr>
        <p:txBody>
          <a:bodyPr wrap="none" anchor="ctr"/>
          <a:lstStyle/>
          <a:p>
            <a:pPr algn="ctr"/>
            <a:endParaRPr lang="en-US" sz="1800"/>
          </a:p>
        </p:txBody>
      </p:sp>
      <p:sp>
        <p:nvSpPr>
          <p:cNvPr id="15365" name="Text Box 4"/>
          <p:cNvSpPr txBox="1">
            <a:spLocks noChangeArrowheads="1"/>
          </p:cNvSpPr>
          <p:nvPr/>
        </p:nvSpPr>
        <p:spPr bwMode="auto">
          <a:xfrm>
            <a:off x="1676400" y="252436"/>
            <a:ext cx="46021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2400"/>
              <a:t>Write a 3 part summary sentence.</a:t>
            </a:r>
          </a:p>
        </p:txBody>
      </p:sp>
      <p:sp>
        <p:nvSpPr>
          <p:cNvPr id="15366" name="Text Box 5"/>
          <p:cNvSpPr txBox="1">
            <a:spLocks noChangeArrowheads="1"/>
          </p:cNvSpPr>
          <p:nvPr/>
        </p:nvSpPr>
        <p:spPr bwMode="auto">
          <a:xfrm>
            <a:off x="1689100" y="723924"/>
            <a:ext cx="17653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1800"/>
              <a:t>Identify the item.</a:t>
            </a:r>
          </a:p>
        </p:txBody>
      </p:sp>
      <p:sp>
        <p:nvSpPr>
          <p:cNvPr id="15367" name="Text Box 6"/>
          <p:cNvSpPr txBox="1">
            <a:spLocks noChangeArrowheads="1"/>
          </p:cNvSpPr>
          <p:nvPr/>
        </p:nvSpPr>
        <p:spPr bwMode="auto">
          <a:xfrm>
            <a:off x="4373563" y="723924"/>
            <a:ext cx="6985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1800"/>
              <a:t>Verb </a:t>
            </a:r>
          </a:p>
        </p:txBody>
      </p:sp>
      <p:sp>
        <p:nvSpPr>
          <p:cNvPr id="15368" name="Text Box 7"/>
          <p:cNvSpPr txBox="1">
            <a:spLocks noChangeArrowheads="1"/>
          </p:cNvSpPr>
          <p:nvPr/>
        </p:nvSpPr>
        <p:spPr bwMode="auto">
          <a:xfrm>
            <a:off x="6096000" y="723924"/>
            <a:ext cx="23622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1800"/>
              <a:t>Finish your thought.</a:t>
            </a:r>
          </a:p>
        </p:txBody>
      </p:sp>
      <p:sp>
        <p:nvSpPr>
          <p:cNvPr id="15369" name="Text Box 8"/>
          <p:cNvSpPr txBox="1">
            <a:spLocks noChangeArrowheads="1"/>
          </p:cNvSpPr>
          <p:nvPr/>
        </p:nvSpPr>
        <p:spPr bwMode="auto">
          <a:xfrm>
            <a:off x="1689100" y="1928836"/>
            <a:ext cx="67691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2400"/>
              <a:t>Copy the sentence so it looks like a real sentence.</a:t>
            </a:r>
          </a:p>
        </p:txBody>
      </p:sp>
      <p:sp>
        <p:nvSpPr>
          <p:cNvPr id="993289" name="Text Box 9"/>
          <p:cNvSpPr txBox="1">
            <a:spLocks noChangeArrowheads="1"/>
          </p:cNvSpPr>
          <p:nvPr/>
        </p:nvSpPr>
        <p:spPr bwMode="auto">
          <a:xfrm>
            <a:off x="1641475" y="2995636"/>
            <a:ext cx="23161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2000"/>
              <a:t>  </a:t>
            </a:r>
            <a:r>
              <a:rPr lang="en-US" sz="2400"/>
              <a:t>Write the facts.</a:t>
            </a:r>
          </a:p>
        </p:txBody>
      </p:sp>
      <p:sp>
        <p:nvSpPr>
          <p:cNvPr id="993290" name="Rectangle 10"/>
          <p:cNvSpPr>
            <a:spLocks noChangeArrowheads="1"/>
          </p:cNvSpPr>
          <p:nvPr/>
        </p:nvSpPr>
        <p:spPr bwMode="auto">
          <a:xfrm>
            <a:off x="1905000" y="3529036"/>
            <a:ext cx="228600" cy="76200"/>
          </a:xfrm>
          <a:prstGeom prst="rect">
            <a:avLst/>
          </a:prstGeom>
          <a:solidFill>
            <a:srgbClr val="969696"/>
          </a:solidFill>
          <a:ln w="9525" algn="ctr">
            <a:solidFill>
              <a:schemeClr val="tx1"/>
            </a:solidFill>
            <a:miter lim="800000"/>
            <a:headEnd/>
            <a:tailEnd/>
          </a:ln>
        </p:spPr>
        <p:txBody>
          <a:bodyPr wrap="none" anchor="ctr"/>
          <a:lstStyle/>
          <a:p>
            <a:endParaRPr lang="en-US"/>
          </a:p>
        </p:txBody>
      </p:sp>
      <p:grpSp>
        <p:nvGrpSpPr>
          <p:cNvPr id="15372" name="Group 11"/>
          <p:cNvGrpSpPr>
            <a:grpSpLocks noChangeAspect="1"/>
          </p:cNvGrpSpPr>
          <p:nvPr/>
        </p:nvGrpSpPr>
        <p:grpSpPr bwMode="auto">
          <a:xfrm rot="2632428">
            <a:off x="749300" y="-280964"/>
            <a:ext cx="938213" cy="1066800"/>
            <a:chOff x="2651" y="1873"/>
            <a:chExt cx="457" cy="574"/>
          </a:xfrm>
        </p:grpSpPr>
        <p:sp>
          <p:nvSpPr>
            <p:cNvPr id="15410" name="AutoShape 12"/>
            <p:cNvSpPr>
              <a:spLocks noChangeAspect="1" noChangeArrowheads="1" noTextEdit="1"/>
            </p:cNvSpPr>
            <p:nvPr/>
          </p:nvSpPr>
          <p:spPr bwMode="auto">
            <a:xfrm>
              <a:off x="2651" y="1873"/>
              <a:ext cx="457" cy="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411" name="Freeform 13"/>
            <p:cNvSpPr>
              <a:spLocks/>
            </p:cNvSpPr>
            <p:nvPr/>
          </p:nvSpPr>
          <p:spPr bwMode="auto">
            <a:xfrm>
              <a:off x="2656" y="1935"/>
              <a:ext cx="149" cy="318"/>
            </a:xfrm>
            <a:custGeom>
              <a:avLst/>
              <a:gdLst>
                <a:gd name="T0" fmla="*/ 1 w 297"/>
                <a:gd name="T1" fmla="*/ 1 h 636"/>
                <a:gd name="T2" fmla="*/ 1 w 297"/>
                <a:gd name="T3" fmla="*/ 1 h 636"/>
                <a:gd name="T4" fmla="*/ 1 w 297"/>
                <a:gd name="T5" fmla="*/ 1 h 636"/>
                <a:gd name="T6" fmla="*/ 1 w 297"/>
                <a:gd name="T7" fmla="*/ 1 h 636"/>
                <a:gd name="T8" fmla="*/ 1 w 297"/>
                <a:gd name="T9" fmla="*/ 1 h 636"/>
                <a:gd name="T10" fmla="*/ 1 w 297"/>
                <a:gd name="T11" fmla="*/ 1 h 636"/>
                <a:gd name="T12" fmla="*/ 1 w 297"/>
                <a:gd name="T13" fmla="*/ 1 h 636"/>
                <a:gd name="T14" fmla="*/ 1 w 297"/>
                <a:gd name="T15" fmla="*/ 1 h 636"/>
                <a:gd name="T16" fmla="*/ 1 w 297"/>
                <a:gd name="T17" fmla="*/ 1 h 636"/>
                <a:gd name="T18" fmla="*/ 1 w 297"/>
                <a:gd name="T19" fmla="*/ 1 h 636"/>
                <a:gd name="T20" fmla="*/ 1 w 297"/>
                <a:gd name="T21" fmla="*/ 1 h 636"/>
                <a:gd name="T22" fmla="*/ 1 w 297"/>
                <a:gd name="T23" fmla="*/ 1 h 636"/>
                <a:gd name="T24" fmla="*/ 1 w 297"/>
                <a:gd name="T25" fmla="*/ 1 h 636"/>
                <a:gd name="T26" fmla="*/ 1 w 297"/>
                <a:gd name="T27" fmla="*/ 1 h 636"/>
                <a:gd name="T28" fmla="*/ 1 w 297"/>
                <a:gd name="T29" fmla="*/ 1 h 636"/>
                <a:gd name="T30" fmla="*/ 1 w 297"/>
                <a:gd name="T31" fmla="*/ 1 h 636"/>
                <a:gd name="T32" fmla="*/ 1 w 297"/>
                <a:gd name="T33" fmla="*/ 1 h 636"/>
                <a:gd name="T34" fmla="*/ 1 w 297"/>
                <a:gd name="T35" fmla="*/ 1 h 636"/>
                <a:gd name="T36" fmla="*/ 1 w 297"/>
                <a:gd name="T37" fmla="*/ 1 h 636"/>
                <a:gd name="T38" fmla="*/ 0 w 297"/>
                <a:gd name="T39" fmla="*/ 1 h 636"/>
                <a:gd name="T40" fmla="*/ 1 w 297"/>
                <a:gd name="T41" fmla="*/ 1 h 636"/>
                <a:gd name="T42" fmla="*/ 1 w 297"/>
                <a:gd name="T43" fmla="*/ 1 h 636"/>
                <a:gd name="T44" fmla="*/ 1 w 297"/>
                <a:gd name="T45" fmla="*/ 1 h 636"/>
                <a:gd name="T46" fmla="*/ 1 w 297"/>
                <a:gd name="T47" fmla="*/ 1 h 636"/>
                <a:gd name="T48" fmla="*/ 1 w 297"/>
                <a:gd name="T49" fmla="*/ 1 h 636"/>
                <a:gd name="T50" fmla="*/ 1 w 297"/>
                <a:gd name="T51" fmla="*/ 1 h 636"/>
                <a:gd name="T52" fmla="*/ 1 w 297"/>
                <a:gd name="T53" fmla="*/ 1 h 636"/>
                <a:gd name="T54" fmla="*/ 1 w 297"/>
                <a:gd name="T55" fmla="*/ 1 h 636"/>
                <a:gd name="T56" fmla="*/ 1 w 297"/>
                <a:gd name="T57" fmla="*/ 1 h 636"/>
                <a:gd name="T58" fmla="*/ 1 w 297"/>
                <a:gd name="T59" fmla="*/ 1 h 636"/>
                <a:gd name="T60" fmla="*/ 1 w 297"/>
                <a:gd name="T61" fmla="*/ 1 h 636"/>
                <a:gd name="T62" fmla="*/ 1 w 297"/>
                <a:gd name="T63" fmla="*/ 1 h 636"/>
                <a:gd name="T64" fmla="*/ 1 w 297"/>
                <a:gd name="T65" fmla="*/ 1 h 636"/>
                <a:gd name="T66" fmla="*/ 1 w 297"/>
                <a:gd name="T67" fmla="*/ 1 h 636"/>
                <a:gd name="T68" fmla="*/ 1 w 297"/>
                <a:gd name="T69" fmla="*/ 1 h 636"/>
                <a:gd name="T70" fmla="*/ 1 w 297"/>
                <a:gd name="T71" fmla="*/ 1 h 636"/>
                <a:gd name="T72" fmla="*/ 1 w 297"/>
                <a:gd name="T73" fmla="*/ 1 h 636"/>
                <a:gd name="T74" fmla="*/ 1 w 297"/>
                <a:gd name="T75" fmla="*/ 1 h 636"/>
                <a:gd name="T76" fmla="*/ 1 w 297"/>
                <a:gd name="T77" fmla="*/ 1 h 636"/>
                <a:gd name="T78" fmla="*/ 1 w 297"/>
                <a:gd name="T79" fmla="*/ 1 h 636"/>
                <a:gd name="T80" fmla="*/ 1 w 297"/>
                <a:gd name="T81" fmla="*/ 1 h 636"/>
                <a:gd name="T82" fmla="*/ 1 w 297"/>
                <a:gd name="T83" fmla="*/ 1 h 636"/>
                <a:gd name="T84" fmla="*/ 1 w 297"/>
                <a:gd name="T85" fmla="*/ 1 h 636"/>
                <a:gd name="T86" fmla="*/ 1 w 297"/>
                <a:gd name="T87" fmla="*/ 1 h 636"/>
                <a:gd name="T88" fmla="*/ 1 w 297"/>
                <a:gd name="T89" fmla="*/ 1 h 6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97"/>
                <a:gd name="T136" fmla="*/ 0 h 636"/>
                <a:gd name="T137" fmla="*/ 297 w 297"/>
                <a:gd name="T138" fmla="*/ 636 h 6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97" h="636">
                  <a:moveTo>
                    <a:pt x="162" y="279"/>
                  </a:moveTo>
                  <a:lnTo>
                    <a:pt x="175" y="263"/>
                  </a:lnTo>
                  <a:lnTo>
                    <a:pt x="190" y="251"/>
                  </a:lnTo>
                  <a:lnTo>
                    <a:pt x="206" y="239"/>
                  </a:lnTo>
                  <a:lnTo>
                    <a:pt x="223" y="230"/>
                  </a:lnTo>
                  <a:lnTo>
                    <a:pt x="237" y="221"/>
                  </a:lnTo>
                  <a:lnTo>
                    <a:pt x="252" y="211"/>
                  </a:lnTo>
                  <a:lnTo>
                    <a:pt x="266" y="200"/>
                  </a:lnTo>
                  <a:lnTo>
                    <a:pt x="278" y="186"/>
                  </a:lnTo>
                  <a:lnTo>
                    <a:pt x="293" y="157"/>
                  </a:lnTo>
                  <a:lnTo>
                    <a:pt x="297" y="131"/>
                  </a:lnTo>
                  <a:lnTo>
                    <a:pt x="296" y="107"/>
                  </a:lnTo>
                  <a:lnTo>
                    <a:pt x="289" y="81"/>
                  </a:lnTo>
                  <a:lnTo>
                    <a:pt x="285" y="68"/>
                  </a:lnTo>
                  <a:lnTo>
                    <a:pt x="278" y="57"/>
                  </a:lnTo>
                  <a:lnTo>
                    <a:pt x="270" y="47"/>
                  </a:lnTo>
                  <a:lnTo>
                    <a:pt x="262" y="37"/>
                  </a:lnTo>
                  <a:lnTo>
                    <a:pt x="251" y="29"/>
                  </a:lnTo>
                  <a:lnTo>
                    <a:pt x="241" y="21"/>
                  </a:lnTo>
                  <a:lnTo>
                    <a:pt x="229" y="15"/>
                  </a:lnTo>
                  <a:lnTo>
                    <a:pt x="217" y="10"/>
                  </a:lnTo>
                  <a:lnTo>
                    <a:pt x="204" y="6"/>
                  </a:lnTo>
                  <a:lnTo>
                    <a:pt x="190" y="3"/>
                  </a:lnTo>
                  <a:lnTo>
                    <a:pt x="176" y="2"/>
                  </a:lnTo>
                  <a:lnTo>
                    <a:pt x="162" y="0"/>
                  </a:lnTo>
                  <a:lnTo>
                    <a:pt x="147" y="2"/>
                  </a:lnTo>
                  <a:lnTo>
                    <a:pt x="133" y="4"/>
                  </a:lnTo>
                  <a:lnTo>
                    <a:pt x="118" y="7"/>
                  </a:lnTo>
                  <a:lnTo>
                    <a:pt x="103" y="12"/>
                  </a:lnTo>
                  <a:lnTo>
                    <a:pt x="88" y="18"/>
                  </a:lnTo>
                  <a:lnTo>
                    <a:pt x="74" y="26"/>
                  </a:lnTo>
                  <a:lnTo>
                    <a:pt x="61" y="34"/>
                  </a:lnTo>
                  <a:lnTo>
                    <a:pt x="50" y="43"/>
                  </a:lnTo>
                  <a:lnTo>
                    <a:pt x="39" y="54"/>
                  </a:lnTo>
                  <a:lnTo>
                    <a:pt x="31" y="65"/>
                  </a:lnTo>
                  <a:lnTo>
                    <a:pt x="23" y="77"/>
                  </a:lnTo>
                  <a:lnTo>
                    <a:pt x="18" y="89"/>
                  </a:lnTo>
                  <a:lnTo>
                    <a:pt x="7" y="113"/>
                  </a:lnTo>
                  <a:lnTo>
                    <a:pt x="3" y="141"/>
                  </a:lnTo>
                  <a:lnTo>
                    <a:pt x="0" y="170"/>
                  </a:lnTo>
                  <a:lnTo>
                    <a:pt x="0" y="199"/>
                  </a:lnTo>
                  <a:lnTo>
                    <a:pt x="3" y="240"/>
                  </a:lnTo>
                  <a:lnTo>
                    <a:pt x="8" y="282"/>
                  </a:lnTo>
                  <a:lnTo>
                    <a:pt x="15" y="322"/>
                  </a:lnTo>
                  <a:lnTo>
                    <a:pt x="21" y="359"/>
                  </a:lnTo>
                  <a:lnTo>
                    <a:pt x="27" y="420"/>
                  </a:lnTo>
                  <a:lnTo>
                    <a:pt x="25" y="455"/>
                  </a:lnTo>
                  <a:lnTo>
                    <a:pt x="21" y="486"/>
                  </a:lnTo>
                  <a:lnTo>
                    <a:pt x="25" y="533"/>
                  </a:lnTo>
                  <a:lnTo>
                    <a:pt x="27" y="546"/>
                  </a:lnTo>
                  <a:lnTo>
                    <a:pt x="29" y="558"/>
                  </a:lnTo>
                  <a:lnTo>
                    <a:pt x="33" y="569"/>
                  </a:lnTo>
                  <a:lnTo>
                    <a:pt x="37" y="579"/>
                  </a:lnTo>
                  <a:lnTo>
                    <a:pt x="43" y="589"/>
                  </a:lnTo>
                  <a:lnTo>
                    <a:pt x="49" y="598"/>
                  </a:lnTo>
                  <a:lnTo>
                    <a:pt x="56" y="604"/>
                  </a:lnTo>
                  <a:lnTo>
                    <a:pt x="63" y="611"/>
                  </a:lnTo>
                  <a:lnTo>
                    <a:pt x="72" y="618"/>
                  </a:lnTo>
                  <a:lnTo>
                    <a:pt x="82" y="624"/>
                  </a:lnTo>
                  <a:lnTo>
                    <a:pt x="92" y="629"/>
                  </a:lnTo>
                  <a:lnTo>
                    <a:pt x="103" y="632"/>
                  </a:lnTo>
                  <a:lnTo>
                    <a:pt x="114" y="634"/>
                  </a:lnTo>
                  <a:lnTo>
                    <a:pt x="125" y="636"/>
                  </a:lnTo>
                  <a:lnTo>
                    <a:pt x="136" y="636"/>
                  </a:lnTo>
                  <a:lnTo>
                    <a:pt x="147" y="634"/>
                  </a:lnTo>
                  <a:lnTo>
                    <a:pt x="158" y="632"/>
                  </a:lnTo>
                  <a:lnTo>
                    <a:pt x="168" y="628"/>
                  </a:lnTo>
                  <a:lnTo>
                    <a:pt x="178" y="621"/>
                  </a:lnTo>
                  <a:lnTo>
                    <a:pt x="187" y="613"/>
                  </a:lnTo>
                  <a:lnTo>
                    <a:pt x="194" y="603"/>
                  </a:lnTo>
                  <a:lnTo>
                    <a:pt x="201" y="593"/>
                  </a:lnTo>
                  <a:lnTo>
                    <a:pt x="206" y="580"/>
                  </a:lnTo>
                  <a:lnTo>
                    <a:pt x="211" y="568"/>
                  </a:lnTo>
                  <a:lnTo>
                    <a:pt x="216" y="550"/>
                  </a:lnTo>
                  <a:lnTo>
                    <a:pt x="218" y="533"/>
                  </a:lnTo>
                  <a:lnTo>
                    <a:pt x="218" y="516"/>
                  </a:lnTo>
                  <a:lnTo>
                    <a:pt x="216" y="497"/>
                  </a:lnTo>
                  <a:lnTo>
                    <a:pt x="212" y="482"/>
                  </a:lnTo>
                  <a:lnTo>
                    <a:pt x="208" y="468"/>
                  </a:lnTo>
                  <a:lnTo>
                    <a:pt x="202" y="456"/>
                  </a:lnTo>
                  <a:lnTo>
                    <a:pt x="196" y="443"/>
                  </a:lnTo>
                  <a:lnTo>
                    <a:pt x="180" y="410"/>
                  </a:lnTo>
                  <a:lnTo>
                    <a:pt x="166" y="382"/>
                  </a:lnTo>
                  <a:lnTo>
                    <a:pt x="156" y="360"/>
                  </a:lnTo>
                  <a:lnTo>
                    <a:pt x="149" y="342"/>
                  </a:lnTo>
                  <a:lnTo>
                    <a:pt x="145" y="326"/>
                  </a:lnTo>
                  <a:lnTo>
                    <a:pt x="147" y="311"/>
                  </a:lnTo>
                  <a:lnTo>
                    <a:pt x="152" y="296"/>
                  </a:lnTo>
                  <a:lnTo>
                    <a:pt x="162" y="279"/>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412" name="Freeform 14"/>
            <p:cNvSpPr>
              <a:spLocks/>
            </p:cNvSpPr>
            <p:nvPr/>
          </p:nvSpPr>
          <p:spPr bwMode="auto">
            <a:xfrm>
              <a:off x="2770" y="1873"/>
              <a:ext cx="48" cy="72"/>
            </a:xfrm>
            <a:custGeom>
              <a:avLst/>
              <a:gdLst>
                <a:gd name="T0" fmla="*/ 0 w 98"/>
                <a:gd name="T1" fmla="*/ 0 h 144"/>
                <a:gd name="T2" fmla="*/ 0 w 98"/>
                <a:gd name="T3" fmla="*/ 1 h 144"/>
                <a:gd name="T4" fmla="*/ 0 w 98"/>
                <a:gd name="T5" fmla="*/ 1 h 144"/>
                <a:gd name="T6" fmla="*/ 0 w 98"/>
                <a:gd name="T7" fmla="*/ 1 h 144"/>
                <a:gd name="T8" fmla="*/ 0 w 98"/>
                <a:gd name="T9" fmla="*/ 1 h 144"/>
                <a:gd name="T10" fmla="*/ 0 w 98"/>
                <a:gd name="T11" fmla="*/ 1 h 144"/>
                <a:gd name="T12" fmla="*/ 0 w 98"/>
                <a:gd name="T13" fmla="*/ 1 h 144"/>
                <a:gd name="T14" fmla="*/ 0 w 98"/>
                <a:gd name="T15" fmla="*/ 1 h 144"/>
                <a:gd name="T16" fmla="*/ 0 w 98"/>
                <a:gd name="T17" fmla="*/ 1 h 144"/>
                <a:gd name="T18" fmla="*/ 0 w 98"/>
                <a:gd name="T19" fmla="*/ 1 h 144"/>
                <a:gd name="T20" fmla="*/ 0 w 98"/>
                <a:gd name="T21" fmla="*/ 1 h 144"/>
                <a:gd name="T22" fmla="*/ 0 w 98"/>
                <a:gd name="T23" fmla="*/ 1 h 144"/>
                <a:gd name="T24" fmla="*/ 0 w 98"/>
                <a:gd name="T25" fmla="*/ 1 h 144"/>
                <a:gd name="T26" fmla="*/ 0 w 98"/>
                <a:gd name="T27" fmla="*/ 1 h 144"/>
                <a:gd name="T28" fmla="*/ 0 w 98"/>
                <a:gd name="T29" fmla="*/ 1 h 144"/>
                <a:gd name="T30" fmla="*/ 0 w 98"/>
                <a:gd name="T31" fmla="*/ 1 h 144"/>
                <a:gd name="T32" fmla="*/ 0 w 98"/>
                <a:gd name="T33" fmla="*/ 1 h 144"/>
                <a:gd name="T34" fmla="*/ 0 w 98"/>
                <a:gd name="T35" fmla="*/ 1 h 144"/>
                <a:gd name="T36" fmla="*/ 0 w 98"/>
                <a:gd name="T37" fmla="*/ 1 h 144"/>
                <a:gd name="T38" fmla="*/ 0 w 98"/>
                <a:gd name="T39" fmla="*/ 1 h 144"/>
                <a:gd name="T40" fmla="*/ 0 w 98"/>
                <a:gd name="T41" fmla="*/ 1 h 144"/>
                <a:gd name="T42" fmla="*/ 0 w 98"/>
                <a:gd name="T43" fmla="*/ 1 h 144"/>
                <a:gd name="T44" fmla="*/ 0 w 98"/>
                <a:gd name="T45" fmla="*/ 1 h 144"/>
                <a:gd name="T46" fmla="*/ 0 w 98"/>
                <a:gd name="T47" fmla="*/ 1 h 144"/>
                <a:gd name="T48" fmla="*/ 0 w 98"/>
                <a:gd name="T49" fmla="*/ 1 h 144"/>
                <a:gd name="T50" fmla="*/ 0 w 98"/>
                <a:gd name="T51" fmla="*/ 1 h 144"/>
                <a:gd name="T52" fmla="*/ 0 w 98"/>
                <a:gd name="T53" fmla="*/ 1 h 144"/>
                <a:gd name="T54" fmla="*/ 0 w 98"/>
                <a:gd name="T55" fmla="*/ 1 h 144"/>
                <a:gd name="T56" fmla="*/ 0 w 98"/>
                <a:gd name="T57" fmla="*/ 1 h 144"/>
                <a:gd name="T58" fmla="*/ 0 w 98"/>
                <a:gd name="T59" fmla="*/ 1 h 144"/>
                <a:gd name="T60" fmla="*/ 0 w 98"/>
                <a:gd name="T61" fmla="*/ 1 h 144"/>
                <a:gd name="T62" fmla="*/ 0 w 98"/>
                <a:gd name="T63" fmla="*/ 1 h 144"/>
                <a:gd name="T64" fmla="*/ 0 w 98"/>
                <a:gd name="T65" fmla="*/ 1 h 144"/>
                <a:gd name="T66" fmla="*/ 0 w 98"/>
                <a:gd name="T67" fmla="*/ 1 h 144"/>
                <a:gd name="T68" fmla="*/ 0 w 98"/>
                <a:gd name="T69" fmla="*/ 1 h 144"/>
                <a:gd name="T70" fmla="*/ 0 w 98"/>
                <a:gd name="T71" fmla="*/ 0 h 144"/>
                <a:gd name="T72" fmla="*/ 0 w 98"/>
                <a:gd name="T73" fmla="*/ 0 h 144"/>
                <a:gd name="T74" fmla="*/ 0 w 98"/>
                <a:gd name="T75" fmla="*/ 0 h 14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98"/>
                <a:gd name="T115" fmla="*/ 0 h 144"/>
                <a:gd name="T116" fmla="*/ 98 w 98"/>
                <a:gd name="T117" fmla="*/ 144 h 14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98" h="144">
                  <a:moveTo>
                    <a:pt x="62" y="0"/>
                  </a:moveTo>
                  <a:lnTo>
                    <a:pt x="70" y="3"/>
                  </a:lnTo>
                  <a:lnTo>
                    <a:pt x="80" y="10"/>
                  </a:lnTo>
                  <a:lnTo>
                    <a:pt x="86" y="18"/>
                  </a:lnTo>
                  <a:lnTo>
                    <a:pt x="92" y="28"/>
                  </a:lnTo>
                  <a:lnTo>
                    <a:pt x="96" y="39"/>
                  </a:lnTo>
                  <a:lnTo>
                    <a:pt x="98" y="53"/>
                  </a:lnTo>
                  <a:lnTo>
                    <a:pt x="98" y="67"/>
                  </a:lnTo>
                  <a:lnTo>
                    <a:pt x="97" y="82"/>
                  </a:lnTo>
                  <a:lnTo>
                    <a:pt x="93" y="96"/>
                  </a:lnTo>
                  <a:lnTo>
                    <a:pt x="88" y="108"/>
                  </a:lnTo>
                  <a:lnTo>
                    <a:pt x="82" y="120"/>
                  </a:lnTo>
                  <a:lnTo>
                    <a:pt x="74" y="129"/>
                  </a:lnTo>
                  <a:lnTo>
                    <a:pt x="65" y="136"/>
                  </a:lnTo>
                  <a:lnTo>
                    <a:pt x="55" y="142"/>
                  </a:lnTo>
                  <a:lnTo>
                    <a:pt x="46" y="144"/>
                  </a:lnTo>
                  <a:lnTo>
                    <a:pt x="36" y="144"/>
                  </a:lnTo>
                  <a:lnTo>
                    <a:pt x="27" y="141"/>
                  </a:lnTo>
                  <a:lnTo>
                    <a:pt x="20" y="135"/>
                  </a:lnTo>
                  <a:lnTo>
                    <a:pt x="13" y="128"/>
                  </a:lnTo>
                  <a:lnTo>
                    <a:pt x="7" y="118"/>
                  </a:lnTo>
                  <a:lnTo>
                    <a:pt x="4" y="106"/>
                  </a:lnTo>
                  <a:lnTo>
                    <a:pt x="1" y="93"/>
                  </a:lnTo>
                  <a:lnTo>
                    <a:pt x="0" y="81"/>
                  </a:lnTo>
                  <a:lnTo>
                    <a:pt x="1" y="66"/>
                  </a:lnTo>
                  <a:lnTo>
                    <a:pt x="6" y="50"/>
                  </a:lnTo>
                  <a:lnTo>
                    <a:pt x="13" y="35"/>
                  </a:lnTo>
                  <a:lnTo>
                    <a:pt x="20" y="22"/>
                  </a:lnTo>
                  <a:lnTo>
                    <a:pt x="28" y="12"/>
                  </a:lnTo>
                  <a:lnTo>
                    <a:pt x="32" y="9"/>
                  </a:lnTo>
                  <a:lnTo>
                    <a:pt x="37" y="6"/>
                  </a:lnTo>
                  <a:lnTo>
                    <a:pt x="40" y="5"/>
                  </a:lnTo>
                  <a:lnTo>
                    <a:pt x="45" y="2"/>
                  </a:lnTo>
                  <a:lnTo>
                    <a:pt x="50" y="1"/>
                  </a:lnTo>
                  <a:lnTo>
                    <a:pt x="54" y="1"/>
                  </a:lnTo>
                  <a:lnTo>
                    <a:pt x="58" y="0"/>
                  </a:lnTo>
                  <a:lnTo>
                    <a:pt x="62"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413" name="Freeform 15"/>
            <p:cNvSpPr>
              <a:spLocks/>
            </p:cNvSpPr>
            <p:nvPr/>
          </p:nvSpPr>
          <p:spPr bwMode="auto">
            <a:xfrm>
              <a:off x="2734" y="1882"/>
              <a:ext cx="33" cy="49"/>
            </a:xfrm>
            <a:custGeom>
              <a:avLst/>
              <a:gdLst>
                <a:gd name="T0" fmla="*/ 0 w 67"/>
                <a:gd name="T1" fmla="*/ 0 h 98"/>
                <a:gd name="T2" fmla="*/ 0 w 67"/>
                <a:gd name="T3" fmla="*/ 1 h 98"/>
                <a:gd name="T4" fmla="*/ 0 w 67"/>
                <a:gd name="T5" fmla="*/ 1 h 98"/>
                <a:gd name="T6" fmla="*/ 0 w 67"/>
                <a:gd name="T7" fmla="*/ 1 h 98"/>
                <a:gd name="T8" fmla="*/ 0 w 67"/>
                <a:gd name="T9" fmla="*/ 1 h 98"/>
                <a:gd name="T10" fmla="*/ 0 w 67"/>
                <a:gd name="T11" fmla="*/ 1 h 98"/>
                <a:gd name="T12" fmla="*/ 0 w 67"/>
                <a:gd name="T13" fmla="*/ 1 h 98"/>
                <a:gd name="T14" fmla="*/ 0 w 67"/>
                <a:gd name="T15" fmla="*/ 1 h 98"/>
                <a:gd name="T16" fmla="*/ 0 w 67"/>
                <a:gd name="T17" fmla="*/ 1 h 98"/>
                <a:gd name="T18" fmla="*/ 0 w 67"/>
                <a:gd name="T19" fmla="*/ 1 h 98"/>
                <a:gd name="T20" fmla="*/ 0 w 67"/>
                <a:gd name="T21" fmla="*/ 1 h 98"/>
                <a:gd name="T22" fmla="*/ 0 w 67"/>
                <a:gd name="T23" fmla="*/ 1 h 98"/>
                <a:gd name="T24" fmla="*/ 0 w 67"/>
                <a:gd name="T25" fmla="*/ 1 h 98"/>
                <a:gd name="T26" fmla="*/ 0 w 67"/>
                <a:gd name="T27" fmla="*/ 1 h 98"/>
                <a:gd name="T28" fmla="*/ 0 w 67"/>
                <a:gd name="T29" fmla="*/ 1 h 98"/>
                <a:gd name="T30" fmla="*/ 0 w 67"/>
                <a:gd name="T31" fmla="*/ 1 h 98"/>
                <a:gd name="T32" fmla="*/ 0 w 67"/>
                <a:gd name="T33" fmla="*/ 1 h 98"/>
                <a:gd name="T34" fmla="*/ 0 w 67"/>
                <a:gd name="T35" fmla="*/ 1 h 98"/>
                <a:gd name="T36" fmla="*/ 0 w 67"/>
                <a:gd name="T37" fmla="*/ 1 h 98"/>
                <a:gd name="T38" fmla="*/ 0 w 67"/>
                <a:gd name="T39" fmla="*/ 1 h 98"/>
                <a:gd name="T40" fmla="*/ 0 w 67"/>
                <a:gd name="T41" fmla="*/ 1 h 98"/>
                <a:gd name="T42" fmla="*/ 0 w 67"/>
                <a:gd name="T43" fmla="*/ 1 h 98"/>
                <a:gd name="T44" fmla="*/ 0 w 67"/>
                <a:gd name="T45" fmla="*/ 1 h 98"/>
                <a:gd name="T46" fmla="*/ 0 w 67"/>
                <a:gd name="T47" fmla="*/ 1 h 98"/>
                <a:gd name="T48" fmla="*/ 0 w 67"/>
                <a:gd name="T49" fmla="*/ 0 h 98"/>
                <a:gd name="T50" fmla="*/ 0 w 67"/>
                <a:gd name="T51" fmla="*/ 0 h 9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7"/>
                <a:gd name="T79" fmla="*/ 0 h 98"/>
                <a:gd name="T80" fmla="*/ 67 w 67"/>
                <a:gd name="T81" fmla="*/ 98 h 9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7" h="98">
                  <a:moveTo>
                    <a:pt x="32" y="0"/>
                  </a:moveTo>
                  <a:lnTo>
                    <a:pt x="39" y="2"/>
                  </a:lnTo>
                  <a:lnTo>
                    <a:pt x="46" y="4"/>
                  </a:lnTo>
                  <a:lnTo>
                    <a:pt x="52" y="9"/>
                  </a:lnTo>
                  <a:lnTo>
                    <a:pt x="56" y="14"/>
                  </a:lnTo>
                  <a:lnTo>
                    <a:pt x="61" y="21"/>
                  </a:lnTo>
                  <a:lnTo>
                    <a:pt x="64" y="29"/>
                  </a:lnTo>
                  <a:lnTo>
                    <a:pt x="65" y="38"/>
                  </a:lnTo>
                  <a:lnTo>
                    <a:pt x="67" y="49"/>
                  </a:lnTo>
                  <a:lnTo>
                    <a:pt x="65" y="59"/>
                  </a:lnTo>
                  <a:lnTo>
                    <a:pt x="64" y="68"/>
                  </a:lnTo>
                  <a:lnTo>
                    <a:pt x="61" y="78"/>
                  </a:lnTo>
                  <a:lnTo>
                    <a:pt x="56" y="85"/>
                  </a:lnTo>
                  <a:lnTo>
                    <a:pt x="52" y="90"/>
                  </a:lnTo>
                  <a:lnTo>
                    <a:pt x="46" y="95"/>
                  </a:lnTo>
                  <a:lnTo>
                    <a:pt x="39" y="97"/>
                  </a:lnTo>
                  <a:lnTo>
                    <a:pt x="32" y="98"/>
                  </a:lnTo>
                  <a:lnTo>
                    <a:pt x="19" y="95"/>
                  </a:lnTo>
                  <a:lnTo>
                    <a:pt x="9" y="85"/>
                  </a:lnTo>
                  <a:lnTo>
                    <a:pt x="2" y="68"/>
                  </a:lnTo>
                  <a:lnTo>
                    <a:pt x="0" y="49"/>
                  </a:lnTo>
                  <a:lnTo>
                    <a:pt x="2" y="29"/>
                  </a:lnTo>
                  <a:lnTo>
                    <a:pt x="9" y="14"/>
                  </a:lnTo>
                  <a:lnTo>
                    <a:pt x="19" y="4"/>
                  </a:lnTo>
                  <a:lnTo>
                    <a:pt x="32"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414" name="Freeform 16"/>
            <p:cNvSpPr>
              <a:spLocks/>
            </p:cNvSpPr>
            <p:nvPr/>
          </p:nvSpPr>
          <p:spPr bwMode="auto">
            <a:xfrm>
              <a:off x="2703" y="1891"/>
              <a:ext cx="27" cy="42"/>
            </a:xfrm>
            <a:custGeom>
              <a:avLst/>
              <a:gdLst>
                <a:gd name="T0" fmla="*/ 1 w 54"/>
                <a:gd name="T1" fmla="*/ 0 h 84"/>
                <a:gd name="T2" fmla="*/ 1 w 54"/>
                <a:gd name="T3" fmla="*/ 1 h 84"/>
                <a:gd name="T4" fmla="*/ 1 w 54"/>
                <a:gd name="T5" fmla="*/ 1 h 84"/>
                <a:gd name="T6" fmla="*/ 1 w 54"/>
                <a:gd name="T7" fmla="*/ 1 h 84"/>
                <a:gd name="T8" fmla="*/ 1 w 54"/>
                <a:gd name="T9" fmla="*/ 1 h 84"/>
                <a:gd name="T10" fmla="*/ 1 w 54"/>
                <a:gd name="T11" fmla="*/ 1 h 84"/>
                <a:gd name="T12" fmla="*/ 1 w 54"/>
                <a:gd name="T13" fmla="*/ 1 h 84"/>
                <a:gd name="T14" fmla="*/ 1 w 54"/>
                <a:gd name="T15" fmla="*/ 1 h 84"/>
                <a:gd name="T16" fmla="*/ 1 w 54"/>
                <a:gd name="T17" fmla="*/ 1 h 84"/>
                <a:gd name="T18" fmla="*/ 1 w 54"/>
                <a:gd name="T19" fmla="*/ 1 h 84"/>
                <a:gd name="T20" fmla="*/ 1 w 54"/>
                <a:gd name="T21" fmla="*/ 1 h 84"/>
                <a:gd name="T22" fmla="*/ 1 w 54"/>
                <a:gd name="T23" fmla="*/ 1 h 84"/>
                <a:gd name="T24" fmla="*/ 0 w 54"/>
                <a:gd name="T25" fmla="*/ 1 h 84"/>
                <a:gd name="T26" fmla="*/ 1 w 54"/>
                <a:gd name="T27" fmla="*/ 1 h 84"/>
                <a:gd name="T28" fmla="*/ 1 w 54"/>
                <a:gd name="T29" fmla="*/ 1 h 84"/>
                <a:gd name="T30" fmla="*/ 1 w 54"/>
                <a:gd name="T31" fmla="*/ 1 h 84"/>
                <a:gd name="T32" fmla="*/ 1 w 54"/>
                <a:gd name="T33" fmla="*/ 0 h 84"/>
                <a:gd name="T34" fmla="*/ 1 w 54"/>
                <a:gd name="T35" fmla="*/ 0 h 8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4"/>
                <a:gd name="T55" fmla="*/ 0 h 84"/>
                <a:gd name="T56" fmla="*/ 54 w 54"/>
                <a:gd name="T57" fmla="*/ 84 h 8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4" h="84">
                  <a:moveTo>
                    <a:pt x="27" y="0"/>
                  </a:moveTo>
                  <a:lnTo>
                    <a:pt x="38" y="3"/>
                  </a:lnTo>
                  <a:lnTo>
                    <a:pt x="46" y="11"/>
                  </a:lnTo>
                  <a:lnTo>
                    <a:pt x="52" y="25"/>
                  </a:lnTo>
                  <a:lnTo>
                    <a:pt x="54" y="41"/>
                  </a:lnTo>
                  <a:lnTo>
                    <a:pt x="52" y="57"/>
                  </a:lnTo>
                  <a:lnTo>
                    <a:pt x="46" y="71"/>
                  </a:lnTo>
                  <a:lnTo>
                    <a:pt x="38" y="80"/>
                  </a:lnTo>
                  <a:lnTo>
                    <a:pt x="27" y="84"/>
                  </a:lnTo>
                  <a:lnTo>
                    <a:pt x="16" y="80"/>
                  </a:lnTo>
                  <a:lnTo>
                    <a:pt x="8" y="71"/>
                  </a:lnTo>
                  <a:lnTo>
                    <a:pt x="2" y="57"/>
                  </a:lnTo>
                  <a:lnTo>
                    <a:pt x="0" y="41"/>
                  </a:lnTo>
                  <a:lnTo>
                    <a:pt x="2" y="25"/>
                  </a:lnTo>
                  <a:lnTo>
                    <a:pt x="8" y="11"/>
                  </a:lnTo>
                  <a:lnTo>
                    <a:pt x="16" y="3"/>
                  </a:lnTo>
                  <a:lnTo>
                    <a:pt x="27"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415" name="Freeform 17"/>
            <p:cNvSpPr>
              <a:spLocks/>
            </p:cNvSpPr>
            <p:nvPr/>
          </p:nvSpPr>
          <p:spPr bwMode="auto">
            <a:xfrm>
              <a:off x="2673" y="1902"/>
              <a:ext cx="28" cy="43"/>
            </a:xfrm>
            <a:custGeom>
              <a:avLst/>
              <a:gdLst>
                <a:gd name="T0" fmla="*/ 1 w 56"/>
                <a:gd name="T1" fmla="*/ 0 h 85"/>
                <a:gd name="T2" fmla="*/ 1 w 56"/>
                <a:gd name="T3" fmla="*/ 1 h 85"/>
                <a:gd name="T4" fmla="*/ 1 w 56"/>
                <a:gd name="T5" fmla="*/ 1 h 85"/>
                <a:gd name="T6" fmla="*/ 1 w 56"/>
                <a:gd name="T7" fmla="*/ 1 h 85"/>
                <a:gd name="T8" fmla="*/ 1 w 56"/>
                <a:gd name="T9" fmla="*/ 1 h 85"/>
                <a:gd name="T10" fmla="*/ 1 w 56"/>
                <a:gd name="T11" fmla="*/ 1 h 85"/>
                <a:gd name="T12" fmla="*/ 1 w 56"/>
                <a:gd name="T13" fmla="*/ 1 h 85"/>
                <a:gd name="T14" fmla="*/ 1 w 56"/>
                <a:gd name="T15" fmla="*/ 1 h 85"/>
                <a:gd name="T16" fmla="*/ 1 w 56"/>
                <a:gd name="T17" fmla="*/ 1 h 85"/>
                <a:gd name="T18" fmla="*/ 1 w 56"/>
                <a:gd name="T19" fmla="*/ 1 h 85"/>
                <a:gd name="T20" fmla="*/ 1 w 56"/>
                <a:gd name="T21" fmla="*/ 1 h 85"/>
                <a:gd name="T22" fmla="*/ 1 w 56"/>
                <a:gd name="T23" fmla="*/ 1 h 85"/>
                <a:gd name="T24" fmla="*/ 0 w 56"/>
                <a:gd name="T25" fmla="*/ 1 h 85"/>
                <a:gd name="T26" fmla="*/ 1 w 56"/>
                <a:gd name="T27" fmla="*/ 1 h 85"/>
                <a:gd name="T28" fmla="*/ 1 w 56"/>
                <a:gd name="T29" fmla="*/ 1 h 85"/>
                <a:gd name="T30" fmla="*/ 1 w 56"/>
                <a:gd name="T31" fmla="*/ 1 h 85"/>
                <a:gd name="T32" fmla="*/ 1 w 56"/>
                <a:gd name="T33" fmla="*/ 0 h 85"/>
                <a:gd name="T34" fmla="*/ 1 w 56"/>
                <a:gd name="T35" fmla="*/ 0 h 8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6"/>
                <a:gd name="T55" fmla="*/ 0 h 85"/>
                <a:gd name="T56" fmla="*/ 56 w 56"/>
                <a:gd name="T57" fmla="*/ 85 h 8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6" h="85">
                  <a:moveTo>
                    <a:pt x="29" y="0"/>
                  </a:moveTo>
                  <a:lnTo>
                    <a:pt x="39" y="3"/>
                  </a:lnTo>
                  <a:lnTo>
                    <a:pt x="48" y="12"/>
                  </a:lnTo>
                  <a:lnTo>
                    <a:pt x="54" y="26"/>
                  </a:lnTo>
                  <a:lnTo>
                    <a:pt x="56" y="42"/>
                  </a:lnTo>
                  <a:lnTo>
                    <a:pt x="54" y="59"/>
                  </a:lnTo>
                  <a:lnTo>
                    <a:pt x="48" y="72"/>
                  </a:lnTo>
                  <a:lnTo>
                    <a:pt x="39" y="82"/>
                  </a:lnTo>
                  <a:lnTo>
                    <a:pt x="29" y="85"/>
                  </a:lnTo>
                  <a:lnTo>
                    <a:pt x="17" y="82"/>
                  </a:lnTo>
                  <a:lnTo>
                    <a:pt x="8" y="72"/>
                  </a:lnTo>
                  <a:lnTo>
                    <a:pt x="2" y="59"/>
                  </a:lnTo>
                  <a:lnTo>
                    <a:pt x="0" y="42"/>
                  </a:lnTo>
                  <a:lnTo>
                    <a:pt x="2" y="26"/>
                  </a:lnTo>
                  <a:lnTo>
                    <a:pt x="8" y="12"/>
                  </a:lnTo>
                  <a:lnTo>
                    <a:pt x="17" y="3"/>
                  </a:lnTo>
                  <a:lnTo>
                    <a:pt x="29"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416" name="Freeform 18"/>
            <p:cNvSpPr>
              <a:spLocks/>
            </p:cNvSpPr>
            <p:nvPr/>
          </p:nvSpPr>
          <p:spPr bwMode="auto">
            <a:xfrm>
              <a:off x="2653" y="1929"/>
              <a:ext cx="22" cy="34"/>
            </a:xfrm>
            <a:custGeom>
              <a:avLst/>
              <a:gdLst>
                <a:gd name="T0" fmla="*/ 1 w 44"/>
                <a:gd name="T1" fmla="*/ 0 h 67"/>
                <a:gd name="T2" fmla="*/ 1 w 44"/>
                <a:gd name="T3" fmla="*/ 1 h 67"/>
                <a:gd name="T4" fmla="*/ 1 w 44"/>
                <a:gd name="T5" fmla="*/ 1 h 67"/>
                <a:gd name="T6" fmla="*/ 1 w 44"/>
                <a:gd name="T7" fmla="*/ 1 h 67"/>
                <a:gd name="T8" fmla="*/ 1 w 44"/>
                <a:gd name="T9" fmla="*/ 1 h 67"/>
                <a:gd name="T10" fmla="*/ 1 w 44"/>
                <a:gd name="T11" fmla="*/ 1 h 67"/>
                <a:gd name="T12" fmla="*/ 1 w 44"/>
                <a:gd name="T13" fmla="*/ 1 h 67"/>
                <a:gd name="T14" fmla="*/ 1 w 44"/>
                <a:gd name="T15" fmla="*/ 1 h 67"/>
                <a:gd name="T16" fmla="*/ 1 w 44"/>
                <a:gd name="T17" fmla="*/ 1 h 67"/>
                <a:gd name="T18" fmla="*/ 1 w 44"/>
                <a:gd name="T19" fmla="*/ 1 h 67"/>
                <a:gd name="T20" fmla="*/ 1 w 44"/>
                <a:gd name="T21" fmla="*/ 1 h 67"/>
                <a:gd name="T22" fmla="*/ 1 w 44"/>
                <a:gd name="T23" fmla="*/ 1 h 67"/>
                <a:gd name="T24" fmla="*/ 0 w 44"/>
                <a:gd name="T25" fmla="*/ 1 h 67"/>
                <a:gd name="T26" fmla="*/ 0 w 44"/>
                <a:gd name="T27" fmla="*/ 1 h 67"/>
                <a:gd name="T28" fmla="*/ 1 w 44"/>
                <a:gd name="T29" fmla="*/ 1 h 67"/>
                <a:gd name="T30" fmla="*/ 1 w 44"/>
                <a:gd name="T31" fmla="*/ 1 h 67"/>
                <a:gd name="T32" fmla="*/ 1 w 44"/>
                <a:gd name="T33" fmla="*/ 0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4"/>
                <a:gd name="T52" fmla="*/ 0 h 67"/>
                <a:gd name="T53" fmla="*/ 44 w 44"/>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4" h="67">
                  <a:moveTo>
                    <a:pt x="17" y="0"/>
                  </a:moveTo>
                  <a:lnTo>
                    <a:pt x="26" y="2"/>
                  </a:lnTo>
                  <a:lnTo>
                    <a:pt x="34" y="8"/>
                  </a:lnTo>
                  <a:lnTo>
                    <a:pt x="40" y="18"/>
                  </a:lnTo>
                  <a:lnTo>
                    <a:pt x="44" y="31"/>
                  </a:lnTo>
                  <a:lnTo>
                    <a:pt x="44" y="44"/>
                  </a:lnTo>
                  <a:lnTo>
                    <a:pt x="42" y="55"/>
                  </a:lnTo>
                  <a:lnTo>
                    <a:pt x="36" y="63"/>
                  </a:lnTo>
                  <a:lnTo>
                    <a:pt x="28" y="67"/>
                  </a:lnTo>
                  <a:lnTo>
                    <a:pt x="19" y="66"/>
                  </a:lnTo>
                  <a:lnTo>
                    <a:pt x="11" y="61"/>
                  </a:lnTo>
                  <a:lnTo>
                    <a:pt x="5" y="51"/>
                  </a:lnTo>
                  <a:lnTo>
                    <a:pt x="0" y="38"/>
                  </a:lnTo>
                  <a:lnTo>
                    <a:pt x="0" y="25"/>
                  </a:lnTo>
                  <a:lnTo>
                    <a:pt x="3" y="14"/>
                  </a:lnTo>
                  <a:lnTo>
                    <a:pt x="9" y="5"/>
                  </a:lnTo>
                  <a:lnTo>
                    <a:pt x="17"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417" name="Freeform 19"/>
            <p:cNvSpPr>
              <a:spLocks/>
            </p:cNvSpPr>
            <p:nvPr/>
          </p:nvSpPr>
          <p:spPr bwMode="auto">
            <a:xfrm>
              <a:off x="2953" y="2128"/>
              <a:ext cx="149" cy="317"/>
            </a:xfrm>
            <a:custGeom>
              <a:avLst/>
              <a:gdLst>
                <a:gd name="T0" fmla="*/ 1 w 298"/>
                <a:gd name="T1" fmla="*/ 0 h 636"/>
                <a:gd name="T2" fmla="*/ 1 w 298"/>
                <a:gd name="T3" fmla="*/ 0 h 636"/>
                <a:gd name="T4" fmla="*/ 1 w 298"/>
                <a:gd name="T5" fmla="*/ 0 h 636"/>
                <a:gd name="T6" fmla="*/ 1 w 298"/>
                <a:gd name="T7" fmla="*/ 0 h 636"/>
                <a:gd name="T8" fmla="*/ 1 w 298"/>
                <a:gd name="T9" fmla="*/ 0 h 636"/>
                <a:gd name="T10" fmla="*/ 1 w 298"/>
                <a:gd name="T11" fmla="*/ 0 h 636"/>
                <a:gd name="T12" fmla="*/ 1 w 298"/>
                <a:gd name="T13" fmla="*/ 0 h 636"/>
                <a:gd name="T14" fmla="*/ 1 w 298"/>
                <a:gd name="T15" fmla="*/ 0 h 636"/>
                <a:gd name="T16" fmla="*/ 1 w 298"/>
                <a:gd name="T17" fmla="*/ 0 h 636"/>
                <a:gd name="T18" fmla="*/ 1 w 298"/>
                <a:gd name="T19" fmla="*/ 0 h 636"/>
                <a:gd name="T20" fmla="*/ 1 w 298"/>
                <a:gd name="T21" fmla="*/ 0 h 636"/>
                <a:gd name="T22" fmla="*/ 1 w 298"/>
                <a:gd name="T23" fmla="*/ 0 h 636"/>
                <a:gd name="T24" fmla="*/ 1 w 298"/>
                <a:gd name="T25" fmla="*/ 0 h 636"/>
                <a:gd name="T26" fmla="*/ 1 w 298"/>
                <a:gd name="T27" fmla="*/ 0 h 636"/>
                <a:gd name="T28" fmla="*/ 1 w 298"/>
                <a:gd name="T29" fmla="*/ 0 h 636"/>
                <a:gd name="T30" fmla="*/ 1 w 298"/>
                <a:gd name="T31" fmla="*/ 0 h 636"/>
                <a:gd name="T32" fmla="*/ 1 w 298"/>
                <a:gd name="T33" fmla="*/ 0 h 636"/>
                <a:gd name="T34" fmla="*/ 1 w 298"/>
                <a:gd name="T35" fmla="*/ 0 h 636"/>
                <a:gd name="T36" fmla="*/ 1 w 298"/>
                <a:gd name="T37" fmla="*/ 0 h 636"/>
                <a:gd name="T38" fmla="*/ 1 w 298"/>
                <a:gd name="T39" fmla="*/ 0 h 636"/>
                <a:gd name="T40" fmla="*/ 1 w 298"/>
                <a:gd name="T41" fmla="*/ 0 h 636"/>
                <a:gd name="T42" fmla="*/ 1 w 298"/>
                <a:gd name="T43" fmla="*/ 0 h 636"/>
                <a:gd name="T44" fmla="*/ 1 w 298"/>
                <a:gd name="T45" fmla="*/ 0 h 636"/>
                <a:gd name="T46" fmla="*/ 1 w 298"/>
                <a:gd name="T47" fmla="*/ 0 h 636"/>
                <a:gd name="T48" fmla="*/ 1 w 298"/>
                <a:gd name="T49" fmla="*/ 0 h 636"/>
                <a:gd name="T50" fmla="*/ 1 w 298"/>
                <a:gd name="T51" fmla="*/ 0 h 636"/>
                <a:gd name="T52" fmla="*/ 1 w 298"/>
                <a:gd name="T53" fmla="*/ 0 h 636"/>
                <a:gd name="T54" fmla="*/ 1 w 298"/>
                <a:gd name="T55" fmla="*/ 0 h 636"/>
                <a:gd name="T56" fmla="*/ 1 w 298"/>
                <a:gd name="T57" fmla="*/ 0 h 636"/>
                <a:gd name="T58" fmla="*/ 1 w 298"/>
                <a:gd name="T59" fmla="*/ 0 h 636"/>
                <a:gd name="T60" fmla="*/ 1 w 298"/>
                <a:gd name="T61" fmla="*/ 0 h 636"/>
                <a:gd name="T62" fmla="*/ 1 w 298"/>
                <a:gd name="T63" fmla="*/ 0 h 636"/>
                <a:gd name="T64" fmla="*/ 1 w 298"/>
                <a:gd name="T65" fmla="*/ 0 h 636"/>
                <a:gd name="T66" fmla="*/ 1 w 298"/>
                <a:gd name="T67" fmla="*/ 0 h 636"/>
                <a:gd name="T68" fmla="*/ 1 w 298"/>
                <a:gd name="T69" fmla="*/ 0 h 636"/>
                <a:gd name="T70" fmla="*/ 1 w 298"/>
                <a:gd name="T71" fmla="*/ 0 h 636"/>
                <a:gd name="T72" fmla="*/ 1 w 298"/>
                <a:gd name="T73" fmla="*/ 0 h 636"/>
                <a:gd name="T74" fmla="*/ 1 w 298"/>
                <a:gd name="T75" fmla="*/ 0 h 636"/>
                <a:gd name="T76" fmla="*/ 1 w 298"/>
                <a:gd name="T77" fmla="*/ 0 h 636"/>
                <a:gd name="T78" fmla="*/ 1 w 298"/>
                <a:gd name="T79" fmla="*/ 0 h 636"/>
                <a:gd name="T80" fmla="*/ 1 w 298"/>
                <a:gd name="T81" fmla="*/ 0 h 636"/>
                <a:gd name="T82" fmla="*/ 1 w 298"/>
                <a:gd name="T83" fmla="*/ 0 h 636"/>
                <a:gd name="T84" fmla="*/ 1 w 298"/>
                <a:gd name="T85" fmla="*/ 0 h 636"/>
                <a:gd name="T86" fmla="*/ 1 w 298"/>
                <a:gd name="T87" fmla="*/ 0 h 636"/>
                <a:gd name="T88" fmla="*/ 1 w 298"/>
                <a:gd name="T89" fmla="*/ 0 h 6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98"/>
                <a:gd name="T136" fmla="*/ 0 h 636"/>
                <a:gd name="T137" fmla="*/ 298 w 298"/>
                <a:gd name="T138" fmla="*/ 636 h 6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98" h="636">
                  <a:moveTo>
                    <a:pt x="137" y="277"/>
                  </a:moveTo>
                  <a:lnTo>
                    <a:pt x="124" y="262"/>
                  </a:lnTo>
                  <a:lnTo>
                    <a:pt x="109" y="249"/>
                  </a:lnTo>
                  <a:lnTo>
                    <a:pt x="94" y="238"/>
                  </a:lnTo>
                  <a:lnTo>
                    <a:pt x="77" y="229"/>
                  </a:lnTo>
                  <a:lnTo>
                    <a:pt x="61" y="219"/>
                  </a:lnTo>
                  <a:lnTo>
                    <a:pt x="46" y="209"/>
                  </a:lnTo>
                  <a:lnTo>
                    <a:pt x="33" y="198"/>
                  </a:lnTo>
                  <a:lnTo>
                    <a:pt x="21" y="184"/>
                  </a:lnTo>
                  <a:lnTo>
                    <a:pt x="6" y="156"/>
                  </a:lnTo>
                  <a:lnTo>
                    <a:pt x="0" y="130"/>
                  </a:lnTo>
                  <a:lnTo>
                    <a:pt x="1" y="104"/>
                  </a:lnTo>
                  <a:lnTo>
                    <a:pt x="10" y="79"/>
                  </a:lnTo>
                  <a:lnTo>
                    <a:pt x="15" y="67"/>
                  </a:lnTo>
                  <a:lnTo>
                    <a:pt x="21" y="56"/>
                  </a:lnTo>
                  <a:lnTo>
                    <a:pt x="29" y="45"/>
                  </a:lnTo>
                  <a:lnTo>
                    <a:pt x="37" y="36"/>
                  </a:lnTo>
                  <a:lnTo>
                    <a:pt x="48" y="28"/>
                  </a:lnTo>
                  <a:lnTo>
                    <a:pt x="58" y="21"/>
                  </a:lnTo>
                  <a:lnTo>
                    <a:pt x="69" y="14"/>
                  </a:lnTo>
                  <a:lnTo>
                    <a:pt x="82" y="10"/>
                  </a:lnTo>
                  <a:lnTo>
                    <a:pt x="95" y="5"/>
                  </a:lnTo>
                  <a:lnTo>
                    <a:pt x="109" y="3"/>
                  </a:lnTo>
                  <a:lnTo>
                    <a:pt x="122" y="0"/>
                  </a:lnTo>
                  <a:lnTo>
                    <a:pt x="137" y="0"/>
                  </a:lnTo>
                  <a:lnTo>
                    <a:pt x="151" y="2"/>
                  </a:lnTo>
                  <a:lnTo>
                    <a:pt x="166" y="4"/>
                  </a:lnTo>
                  <a:lnTo>
                    <a:pt x="181" y="7"/>
                  </a:lnTo>
                  <a:lnTo>
                    <a:pt x="196" y="12"/>
                  </a:lnTo>
                  <a:lnTo>
                    <a:pt x="212" y="19"/>
                  </a:lnTo>
                  <a:lnTo>
                    <a:pt x="226" y="26"/>
                  </a:lnTo>
                  <a:lnTo>
                    <a:pt x="239" y="35"/>
                  </a:lnTo>
                  <a:lnTo>
                    <a:pt x="250" y="44"/>
                  </a:lnTo>
                  <a:lnTo>
                    <a:pt x="261" y="53"/>
                  </a:lnTo>
                  <a:lnTo>
                    <a:pt x="269" y="64"/>
                  </a:lnTo>
                  <a:lnTo>
                    <a:pt x="277" y="75"/>
                  </a:lnTo>
                  <a:lnTo>
                    <a:pt x="282" y="87"/>
                  </a:lnTo>
                  <a:lnTo>
                    <a:pt x="292" y="112"/>
                  </a:lnTo>
                  <a:lnTo>
                    <a:pt x="297" y="140"/>
                  </a:lnTo>
                  <a:lnTo>
                    <a:pt x="298" y="168"/>
                  </a:lnTo>
                  <a:lnTo>
                    <a:pt x="298" y="196"/>
                  </a:lnTo>
                  <a:lnTo>
                    <a:pt x="296" y="239"/>
                  </a:lnTo>
                  <a:lnTo>
                    <a:pt x="292" y="282"/>
                  </a:lnTo>
                  <a:lnTo>
                    <a:pt x="285" y="321"/>
                  </a:lnTo>
                  <a:lnTo>
                    <a:pt x="279" y="358"/>
                  </a:lnTo>
                  <a:lnTo>
                    <a:pt x="273" y="419"/>
                  </a:lnTo>
                  <a:lnTo>
                    <a:pt x="275" y="453"/>
                  </a:lnTo>
                  <a:lnTo>
                    <a:pt x="279" y="486"/>
                  </a:lnTo>
                  <a:lnTo>
                    <a:pt x="275" y="533"/>
                  </a:lnTo>
                  <a:lnTo>
                    <a:pt x="273" y="546"/>
                  </a:lnTo>
                  <a:lnTo>
                    <a:pt x="270" y="558"/>
                  </a:lnTo>
                  <a:lnTo>
                    <a:pt x="266" y="569"/>
                  </a:lnTo>
                  <a:lnTo>
                    <a:pt x="262" y="579"/>
                  </a:lnTo>
                  <a:lnTo>
                    <a:pt x="256" y="589"/>
                  </a:lnTo>
                  <a:lnTo>
                    <a:pt x="250" y="598"/>
                  </a:lnTo>
                  <a:lnTo>
                    <a:pt x="243" y="606"/>
                  </a:lnTo>
                  <a:lnTo>
                    <a:pt x="236" y="612"/>
                  </a:lnTo>
                  <a:lnTo>
                    <a:pt x="227" y="619"/>
                  </a:lnTo>
                  <a:lnTo>
                    <a:pt x="217" y="625"/>
                  </a:lnTo>
                  <a:lnTo>
                    <a:pt x="206" y="630"/>
                  </a:lnTo>
                  <a:lnTo>
                    <a:pt x="195" y="632"/>
                  </a:lnTo>
                  <a:lnTo>
                    <a:pt x="183" y="634"/>
                  </a:lnTo>
                  <a:lnTo>
                    <a:pt x="173" y="636"/>
                  </a:lnTo>
                  <a:lnTo>
                    <a:pt x="162" y="636"/>
                  </a:lnTo>
                  <a:lnTo>
                    <a:pt x="151" y="634"/>
                  </a:lnTo>
                  <a:lnTo>
                    <a:pt x="140" y="631"/>
                  </a:lnTo>
                  <a:lnTo>
                    <a:pt x="129" y="626"/>
                  </a:lnTo>
                  <a:lnTo>
                    <a:pt x="120" y="621"/>
                  </a:lnTo>
                  <a:lnTo>
                    <a:pt x="111" y="612"/>
                  </a:lnTo>
                  <a:lnTo>
                    <a:pt x="104" y="602"/>
                  </a:lnTo>
                  <a:lnTo>
                    <a:pt x="97" y="592"/>
                  </a:lnTo>
                  <a:lnTo>
                    <a:pt x="92" y="580"/>
                  </a:lnTo>
                  <a:lnTo>
                    <a:pt x="88" y="566"/>
                  </a:lnTo>
                  <a:lnTo>
                    <a:pt x="83" y="550"/>
                  </a:lnTo>
                  <a:lnTo>
                    <a:pt x="82" y="533"/>
                  </a:lnTo>
                  <a:lnTo>
                    <a:pt x="82" y="516"/>
                  </a:lnTo>
                  <a:lnTo>
                    <a:pt x="84" y="496"/>
                  </a:lnTo>
                  <a:lnTo>
                    <a:pt x="88" y="482"/>
                  </a:lnTo>
                  <a:lnTo>
                    <a:pt x="92" y="468"/>
                  </a:lnTo>
                  <a:lnTo>
                    <a:pt x="98" y="455"/>
                  </a:lnTo>
                  <a:lnTo>
                    <a:pt x="104" y="442"/>
                  </a:lnTo>
                  <a:lnTo>
                    <a:pt x="120" y="408"/>
                  </a:lnTo>
                  <a:lnTo>
                    <a:pt x="133" y="381"/>
                  </a:lnTo>
                  <a:lnTo>
                    <a:pt x="143" y="359"/>
                  </a:lnTo>
                  <a:lnTo>
                    <a:pt x="150" y="340"/>
                  </a:lnTo>
                  <a:lnTo>
                    <a:pt x="153" y="324"/>
                  </a:lnTo>
                  <a:lnTo>
                    <a:pt x="152" y="309"/>
                  </a:lnTo>
                  <a:lnTo>
                    <a:pt x="147" y="293"/>
                  </a:lnTo>
                  <a:lnTo>
                    <a:pt x="137" y="27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418" name="Freeform 20"/>
            <p:cNvSpPr>
              <a:spLocks/>
            </p:cNvSpPr>
            <p:nvPr/>
          </p:nvSpPr>
          <p:spPr bwMode="auto">
            <a:xfrm>
              <a:off x="2940" y="2065"/>
              <a:ext cx="48" cy="73"/>
            </a:xfrm>
            <a:custGeom>
              <a:avLst/>
              <a:gdLst>
                <a:gd name="T0" fmla="*/ 0 w 97"/>
                <a:gd name="T1" fmla="*/ 0 h 144"/>
                <a:gd name="T2" fmla="*/ 0 w 97"/>
                <a:gd name="T3" fmla="*/ 1 h 144"/>
                <a:gd name="T4" fmla="*/ 0 w 97"/>
                <a:gd name="T5" fmla="*/ 1 h 144"/>
                <a:gd name="T6" fmla="*/ 0 w 97"/>
                <a:gd name="T7" fmla="*/ 1 h 144"/>
                <a:gd name="T8" fmla="*/ 0 w 97"/>
                <a:gd name="T9" fmla="*/ 1 h 144"/>
                <a:gd name="T10" fmla="*/ 0 w 97"/>
                <a:gd name="T11" fmla="*/ 1 h 144"/>
                <a:gd name="T12" fmla="*/ 0 w 97"/>
                <a:gd name="T13" fmla="*/ 1 h 144"/>
                <a:gd name="T14" fmla="*/ 0 w 97"/>
                <a:gd name="T15" fmla="*/ 1 h 144"/>
                <a:gd name="T16" fmla="*/ 0 w 97"/>
                <a:gd name="T17" fmla="*/ 1 h 144"/>
                <a:gd name="T18" fmla="*/ 0 w 97"/>
                <a:gd name="T19" fmla="*/ 1 h 144"/>
                <a:gd name="T20" fmla="*/ 0 w 97"/>
                <a:gd name="T21" fmla="*/ 1 h 144"/>
                <a:gd name="T22" fmla="*/ 0 w 97"/>
                <a:gd name="T23" fmla="*/ 1 h 144"/>
                <a:gd name="T24" fmla="*/ 0 w 97"/>
                <a:gd name="T25" fmla="*/ 1 h 144"/>
                <a:gd name="T26" fmla="*/ 0 w 97"/>
                <a:gd name="T27" fmla="*/ 1 h 144"/>
                <a:gd name="T28" fmla="*/ 0 w 97"/>
                <a:gd name="T29" fmla="*/ 1 h 144"/>
                <a:gd name="T30" fmla="*/ 0 w 97"/>
                <a:gd name="T31" fmla="*/ 1 h 144"/>
                <a:gd name="T32" fmla="*/ 0 w 97"/>
                <a:gd name="T33" fmla="*/ 1 h 144"/>
                <a:gd name="T34" fmla="*/ 0 w 97"/>
                <a:gd name="T35" fmla="*/ 1 h 144"/>
                <a:gd name="T36" fmla="*/ 0 w 97"/>
                <a:gd name="T37" fmla="*/ 1 h 144"/>
                <a:gd name="T38" fmla="*/ 0 w 97"/>
                <a:gd name="T39" fmla="*/ 1 h 144"/>
                <a:gd name="T40" fmla="*/ 0 w 97"/>
                <a:gd name="T41" fmla="*/ 1 h 144"/>
                <a:gd name="T42" fmla="*/ 0 w 97"/>
                <a:gd name="T43" fmla="*/ 1 h 144"/>
                <a:gd name="T44" fmla="*/ 0 w 97"/>
                <a:gd name="T45" fmla="*/ 1 h 144"/>
                <a:gd name="T46" fmla="*/ 0 w 97"/>
                <a:gd name="T47" fmla="*/ 1 h 144"/>
                <a:gd name="T48" fmla="*/ 0 w 97"/>
                <a:gd name="T49" fmla="*/ 1 h 144"/>
                <a:gd name="T50" fmla="*/ 0 w 97"/>
                <a:gd name="T51" fmla="*/ 1 h 144"/>
                <a:gd name="T52" fmla="*/ 0 w 97"/>
                <a:gd name="T53" fmla="*/ 1 h 144"/>
                <a:gd name="T54" fmla="*/ 0 w 97"/>
                <a:gd name="T55" fmla="*/ 1 h 144"/>
                <a:gd name="T56" fmla="*/ 0 w 97"/>
                <a:gd name="T57" fmla="*/ 1 h 144"/>
                <a:gd name="T58" fmla="*/ 0 w 97"/>
                <a:gd name="T59" fmla="*/ 1 h 144"/>
                <a:gd name="T60" fmla="*/ 0 w 97"/>
                <a:gd name="T61" fmla="*/ 1 h 144"/>
                <a:gd name="T62" fmla="*/ 0 w 97"/>
                <a:gd name="T63" fmla="*/ 1 h 144"/>
                <a:gd name="T64" fmla="*/ 0 w 97"/>
                <a:gd name="T65" fmla="*/ 0 h 144"/>
                <a:gd name="T66" fmla="*/ 0 w 97"/>
                <a:gd name="T67" fmla="*/ 0 h 14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97"/>
                <a:gd name="T103" fmla="*/ 0 h 144"/>
                <a:gd name="T104" fmla="*/ 97 w 97"/>
                <a:gd name="T105" fmla="*/ 144 h 14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97" h="144">
                  <a:moveTo>
                    <a:pt x="37" y="0"/>
                  </a:moveTo>
                  <a:lnTo>
                    <a:pt x="26" y="3"/>
                  </a:lnTo>
                  <a:lnTo>
                    <a:pt x="18" y="9"/>
                  </a:lnTo>
                  <a:lnTo>
                    <a:pt x="11" y="17"/>
                  </a:lnTo>
                  <a:lnTo>
                    <a:pt x="6" y="28"/>
                  </a:lnTo>
                  <a:lnTo>
                    <a:pt x="1" y="39"/>
                  </a:lnTo>
                  <a:lnTo>
                    <a:pt x="0" y="53"/>
                  </a:lnTo>
                  <a:lnTo>
                    <a:pt x="0" y="67"/>
                  </a:lnTo>
                  <a:lnTo>
                    <a:pt x="1" y="82"/>
                  </a:lnTo>
                  <a:lnTo>
                    <a:pt x="4" y="96"/>
                  </a:lnTo>
                  <a:lnTo>
                    <a:pt x="10" y="108"/>
                  </a:lnTo>
                  <a:lnTo>
                    <a:pt x="16" y="120"/>
                  </a:lnTo>
                  <a:lnTo>
                    <a:pt x="24" y="129"/>
                  </a:lnTo>
                  <a:lnTo>
                    <a:pt x="32" y="137"/>
                  </a:lnTo>
                  <a:lnTo>
                    <a:pt x="41" y="142"/>
                  </a:lnTo>
                  <a:lnTo>
                    <a:pt x="52" y="144"/>
                  </a:lnTo>
                  <a:lnTo>
                    <a:pt x="61" y="144"/>
                  </a:lnTo>
                  <a:lnTo>
                    <a:pt x="70" y="142"/>
                  </a:lnTo>
                  <a:lnTo>
                    <a:pt x="78" y="136"/>
                  </a:lnTo>
                  <a:lnTo>
                    <a:pt x="85" y="128"/>
                  </a:lnTo>
                  <a:lnTo>
                    <a:pt x="91" y="119"/>
                  </a:lnTo>
                  <a:lnTo>
                    <a:pt x="94" y="107"/>
                  </a:lnTo>
                  <a:lnTo>
                    <a:pt x="97" y="94"/>
                  </a:lnTo>
                  <a:lnTo>
                    <a:pt x="97" y="81"/>
                  </a:lnTo>
                  <a:lnTo>
                    <a:pt x="95" y="66"/>
                  </a:lnTo>
                  <a:lnTo>
                    <a:pt x="92" y="50"/>
                  </a:lnTo>
                  <a:lnTo>
                    <a:pt x="86" y="35"/>
                  </a:lnTo>
                  <a:lnTo>
                    <a:pt x="78" y="22"/>
                  </a:lnTo>
                  <a:lnTo>
                    <a:pt x="68" y="11"/>
                  </a:lnTo>
                  <a:lnTo>
                    <a:pt x="61" y="6"/>
                  </a:lnTo>
                  <a:lnTo>
                    <a:pt x="54" y="2"/>
                  </a:lnTo>
                  <a:lnTo>
                    <a:pt x="45" y="1"/>
                  </a:lnTo>
                  <a:lnTo>
                    <a:pt x="3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419" name="Freeform 21"/>
            <p:cNvSpPr>
              <a:spLocks/>
            </p:cNvSpPr>
            <p:nvPr/>
          </p:nvSpPr>
          <p:spPr bwMode="auto">
            <a:xfrm>
              <a:off x="2991" y="2075"/>
              <a:ext cx="34" cy="49"/>
            </a:xfrm>
            <a:custGeom>
              <a:avLst/>
              <a:gdLst>
                <a:gd name="T0" fmla="*/ 1 w 67"/>
                <a:gd name="T1" fmla="*/ 0 h 98"/>
                <a:gd name="T2" fmla="*/ 1 w 67"/>
                <a:gd name="T3" fmla="*/ 1 h 98"/>
                <a:gd name="T4" fmla="*/ 1 w 67"/>
                <a:gd name="T5" fmla="*/ 1 h 98"/>
                <a:gd name="T6" fmla="*/ 1 w 67"/>
                <a:gd name="T7" fmla="*/ 1 h 98"/>
                <a:gd name="T8" fmla="*/ 1 w 67"/>
                <a:gd name="T9" fmla="*/ 1 h 98"/>
                <a:gd name="T10" fmla="*/ 1 w 67"/>
                <a:gd name="T11" fmla="*/ 1 h 98"/>
                <a:gd name="T12" fmla="*/ 1 w 67"/>
                <a:gd name="T13" fmla="*/ 1 h 98"/>
                <a:gd name="T14" fmla="*/ 1 w 67"/>
                <a:gd name="T15" fmla="*/ 1 h 98"/>
                <a:gd name="T16" fmla="*/ 0 w 67"/>
                <a:gd name="T17" fmla="*/ 1 h 98"/>
                <a:gd name="T18" fmla="*/ 1 w 67"/>
                <a:gd name="T19" fmla="*/ 1 h 98"/>
                <a:gd name="T20" fmla="*/ 1 w 67"/>
                <a:gd name="T21" fmla="*/ 1 h 98"/>
                <a:gd name="T22" fmla="*/ 1 w 67"/>
                <a:gd name="T23" fmla="*/ 1 h 98"/>
                <a:gd name="T24" fmla="*/ 1 w 67"/>
                <a:gd name="T25" fmla="*/ 1 h 98"/>
                <a:gd name="T26" fmla="*/ 1 w 67"/>
                <a:gd name="T27" fmla="*/ 1 h 98"/>
                <a:gd name="T28" fmla="*/ 1 w 67"/>
                <a:gd name="T29" fmla="*/ 1 h 98"/>
                <a:gd name="T30" fmla="*/ 1 w 67"/>
                <a:gd name="T31" fmla="*/ 1 h 98"/>
                <a:gd name="T32" fmla="*/ 1 w 67"/>
                <a:gd name="T33" fmla="*/ 1 h 98"/>
                <a:gd name="T34" fmla="*/ 1 w 67"/>
                <a:gd name="T35" fmla="*/ 1 h 98"/>
                <a:gd name="T36" fmla="*/ 1 w 67"/>
                <a:gd name="T37" fmla="*/ 1 h 98"/>
                <a:gd name="T38" fmla="*/ 1 w 67"/>
                <a:gd name="T39" fmla="*/ 1 h 98"/>
                <a:gd name="T40" fmla="*/ 1 w 67"/>
                <a:gd name="T41" fmla="*/ 1 h 98"/>
                <a:gd name="T42" fmla="*/ 1 w 67"/>
                <a:gd name="T43" fmla="*/ 1 h 98"/>
                <a:gd name="T44" fmla="*/ 1 w 67"/>
                <a:gd name="T45" fmla="*/ 1 h 98"/>
                <a:gd name="T46" fmla="*/ 1 w 67"/>
                <a:gd name="T47" fmla="*/ 1 h 98"/>
                <a:gd name="T48" fmla="*/ 1 w 67"/>
                <a:gd name="T49" fmla="*/ 0 h 98"/>
                <a:gd name="T50" fmla="*/ 1 w 67"/>
                <a:gd name="T51" fmla="*/ 0 h 9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7"/>
                <a:gd name="T79" fmla="*/ 0 h 98"/>
                <a:gd name="T80" fmla="*/ 67 w 67"/>
                <a:gd name="T81" fmla="*/ 98 h 9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7" h="98">
                  <a:moveTo>
                    <a:pt x="35" y="0"/>
                  </a:moveTo>
                  <a:lnTo>
                    <a:pt x="28" y="2"/>
                  </a:lnTo>
                  <a:lnTo>
                    <a:pt x="22" y="4"/>
                  </a:lnTo>
                  <a:lnTo>
                    <a:pt x="15" y="8"/>
                  </a:lnTo>
                  <a:lnTo>
                    <a:pt x="11" y="14"/>
                  </a:lnTo>
                  <a:lnTo>
                    <a:pt x="6" y="21"/>
                  </a:lnTo>
                  <a:lnTo>
                    <a:pt x="3" y="29"/>
                  </a:lnTo>
                  <a:lnTo>
                    <a:pt x="1" y="38"/>
                  </a:lnTo>
                  <a:lnTo>
                    <a:pt x="0" y="49"/>
                  </a:lnTo>
                  <a:lnTo>
                    <a:pt x="1" y="59"/>
                  </a:lnTo>
                  <a:lnTo>
                    <a:pt x="3" y="68"/>
                  </a:lnTo>
                  <a:lnTo>
                    <a:pt x="6" y="76"/>
                  </a:lnTo>
                  <a:lnTo>
                    <a:pt x="11" y="83"/>
                  </a:lnTo>
                  <a:lnTo>
                    <a:pt x="15" y="90"/>
                  </a:lnTo>
                  <a:lnTo>
                    <a:pt x="22" y="95"/>
                  </a:lnTo>
                  <a:lnTo>
                    <a:pt x="28" y="97"/>
                  </a:lnTo>
                  <a:lnTo>
                    <a:pt x="35" y="98"/>
                  </a:lnTo>
                  <a:lnTo>
                    <a:pt x="48" y="95"/>
                  </a:lnTo>
                  <a:lnTo>
                    <a:pt x="58" y="83"/>
                  </a:lnTo>
                  <a:lnTo>
                    <a:pt x="65" y="68"/>
                  </a:lnTo>
                  <a:lnTo>
                    <a:pt x="67" y="49"/>
                  </a:lnTo>
                  <a:lnTo>
                    <a:pt x="65" y="29"/>
                  </a:lnTo>
                  <a:lnTo>
                    <a:pt x="58" y="14"/>
                  </a:lnTo>
                  <a:lnTo>
                    <a:pt x="48" y="4"/>
                  </a:lnTo>
                  <a:lnTo>
                    <a:pt x="3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420" name="Freeform 22"/>
            <p:cNvSpPr>
              <a:spLocks/>
            </p:cNvSpPr>
            <p:nvPr/>
          </p:nvSpPr>
          <p:spPr bwMode="auto">
            <a:xfrm>
              <a:off x="3028" y="2083"/>
              <a:ext cx="28" cy="42"/>
            </a:xfrm>
            <a:custGeom>
              <a:avLst/>
              <a:gdLst>
                <a:gd name="T0" fmla="*/ 1 w 55"/>
                <a:gd name="T1" fmla="*/ 0 h 84"/>
                <a:gd name="T2" fmla="*/ 1 w 55"/>
                <a:gd name="T3" fmla="*/ 1 h 84"/>
                <a:gd name="T4" fmla="*/ 1 w 55"/>
                <a:gd name="T5" fmla="*/ 1 h 84"/>
                <a:gd name="T6" fmla="*/ 1 w 55"/>
                <a:gd name="T7" fmla="*/ 1 h 84"/>
                <a:gd name="T8" fmla="*/ 0 w 55"/>
                <a:gd name="T9" fmla="*/ 1 h 84"/>
                <a:gd name="T10" fmla="*/ 1 w 55"/>
                <a:gd name="T11" fmla="*/ 1 h 84"/>
                <a:gd name="T12" fmla="*/ 1 w 55"/>
                <a:gd name="T13" fmla="*/ 1 h 84"/>
                <a:gd name="T14" fmla="*/ 1 w 55"/>
                <a:gd name="T15" fmla="*/ 1 h 84"/>
                <a:gd name="T16" fmla="*/ 1 w 55"/>
                <a:gd name="T17" fmla="*/ 1 h 84"/>
                <a:gd name="T18" fmla="*/ 1 w 55"/>
                <a:gd name="T19" fmla="*/ 1 h 84"/>
                <a:gd name="T20" fmla="*/ 1 w 55"/>
                <a:gd name="T21" fmla="*/ 1 h 84"/>
                <a:gd name="T22" fmla="*/ 1 w 55"/>
                <a:gd name="T23" fmla="*/ 1 h 84"/>
                <a:gd name="T24" fmla="*/ 1 w 55"/>
                <a:gd name="T25" fmla="*/ 1 h 84"/>
                <a:gd name="T26" fmla="*/ 1 w 55"/>
                <a:gd name="T27" fmla="*/ 1 h 84"/>
                <a:gd name="T28" fmla="*/ 1 w 55"/>
                <a:gd name="T29" fmla="*/ 1 h 84"/>
                <a:gd name="T30" fmla="*/ 1 w 55"/>
                <a:gd name="T31" fmla="*/ 1 h 84"/>
                <a:gd name="T32" fmla="*/ 1 w 55"/>
                <a:gd name="T33" fmla="*/ 0 h 84"/>
                <a:gd name="T34" fmla="*/ 1 w 55"/>
                <a:gd name="T35" fmla="*/ 0 h 8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5"/>
                <a:gd name="T55" fmla="*/ 0 h 84"/>
                <a:gd name="T56" fmla="*/ 55 w 55"/>
                <a:gd name="T57" fmla="*/ 84 h 8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5" h="84">
                  <a:moveTo>
                    <a:pt x="28" y="0"/>
                  </a:moveTo>
                  <a:lnTo>
                    <a:pt x="16" y="3"/>
                  </a:lnTo>
                  <a:lnTo>
                    <a:pt x="8" y="12"/>
                  </a:lnTo>
                  <a:lnTo>
                    <a:pt x="2" y="25"/>
                  </a:lnTo>
                  <a:lnTo>
                    <a:pt x="0" y="42"/>
                  </a:lnTo>
                  <a:lnTo>
                    <a:pt x="2" y="58"/>
                  </a:lnTo>
                  <a:lnTo>
                    <a:pt x="8" y="71"/>
                  </a:lnTo>
                  <a:lnTo>
                    <a:pt x="16" y="80"/>
                  </a:lnTo>
                  <a:lnTo>
                    <a:pt x="28" y="84"/>
                  </a:lnTo>
                  <a:lnTo>
                    <a:pt x="38" y="80"/>
                  </a:lnTo>
                  <a:lnTo>
                    <a:pt x="47" y="71"/>
                  </a:lnTo>
                  <a:lnTo>
                    <a:pt x="53" y="58"/>
                  </a:lnTo>
                  <a:lnTo>
                    <a:pt x="55" y="42"/>
                  </a:lnTo>
                  <a:lnTo>
                    <a:pt x="53" y="25"/>
                  </a:lnTo>
                  <a:lnTo>
                    <a:pt x="47" y="12"/>
                  </a:lnTo>
                  <a:lnTo>
                    <a:pt x="38" y="3"/>
                  </a:lnTo>
                  <a:lnTo>
                    <a:pt x="2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421" name="Freeform 23"/>
            <p:cNvSpPr>
              <a:spLocks/>
            </p:cNvSpPr>
            <p:nvPr/>
          </p:nvSpPr>
          <p:spPr bwMode="auto">
            <a:xfrm>
              <a:off x="3057" y="2095"/>
              <a:ext cx="29" cy="43"/>
            </a:xfrm>
            <a:custGeom>
              <a:avLst/>
              <a:gdLst>
                <a:gd name="T0" fmla="*/ 1 w 57"/>
                <a:gd name="T1" fmla="*/ 0 h 85"/>
                <a:gd name="T2" fmla="*/ 1 w 57"/>
                <a:gd name="T3" fmla="*/ 1 h 85"/>
                <a:gd name="T4" fmla="*/ 1 w 57"/>
                <a:gd name="T5" fmla="*/ 1 h 85"/>
                <a:gd name="T6" fmla="*/ 1 w 57"/>
                <a:gd name="T7" fmla="*/ 1 h 85"/>
                <a:gd name="T8" fmla="*/ 0 w 57"/>
                <a:gd name="T9" fmla="*/ 1 h 85"/>
                <a:gd name="T10" fmla="*/ 1 w 57"/>
                <a:gd name="T11" fmla="*/ 1 h 85"/>
                <a:gd name="T12" fmla="*/ 1 w 57"/>
                <a:gd name="T13" fmla="*/ 1 h 85"/>
                <a:gd name="T14" fmla="*/ 1 w 57"/>
                <a:gd name="T15" fmla="*/ 1 h 85"/>
                <a:gd name="T16" fmla="*/ 1 w 57"/>
                <a:gd name="T17" fmla="*/ 1 h 85"/>
                <a:gd name="T18" fmla="*/ 1 w 57"/>
                <a:gd name="T19" fmla="*/ 1 h 85"/>
                <a:gd name="T20" fmla="*/ 1 w 57"/>
                <a:gd name="T21" fmla="*/ 1 h 85"/>
                <a:gd name="T22" fmla="*/ 1 w 57"/>
                <a:gd name="T23" fmla="*/ 1 h 85"/>
                <a:gd name="T24" fmla="*/ 1 w 57"/>
                <a:gd name="T25" fmla="*/ 1 h 85"/>
                <a:gd name="T26" fmla="*/ 1 w 57"/>
                <a:gd name="T27" fmla="*/ 1 h 85"/>
                <a:gd name="T28" fmla="*/ 1 w 57"/>
                <a:gd name="T29" fmla="*/ 1 h 85"/>
                <a:gd name="T30" fmla="*/ 1 w 57"/>
                <a:gd name="T31" fmla="*/ 1 h 85"/>
                <a:gd name="T32" fmla="*/ 1 w 57"/>
                <a:gd name="T33" fmla="*/ 0 h 85"/>
                <a:gd name="T34" fmla="*/ 1 w 57"/>
                <a:gd name="T35" fmla="*/ 0 h 8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7"/>
                <a:gd name="T55" fmla="*/ 0 h 85"/>
                <a:gd name="T56" fmla="*/ 57 w 57"/>
                <a:gd name="T57" fmla="*/ 85 h 8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7" h="85">
                  <a:moveTo>
                    <a:pt x="30" y="0"/>
                  </a:moveTo>
                  <a:lnTo>
                    <a:pt x="18" y="3"/>
                  </a:lnTo>
                  <a:lnTo>
                    <a:pt x="8" y="12"/>
                  </a:lnTo>
                  <a:lnTo>
                    <a:pt x="2" y="26"/>
                  </a:lnTo>
                  <a:lnTo>
                    <a:pt x="0" y="42"/>
                  </a:lnTo>
                  <a:lnTo>
                    <a:pt x="2" y="59"/>
                  </a:lnTo>
                  <a:lnTo>
                    <a:pt x="8" y="72"/>
                  </a:lnTo>
                  <a:lnTo>
                    <a:pt x="18" y="82"/>
                  </a:lnTo>
                  <a:lnTo>
                    <a:pt x="30" y="85"/>
                  </a:lnTo>
                  <a:lnTo>
                    <a:pt x="40" y="82"/>
                  </a:lnTo>
                  <a:lnTo>
                    <a:pt x="49" y="72"/>
                  </a:lnTo>
                  <a:lnTo>
                    <a:pt x="55" y="59"/>
                  </a:lnTo>
                  <a:lnTo>
                    <a:pt x="57" y="42"/>
                  </a:lnTo>
                  <a:lnTo>
                    <a:pt x="55" y="26"/>
                  </a:lnTo>
                  <a:lnTo>
                    <a:pt x="49" y="12"/>
                  </a:lnTo>
                  <a:lnTo>
                    <a:pt x="40" y="3"/>
                  </a:lnTo>
                  <a:lnTo>
                    <a:pt x="3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422" name="Freeform 24"/>
            <p:cNvSpPr>
              <a:spLocks/>
            </p:cNvSpPr>
            <p:nvPr/>
          </p:nvSpPr>
          <p:spPr bwMode="auto">
            <a:xfrm>
              <a:off x="3084" y="2122"/>
              <a:ext cx="22" cy="33"/>
            </a:xfrm>
            <a:custGeom>
              <a:avLst/>
              <a:gdLst>
                <a:gd name="T0" fmla="*/ 0 w 45"/>
                <a:gd name="T1" fmla="*/ 0 h 67"/>
                <a:gd name="T2" fmla="*/ 0 w 45"/>
                <a:gd name="T3" fmla="*/ 0 h 67"/>
                <a:gd name="T4" fmla="*/ 0 w 45"/>
                <a:gd name="T5" fmla="*/ 0 h 67"/>
                <a:gd name="T6" fmla="*/ 0 w 45"/>
                <a:gd name="T7" fmla="*/ 0 h 67"/>
                <a:gd name="T8" fmla="*/ 0 w 45"/>
                <a:gd name="T9" fmla="*/ 0 h 67"/>
                <a:gd name="T10" fmla="*/ 0 w 45"/>
                <a:gd name="T11" fmla="*/ 0 h 67"/>
                <a:gd name="T12" fmla="*/ 0 w 45"/>
                <a:gd name="T13" fmla="*/ 0 h 67"/>
                <a:gd name="T14" fmla="*/ 0 w 45"/>
                <a:gd name="T15" fmla="*/ 0 h 67"/>
                <a:gd name="T16" fmla="*/ 0 w 45"/>
                <a:gd name="T17" fmla="*/ 0 h 67"/>
                <a:gd name="T18" fmla="*/ 0 w 45"/>
                <a:gd name="T19" fmla="*/ 0 h 67"/>
                <a:gd name="T20" fmla="*/ 0 w 45"/>
                <a:gd name="T21" fmla="*/ 0 h 67"/>
                <a:gd name="T22" fmla="*/ 0 w 45"/>
                <a:gd name="T23" fmla="*/ 0 h 67"/>
                <a:gd name="T24" fmla="*/ 0 w 45"/>
                <a:gd name="T25" fmla="*/ 0 h 67"/>
                <a:gd name="T26" fmla="*/ 0 w 45"/>
                <a:gd name="T27" fmla="*/ 0 h 67"/>
                <a:gd name="T28" fmla="*/ 0 w 45"/>
                <a:gd name="T29" fmla="*/ 0 h 67"/>
                <a:gd name="T30" fmla="*/ 0 w 45"/>
                <a:gd name="T31" fmla="*/ 0 h 67"/>
                <a:gd name="T32" fmla="*/ 0 w 45"/>
                <a:gd name="T33" fmla="*/ 0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5"/>
                <a:gd name="T52" fmla="*/ 0 h 67"/>
                <a:gd name="T53" fmla="*/ 45 w 45"/>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5" h="67">
                  <a:moveTo>
                    <a:pt x="28" y="0"/>
                  </a:moveTo>
                  <a:lnTo>
                    <a:pt x="19" y="2"/>
                  </a:lnTo>
                  <a:lnTo>
                    <a:pt x="11" y="8"/>
                  </a:lnTo>
                  <a:lnTo>
                    <a:pt x="4" y="18"/>
                  </a:lnTo>
                  <a:lnTo>
                    <a:pt x="1" y="31"/>
                  </a:lnTo>
                  <a:lnTo>
                    <a:pt x="0" y="45"/>
                  </a:lnTo>
                  <a:lnTo>
                    <a:pt x="3" y="55"/>
                  </a:lnTo>
                  <a:lnTo>
                    <a:pt x="9" y="63"/>
                  </a:lnTo>
                  <a:lnTo>
                    <a:pt x="17" y="67"/>
                  </a:lnTo>
                  <a:lnTo>
                    <a:pt x="25" y="66"/>
                  </a:lnTo>
                  <a:lnTo>
                    <a:pt x="33" y="61"/>
                  </a:lnTo>
                  <a:lnTo>
                    <a:pt x="40" y="52"/>
                  </a:lnTo>
                  <a:lnTo>
                    <a:pt x="43" y="39"/>
                  </a:lnTo>
                  <a:lnTo>
                    <a:pt x="45" y="25"/>
                  </a:lnTo>
                  <a:lnTo>
                    <a:pt x="42" y="14"/>
                  </a:lnTo>
                  <a:lnTo>
                    <a:pt x="36" y="5"/>
                  </a:lnTo>
                  <a:lnTo>
                    <a:pt x="2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5373" name="Group 25"/>
          <p:cNvGrpSpPr>
            <a:grpSpLocks noChangeAspect="1"/>
          </p:cNvGrpSpPr>
          <p:nvPr/>
        </p:nvGrpSpPr>
        <p:grpSpPr bwMode="auto">
          <a:xfrm rot="2515032">
            <a:off x="685800" y="1319236"/>
            <a:ext cx="938213" cy="1066800"/>
            <a:chOff x="2651" y="1873"/>
            <a:chExt cx="457" cy="574"/>
          </a:xfrm>
        </p:grpSpPr>
        <p:sp>
          <p:nvSpPr>
            <p:cNvPr id="15397" name="AutoShape 26"/>
            <p:cNvSpPr>
              <a:spLocks noChangeAspect="1" noChangeArrowheads="1" noTextEdit="1"/>
            </p:cNvSpPr>
            <p:nvPr/>
          </p:nvSpPr>
          <p:spPr bwMode="auto">
            <a:xfrm>
              <a:off x="2651" y="1873"/>
              <a:ext cx="457" cy="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398" name="Freeform 27"/>
            <p:cNvSpPr>
              <a:spLocks/>
            </p:cNvSpPr>
            <p:nvPr/>
          </p:nvSpPr>
          <p:spPr bwMode="auto">
            <a:xfrm>
              <a:off x="2656" y="1935"/>
              <a:ext cx="149" cy="318"/>
            </a:xfrm>
            <a:custGeom>
              <a:avLst/>
              <a:gdLst>
                <a:gd name="T0" fmla="*/ 1 w 297"/>
                <a:gd name="T1" fmla="*/ 1 h 636"/>
                <a:gd name="T2" fmla="*/ 1 w 297"/>
                <a:gd name="T3" fmla="*/ 1 h 636"/>
                <a:gd name="T4" fmla="*/ 1 w 297"/>
                <a:gd name="T5" fmla="*/ 1 h 636"/>
                <a:gd name="T6" fmla="*/ 1 w 297"/>
                <a:gd name="T7" fmla="*/ 1 h 636"/>
                <a:gd name="T8" fmla="*/ 1 w 297"/>
                <a:gd name="T9" fmla="*/ 1 h 636"/>
                <a:gd name="T10" fmla="*/ 1 w 297"/>
                <a:gd name="T11" fmla="*/ 1 h 636"/>
                <a:gd name="T12" fmla="*/ 1 w 297"/>
                <a:gd name="T13" fmla="*/ 1 h 636"/>
                <a:gd name="T14" fmla="*/ 1 w 297"/>
                <a:gd name="T15" fmla="*/ 1 h 636"/>
                <a:gd name="T16" fmla="*/ 1 w 297"/>
                <a:gd name="T17" fmla="*/ 1 h 636"/>
                <a:gd name="T18" fmla="*/ 1 w 297"/>
                <a:gd name="T19" fmla="*/ 1 h 636"/>
                <a:gd name="T20" fmla="*/ 1 w 297"/>
                <a:gd name="T21" fmla="*/ 1 h 636"/>
                <a:gd name="T22" fmla="*/ 1 w 297"/>
                <a:gd name="T23" fmla="*/ 1 h 636"/>
                <a:gd name="T24" fmla="*/ 1 w 297"/>
                <a:gd name="T25" fmla="*/ 1 h 636"/>
                <a:gd name="T26" fmla="*/ 1 w 297"/>
                <a:gd name="T27" fmla="*/ 1 h 636"/>
                <a:gd name="T28" fmla="*/ 1 w 297"/>
                <a:gd name="T29" fmla="*/ 1 h 636"/>
                <a:gd name="T30" fmla="*/ 1 w 297"/>
                <a:gd name="T31" fmla="*/ 1 h 636"/>
                <a:gd name="T32" fmla="*/ 1 w 297"/>
                <a:gd name="T33" fmla="*/ 1 h 636"/>
                <a:gd name="T34" fmla="*/ 1 w 297"/>
                <a:gd name="T35" fmla="*/ 1 h 636"/>
                <a:gd name="T36" fmla="*/ 1 w 297"/>
                <a:gd name="T37" fmla="*/ 1 h 636"/>
                <a:gd name="T38" fmla="*/ 0 w 297"/>
                <a:gd name="T39" fmla="*/ 1 h 636"/>
                <a:gd name="T40" fmla="*/ 1 w 297"/>
                <a:gd name="T41" fmla="*/ 1 h 636"/>
                <a:gd name="T42" fmla="*/ 1 w 297"/>
                <a:gd name="T43" fmla="*/ 1 h 636"/>
                <a:gd name="T44" fmla="*/ 1 w 297"/>
                <a:gd name="T45" fmla="*/ 1 h 636"/>
                <a:gd name="T46" fmla="*/ 1 w 297"/>
                <a:gd name="T47" fmla="*/ 1 h 636"/>
                <a:gd name="T48" fmla="*/ 1 w 297"/>
                <a:gd name="T49" fmla="*/ 1 h 636"/>
                <a:gd name="T50" fmla="*/ 1 w 297"/>
                <a:gd name="T51" fmla="*/ 1 h 636"/>
                <a:gd name="T52" fmla="*/ 1 w 297"/>
                <a:gd name="T53" fmla="*/ 1 h 636"/>
                <a:gd name="T54" fmla="*/ 1 w 297"/>
                <a:gd name="T55" fmla="*/ 1 h 636"/>
                <a:gd name="T56" fmla="*/ 1 w 297"/>
                <a:gd name="T57" fmla="*/ 1 h 636"/>
                <a:gd name="T58" fmla="*/ 1 w 297"/>
                <a:gd name="T59" fmla="*/ 1 h 636"/>
                <a:gd name="T60" fmla="*/ 1 w 297"/>
                <a:gd name="T61" fmla="*/ 1 h 636"/>
                <a:gd name="T62" fmla="*/ 1 w 297"/>
                <a:gd name="T63" fmla="*/ 1 h 636"/>
                <a:gd name="T64" fmla="*/ 1 w 297"/>
                <a:gd name="T65" fmla="*/ 1 h 636"/>
                <a:gd name="T66" fmla="*/ 1 w 297"/>
                <a:gd name="T67" fmla="*/ 1 h 636"/>
                <a:gd name="T68" fmla="*/ 1 w 297"/>
                <a:gd name="T69" fmla="*/ 1 h 636"/>
                <a:gd name="T70" fmla="*/ 1 w 297"/>
                <a:gd name="T71" fmla="*/ 1 h 636"/>
                <a:gd name="T72" fmla="*/ 1 w 297"/>
                <a:gd name="T73" fmla="*/ 1 h 636"/>
                <a:gd name="T74" fmla="*/ 1 w 297"/>
                <a:gd name="T75" fmla="*/ 1 h 636"/>
                <a:gd name="T76" fmla="*/ 1 w 297"/>
                <a:gd name="T77" fmla="*/ 1 h 636"/>
                <a:gd name="T78" fmla="*/ 1 w 297"/>
                <a:gd name="T79" fmla="*/ 1 h 636"/>
                <a:gd name="T80" fmla="*/ 1 w 297"/>
                <a:gd name="T81" fmla="*/ 1 h 636"/>
                <a:gd name="T82" fmla="*/ 1 w 297"/>
                <a:gd name="T83" fmla="*/ 1 h 636"/>
                <a:gd name="T84" fmla="*/ 1 w 297"/>
                <a:gd name="T85" fmla="*/ 1 h 636"/>
                <a:gd name="T86" fmla="*/ 1 w 297"/>
                <a:gd name="T87" fmla="*/ 1 h 636"/>
                <a:gd name="T88" fmla="*/ 1 w 297"/>
                <a:gd name="T89" fmla="*/ 1 h 6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97"/>
                <a:gd name="T136" fmla="*/ 0 h 636"/>
                <a:gd name="T137" fmla="*/ 297 w 297"/>
                <a:gd name="T138" fmla="*/ 636 h 6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97" h="636">
                  <a:moveTo>
                    <a:pt x="162" y="279"/>
                  </a:moveTo>
                  <a:lnTo>
                    <a:pt x="175" y="263"/>
                  </a:lnTo>
                  <a:lnTo>
                    <a:pt x="190" y="251"/>
                  </a:lnTo>
                  <a:lnTo>
                    <a:pt x="206" y="239"/>
                  </a:lnTo>
                  <a:lnTo>
                    <a:pt x="223" y="230"/>
                  </a:lnTo>
                  <a:lnTo>
                    <a:pt x="237" y="221"/>
                  </a:lnTo>
                  <a:lnTo>
                    <a:pt x="252" y="211"/>
                  </a:lnTo>
                  <a:lnTo>
                    <a:pt x="266" y="200"/>
                  </a:lnTo>
                  <a:lnTo>
                    <a:pt x="278" y="186"/>
                  </a:lnTo>
                  <a:lnTo>
                    <a:pt x="293" y="157"/>
                  </a:lnTo>
                  <a:lnTo>
                    <a:pt x="297" y="131"/>
                  </a:lnTo>
                  <a:lnTo>
                    <a:pt x="296" y="107"/>
                  </a:lnTo>
                  <a:lnTo>
                    <a:pt x="289" y="81"/>
                  </a:lnTo>
                  <a:lnTo>
                    <a:pt x="285" y="68"/>
                  </a:lnTo>
                  <a:lnTo>
                    <a:pt x="278" y="57"/>
                  </a:lnTo>
                  <a:lnTo>
                    <a:pt x="270" y="47"/>
                  </a:lnTo>
                  <a:lnTo>
                    <a:pt x="262" y="37"/>
                  </a:lnTo>
                  <a:lnTo>
                    <a:pt x="251" y="29"/>
                  </a:lnTo>
                  <a:lnTo>
                    <a:pt x="241" y="21"/>
                  </a:lnTo>
                  <a:lnTo>
                    <a:pt x="229" y="15"/>
                  </a:lnTo>
                  <a:lnTo>
                    <a:pt x="217" y="10"/>
                  </a:lnTo>
                  <a:lnTo>
                    <a:pt x="204" y="6"/>
                  </a:lnTo>
                  <a:lnTo>
                    <a:pt x="190" y="3"/>
                  </a:lnTo>
                  <a:lnTo>
                    <a:pt x="176" y="2"/>
                  </a:lnTo>
                  <a:lnTo>
                    <a:pt x="162" y="0"/>
                  </a:lnTo>
                  <a:lnTo>
                    <a:pt x="147" y="2"/>
                  </a:lnTo>
                  <a:lnTo>
                    <a:pt x="133" y="4"/>
                  </a:lnTo>
                  <a:lnTo>
                    <a:pt x="118" y="7"/>
                  </a:lnTo>
                  <a:lnTo>
                    <a:pt x="103" y="12"/>
                  </a:lnTo>
                  <a:lnTo>
                    <a:pt x="88" y="18"/>
                  </a:lnTo>
                  <a:lnTo>
                    <a:pt x="74" y="26"/>
                  </a:lnTo>
                  <a:lnTo>
                    <a:pt x="61" y="34"/>
                  </a:lnTo>
                  <a:lnTo>
                    <a:pt x="50" y="43"/>
                  </a:lnTo>
                  <a:lnTo>
                    <a:pt x="39" y="54"/>
                  </a:lnTo>
                  <a:lnTo>
                    <a:pt x="31" y="65"/>
                  </a:lnTo>
                  <a:lnTo>
                    <a:pt x="23" y="77"/>
                  </a:lnTo>
                  <a:lnTo>
                    <a:pt x="18" y="89"/>
                  </a:lnTo>
                  <a:lnTo>
                    <a:pt x="7" y="113"/>
                  </a:lnTo>
                  <a:lnTo>
                    <a:pt x="3" y="141"/>
                  </a:lnTo>
                  <a:lnTo>
                    <a:pt x="0" y="170"/>
                  </a:lnTo>
                  <a:lnTo>
                    <a:pt x="0" y="199"/>
                  </a:lnTo>
                  <a:lnTo>
                    <a:pt x="3" y="240"/>
                  </a:lnTo>
                  <a:lnTo>
                    <a:pt x="8" y="282"/>
                  </a:lnTo>
                  <a:lnTo>
                    <a:pt x="15" y="322"/>
                  </a:lnTo>
                  <a:lnTo>
                    <a:pt x="21" y="359"/>
                  </a:lnTo>
                  <a:lnTo>
                    <a:pt x="27" y="420"/>
                  </a:lnTo>
                  <a:lnTo>
                    <a:pt x="25" y="455"/>
                  </a:lnTo>
                  <a:lnTo>
                    <a:pt x="21" y="486"/>
                  </a:lnTo>
                  <a:lnTo>
                    <a:pt x="25" y="533"/>
                  </a:lnTo>
                  <a:lnTo>
                    <a:pt x="27" y="546"/>
                  </a:lnTo>
                  <a:lnTo>
                    <a:pt x="29" y="558"/>
                  </a:lnTo>
                  <a:lnTo>
                    <a:pt x="33" y="569"/>
                  </a:lnTo>
                  <a:lnTo>
                    <a:pt x="37" y="579"/>
                  </a:lnTo>
                  <a:lnTo>
                    <a:pt x="43" y="589"/>
                  </a:lnTo>
                  <a:lnTo>
                    <a:pt x="49" y="598"/>
                  </a:lnTo>
                  <a:lnTo>
                    <a:pt x="56" y="604"/>
                  </a:lnTo>
                  <a:lnTo>
                    <a:pt x="63" y="611"/>
                  </a:lnTo>
                  <a:lnTo>
                    <a:pt x="72" y="618"/>
                  </a:lnTo>
                  <a:lnTo>
                    <a:pt x="82" y="624"/>
                  </a:lnTo>
                  <a:lnTo>
                    <a:pt x="92" y="629"/>
                  </a:lnTo>
                  <a:lnTo>
                    <a:pt x="103" y="632"/>
                  </a:lnTo>
                  <a:lnTo>
                    <a:pt x="114" y="634"/>
                  </a:lnTo>
                  <a:lnTo>
                    <a:pt x="125" y="636"/>
                  </a:lnTo>
                  <a:lnTo>
                    <a:pt x="136" y="636"/>
                  </a:lnTo>
                  <a:lnTo>
                    <a:pt x="147" y="634"/>
                  </a:lnTo>
                  <a:lnTo>
                    <a:pt x="158" y="632"/>
                  </a:lnTo>
                  <a:lnTo>
                    <a:pt x="168" y="628"/>
                  </a:lnTo>
                  <a:lnTo>
                    <a:pt x="178" y="621"/>
                  </a:lnTo>
                  <a:lnTo>
                    <a:pt x="187" y="613"/>
                  </a:lnTo>
                  <a:lnTo>
                    <a:pt x="194" y="603"/>
                  </a:lnTo>
                  <a:lnTo>
                    <a:pt x="201" y="593"/>
                  </a:lnTo>
                  <a:lnTo>
                    <a:pt x="206" y="580"/>
                  </a:lnTo>
                  <a:lnTo>
                    <a:pt x="211" y="568"/>
                  </a:lnTo>
                  <a:lnTo>
                    <a:pt x="216" y="550"/>
                  </a:lnTo>
                  <a:lnTo>
                    <a:pt x="218" y="533"/>
                  </a:lnTo>
                  <a:lnTo>
                    <a:pt x="218" y="516"/>
                  </a:lnTo>
                  <a:lnTo>
                    <a:pt x="216" y="497"/>
                  </a:lnTo>
                  <a:lnTo>
                    <a:pt x="212" y="482"/>
                  </a:lnTo>
                  <a:lnTo>
                    <a:pt x="208" y="468"/>
                  </a:lnTo>
                  <a:lnTo>
                    <a:pt x="202" y="456"/>
                  </a:lnTo>
                  <a:lnTo>
                    <a:pt x="196" y="443"/>
                  </a:lnTo>
                  <a:lnTo>
                    <a:pt x="180" y="410"/>
                  </a:lnTo>
                  <a:lnTo>
                    <a:pt x="166" y="382"/>
                  </a:lnTo>
                  <a:lnTo>
                    <a:pt x="156" y="360"/>
                  </a:lnTo>
                  <a:lnTo>
                    <a:pt x="149" y="342"/>
                  </a:lnTo>
                  <a:lnTo>
                    <a:pt x="145" y="326"/>
                  </a:lnTo>
                  <a:lnTo>
                    <a:pt x="147" y="311"/>
                  </a:lnTo>
                  <a:lnTo>
                    <a:pt x="152" y="296"/>
                  </a:lnTo>
                  <a:lnTo>
                    <a:pt x="162" y="279"/>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399" name="Freeform 28"/>
            <p:cNvSpPr>
              <a:spLocks/>
            </p:cNvSpPr>
            <p:nvPr/>
          </p:nvSpPr>
          <p:spPr bwMode="auto">
            <a:xfrm>
              <a:off x="2770" y="1873"/>
              <a:ext cx="48" cy="72"/>
            </a:xfrm>
            <a:custGeom>
              <a:avLst/>
              <a:gdLst>
                <a:gd name="T0" fmla="*/ 0 w 98"/>
                <a:gd name="T1" fmla="*/ 0 h 144"/>
                <a:gd name="T2" fmla="*/ 0 w 98"/>
                <a:gd name="T3" fmla="*/ 1 h 144"/>
                <a:gd name="T4" fmla="*/ 0 w 98"/>
                <a:gd name="T5" fmla="*/ 1 h 144"/>
                <a:gd name="T6" fmla="*/ 0 w 98"/>
                <a:gd name="T7" fmla="*/ 1 h 144"/>
                <a:gd name="T8" fmla="*/ 0 w 98"/>
                <a:gd name="T9" fmla="*/ 1 h 144"/>
                <a:gd name="T10" fmla="*/ 0 w 98"/>
                <a:gd name="T11" fmla="*/ 1 h 144"/>
                <a:gd name="T12" fmla="*/ 0 w 98"/>
                <a:gd name="T13" fmla="*/ 1 h 144"/>
                <a:gd name="T14" fmla="*/ 0 w 98"/>
                <a:gd name="T15" fmla="*/ 1 h 144"/>
                <a:gd name="T16" fmla="*/ 0 w 98"/>
                <a:gd name="T17" fmla="*/ 1 h 144"/>
                <a:gd name="T18" fmla="*/ 0 w 98"/>
                <a:gd name="T19" fmla="*/ 1 h 144"/>
                <a:gd name="T20" fmla="*/ 0 w 98"/>
                <a:gd name="T21" fmla="*/ 1 h 144"/>
                <a:gd name="T22" fmla="*/ 0 w 98"/>
                <a:gd name="T23" fmla="*/ 1 h 144"/>
                <a:gd name="T24" fmla="*/ 0 w 98"/>
                <a:gd name="T25" fmla="*/ 1 h 144"/>
                <a:gd name="T26" fmla="*/ 0 w 98"/>
                <a:gd name="T27" fmla="*/ 1 h 144"/>
                <a:gd name="T28" fmla="*/ 0 w 98"/>
                <a:gd name="T29" fmla="*/ 1 h 144"/>
                <a:gd name="T30" fmla="*/ 0 w 98"/>
                <a:gd name="T31" fmla="*/ 1 h 144"/>
                <a:gd name="T32" fmla="*/ 0 w 98"/>
                <a:gd name="T33" fmla="*/ 1 h 144"/>
                <a:gd name="T34" fmla="*/ 0 w 98"/>
                <a:gd name="T35" fmla="*/ 1 h 144"/>
                <a:gd name="T36" fmla="*/ 0 w 98"/>
                <a:gd name="T37" fmla="*/ 1 h 144"/>
                <a:gd name="T38" fmla="*/ 0 w 98"/>
                <a:gd name="T39" fmla="*/ 1 h 144"/>
                <a:gd name="T40" fmla="*/ 0 w 98"/>
                <a:gd name="T41" fmla="*/ 1 h 144"/>
                <a:gd name="T42" fmla="*/ 0 w 98"/>
                <a:gd name="T43" fmla="*/ 1 h 144"/>
                <a:gd name="T44" fmla="*/ 0 w 98"/>
                <a:gd name="T45" fmla="*/ 1 h 144"/>
                <a:gd name="T46" fmla="*/ 0 w 98"/>
                <a:gd name="T47" fmla="*/ 1 h 144"/>
                <a:gd name="T48" fmla="*/ 0 w 98"/>
                <a:gd name="T49" fmla="*/ 1 h 144"/>
                <a:gd name="T50" fmla="*/ 0 w 98"/>
                <a:gd name="T51" fmla="*/ 1 h 144"/>
                <a:gd name="T52" fmla="*/ 0 w 98"/>
                <a:gd name="T53" fmla="*/ 1 h 144"/>
                <a:gd name="T54" fmla="*/ 0 w 98"/>
                <a:gd name="T55" fmla="*/ 1 h 144"/>
                <a:gd name="T56" fmla="*/ 0 w 98"/>
                <a:gd name="T57" fmla="*/ 1 h 144"/>
                <a:gd name="T58" fmla="*/ 0 w 98"/>
                <a:gd name="T59" fmla="*/ 1 h 144"/>
                <a:gd name="T60" fmla="*/ 0 w 98"/>
                <a:gd name="T61" fmla="*/ 1 h 144"/>
                <a:gd name="T62" fmla="*/ 0 w 98"/>
                <a:gd name="T63" fmla="*/ 1 h 144"/>
                <a:gd name="T64" fmla="*/ 0 w 98"/>
                <a:gd name="T65" fmla="*/ 1 h 144"/>
                <a:gd name="T66" fmla="*/ 0 w 98"/>
                <a:gd name="T67" fmla="*/ 1 h 144"/>
                <a:gd name="T68" fmla="*/ 0 w 98"/>
                <a:gd name="T69" fmla="*/ 1 h 144"/>
                <a:gd name="T70" fmla="*/ 0 w 98"/>
                <a:gd name="T71" fmla="*/ 0 h 144"/>
                <a:gd name="T72" fmla="*/ 0 w 98"/>
                <a:gd name="T73" fmla="*/ 0 h 144"/>
                <a:gd name="T74" fmla="*/ 0 w 98"/>
                <a:gd name="T75" fmla="*/ 0 h 14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98"/>
                <a:gd name="T115" fmla="*/ 0 h 144"/>
                <a:gd name="T116" fmla="*/ 98 w 98"/>
                <a:gd name="T117" fmla="*/ 144 h 14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98" h="144">
                  <a:moveTo>
                    <a:pt x="62" y="0"/>
                  </a:moveTo>
                  <a:lnTo>
                    <a:pt x="70" y="3"/>
                  </a:lnTo>
                  <a:lnTo>
                    <a:pt x="80" y="10"/>
                  </a:lnTo>
                  <a:lnTo>
                    <a:pt x="86" y="18"/>
                  </a:lnTo>
                  <a:lnTo>
                    <a:pt x="92" y="28"/>
                  </a:lnTo>
                  <a:lnTo>
                    <a:pt x="96" y="39"/>
                  </a:lnTo>
                  <a:lnTo>
                    <a:pt x="98" y="53"/>
                  </a:lnTo>
                  <a:lnTo>
                    <a:pt x="98" y="67"/>
                  </a:lnTo>
                  <a:lnTo>
                    <a:pt x="97" y="82"/>
                  </a:lnTo>
                  <a:lnTo>
                    <a:pt x="93" y="96"/>
                  </a:lnTo>
                  <a:lnTo>
                    <a:pt x="88" y="108"/>
                  </a:lnTo>
                  <a:lnTo>
                    <a:pt x="82" y="120"/>
                  </a:lnTo>
                  <a:lnTo>
                    <a:pt x="74" y="129"/>
                  </a:lnTo>
                  <a:lnTo>
                    <a:pt x="65" y="136"/>
                  </a:lnTo>
                  <a:lnTo>
                    <a:pt x="55" y="142"/>
                  </a:lnTo>
                  <a:lnTo>
                    <a:pt x="46" y="144"/>
                  </a:lnTo>
                  <a:lnTo>
                    <a:pt x="36" y="144"/>
                  </a:lnTo>
                  <a:lnTo>
                    <a:pt x="27" y="141"/>
                  </a:lnTo>
                  <a:lnTo>
                    <a:pt x="20" y="135"/>
                  </a:lnTo>
                  <a:lnTo>
                    <a:pt x="13" y="128"/>
                  </a:lnTo>
                  <a:lnTo>
                    <a:pt x="7" y="118"/>
                  </a:lnTo>
                  <a:lnTo>
                    <a:pt x="4" y="106"/>
                  </a:lnTo>
                  <a:lnTo>
                    <a:pt x="1" y="93"/>
                  </a:lnTo>
                  <a:lnTo>
                    <a:pt x="0" y="81"/>
                  </a:lnTo>
                  <a:lnTo>
                    <a:pt x="1" y="66"/>
                  </a:lnTo>
                  <a:lnTo>
                    <a:pt x="6" y="50"/>
                  </a:lnTo>
                  <a:lnTo>
                    <a:pt x="13" y="35"/>
                  </a:lnTo>
                  <a:lnTo>
                    <a:pt x="20" y="22"/>
                  </a:lnTo>
                  <a:lnTo>
                    <a:pt x="28" y="12"/>
                  </a:lnTo>
                  <a:lnTo>
                    <a:pt x="32" y="9"/>
                  </a:lnTo>
                  <a:lnTo>
                    <a:pt x="37" y="6"/>
                  </a:lnTo>
                  <a:lnTo>
                    <a:pt x="40" y="5"/>
                  </a:lnTo>
                  <a:lnTo>
                    <a:pt x="45" y="2"/>
                  </a:lnTo>
                  <a:lnTo>
                    <a:pt x="50" y="1"/>
                  </a:lnTo>
                  <a:lnTo>
                    <a:pt x="54" y="1"/>
                  </a:lnTo>
                  <a:lnTo>
                    <a:pt x="58" y="0"/>
                  </a:lnTo>
                  <a:lnTo>
                    <a:pt x="62"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400" name="Freeform 29"/>
            <p:cNvSpPr>
              <a:spLocks/>
            </p:cNvSpPr>
            <p:nvPr/>
          </p:nvSpPr>
          <p:spPr bwMode="auto">
            <a:xfrm>
              <a:off x="2734" y="1882"/>
              <a:ext cx="33" cy="49"/>
            </a:xfrm>
            <a:custGeom>
              <a:avLst/>
              <a:gdLst>
                <a:gd name="T0" fmla="*/ 0 w 67"/>
                <a:gd name="T1" fmla="*/ 0 h 98"/>
                <a:gd name="T2" fmla="*/ 0 w 67"/>
                <a:gd name="T3" fmla="*/ 1 h 98"/>
                <a:gd name="T4" fmla="*/ 0 w 67"/>
                <a:gd name="T5" fmla="*/ 1 h 98"/>
                <a:gd name="T6" fmla="*/ 0 w 67"/>
                <a:gd name="T7" fmla="*/ 1 h 98"/>
                <a:gd name="T8" fmla="*/ 0 w 67"/>
                <a:gd name="T9" fmla="*/ 1 h 98"/>
                <a:gd name="T10" fmla="*/ 0 w 67"/>
                <a:gd name="T11" fmla="*/ 1 h 98"/>
                <a:gd name="T12" fmla="*/ 0 w 67"/>
                <a:gd name="T13" fmla="*/ 1 h 98"/>
                <a:gd name="T14" fmla="*/ 0 w 67"/>
                <a:gd name="T15" fmla="*/ 1 h 98"/>
                <a:gd name="T16" fmla="*/ 0 w 67"/>
                <a:gd name="T17" fmla="*/ 1 h 98"/>
                <a:gd name="T18" fmla="*/ 0 w 67"/>
                <a:gd name="T19" fmla="*/ 1 h 98"/>
                <a:gd name="T20" fmla="*/ 0 w 67"/>
                <a:gd name="T21" fmla="*/ 1 h 98"/>
                <a:gd name="T22" fmla="*/ 0 w 67"/>
                <a:gd name="T23" fmla="*/ 1 h 98"/>
                <a:gd name="T24" fmla="*/ 0 w 67"/>
                <a:gd name="T25" fmla="*/ 1 h 98"/>
                <a:gd name="T26" fmla="*/ 0 w 67"/>
                <a:gd name="T27" fmla="*/ 1 h 98"/>
                <a:gd name="T28" fmla="*/ 0 w 67"/>
                <a:gd name="T29" fmla="*/ 1 h 98"/>
                <a:gd name="T30" fmla="*/ 0 w 67"/>
                <a:gd name="T31" fmla="*/ 1 h 98"/>
                <a:gd name="T32" fmla="*/ 0 w 67"/>
                <a:gd name="T33" fmla="*/ 1 h 98"/>
                <a:gd name="T34" fmla="*/ 0 w 67"/>
                <a:gd name="T35" fmla="*/ 1 h 98"/>
                <a:gd name="T36" fmla="*/ 0 w 67"/>
                <a:gd name="T37" fmla="*/ 1 h 98"/>
                <a:gd name="T38" fmla="*/ 0 w 67"/>
                <a:gd name="T39" fmla="*/ 1 h 98"/>
                <a:gd name="T40" fmla="*/ 0 w 67"/>
                <a:gd name="T41" fmla="*/ 1 h 98"/>
                <a:gd name="T42" fmla="*/ 0 w 67"/>
                <a:gd name="T43" fmla="*/ 1 h 98"/>
                <a:gd name="T44" fmla="*/ 0 w 67"/>
                <a:gd name="T45" fmla="*/ 1 h 98"/>
                <a:gd name="T46" fmla="*/ 0 w 67"/>
                <a:gd name="T47" fmla="*/ 1 h 98"/>
                <a:gd name="T48" fmla="*/ 0 w 67"/>
                <a:gd name="T49" fmla="*/ 0 h 98"/>
                <a:gd name="T50" fmla="*/ 0 w 67"/>
                <a:gd name="T51" fmla="*/ 0 h 9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7"/>
                <a:gd name="T79" fmla="*/ 0 h 98"/>
                <a:gd name="T80" fmla="*/ 67 w 67"/>
                <a:gd name="T81" fmla="*/ 98 h 9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7" h="98">
                  <a:moveTo>
                    <a:pt x="32" y="0"/>
                  </a:moveTo>
                  <a:lnTo>
                    <a:pt x="39" y="2"/>
                  </a:lnTo>
                  <a:lnTo>
                    <a:pt x="46" y="4"/>
                  </a:lnTo>
                  <a:lnTo>
                    <a:pt x="52" y="9"/>
                  </a:lnTo>
                  <a:lnTo>
                    <a:pt x="56" y="14"/>
                  </a:lnTo>
                  <a:lnTo>
                    <a:pt x="61" y="21"/>
                  </a:lnTo>
                  <a:lnTo>
                    <a:pt x="64" y="29"/>
                  </a:lnTo>
                  <a:lnTo>
                    <a:pt x="65" y="38"/>
                  </a:lnTo>
                  <a:lnTo>
                    <a:pt x="67" y="49"/>
                  </a:lnTo>
                  <a:lnTo>
                    <a:pt x="65" y="59"/>
                  </a:lnTo>
                  <a:lnTo>
                    <a:pt x="64" y="68"/>
                  </a:lnTo>
                  <a:lnTo>
                    <a:pt x="61" y="78"/>
                  </a:lnTo>
                  <a:lnTo>
                    <a:pt x="56" y="85"/>
                  </a:lnTo>
                  <a:lnTo>
                    <a:pt x="52" y="90"/>
                  </a:lnTo>
                  <a:lnTo>
                    <a:pt x="46" y="95"/>
                  </a:lnTo>
                  <a:lnTo>
                    <a:pt x="39" y="97"/>
                  </a:lnTo>
                  <a:lnTo>
                    <a:pt x="32" y="98"/>
                  </a:lnTo>
                  <a:lnTo>
                    <a:pt x="19" y="95"/>
                  </a:lnTo>
                  <a:lnTo>
                    <a:pt x="9" y="85"/>
                  </a:lnTo>
                  <a:lnTo>
                    <a:pt x="2" y="68"/>
                  </a:lnTo>
                  <a:lnTo>
                    <a:pt x="0" y="49"/>
                  </a:lnTo>
                  <a:lnTo>
                    <a:pt x="2" y="29"/>
                  </a:lnTo>
                  <a:lnTo>
                    <a:pt x="9" y="14"/>
                  </a:lnTo>
                  <a:lnTo>
                    <a:pt x="19" y="4"/>
                  </a:lnTo>
                  <a:lnTo>
                    <a:pt x="32"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401" name="Freeform 30"/>
            <p:cNvSpPr>
              <a:spLocks/>
            </p:cNvSpPr>
            <p:nvPr/>
          </p:nvSpPr>
          <p:spPr bwMode="auto">
            <a:xfrm>
              <a:off x="2703" y="1891"/>
              <a:ext cx="27" cy="42"/>
            </a:xfrm>
            <a:custGeom>
              <a:avLst/>
              <a:gdLst>
                <a:gd name="T0" fmla="*/ 1 w 54"/>
                <a:gd name="T1" fmla="*/ 0 h 84"/>
                <a:gd name="T2" fmla="*/ 1 w 54"/>
                <a:gd name="T3" fmla="*/ 1 h 84"/>
                <a:gd name="T4" fmla="*/ 1 w 54"/>
                <a:gd name="T5" fmla="*/ 1 h 84"/>
                <a:gd name="T6" fmla="*/ 1 w 54"/>
                <a:gd name="T7" fmla="*/ 1 h 84"/>
                <a:gd name="T8" fmla="*/ 1 w 54"/>
                <a:gd name="T9" fmla="*/ 1 h 84"/>
                <a:gd name="T10" fmla="*/ 1 w 54"/>
                <a:gd name="T11" fmla="*/ 1 h 84"/>
                <a:gd name="T12" fmla="*/ 1 w 54"/>
                <a:gd name="T13" fmla="*/ 1 h 84"/>
                <a:gd name="T14" fmla="*/ 1 w 54"/>
                <a:gd name="T15" fmla="*/ 1 h 84"/>
                <a:gd name="T16" fmla="*/ 1 w 54"/>
                <a:gd name="T17" fmla="*/ 1 h 84"/>
                <a:gd name="T18" fmla="*/ 1 w 54"/>
                <a:gd name="T19" fmla="*/ 1 h 84"/>
                <a:gd name="T20" fmla="*/ 1 w 54"/>
                <a:gd name="T21" fmla="*/ 1 h 84"/>
                <a:gd name="T22" fmla="*/ 1 w 54"/>
                <a:gd name="T23" fmla="*/ 1 h 84"/>
                <a:gd name="T24" fmla="*/ 0 w 54"/>
                <a:gd name="T25" fmla="*/ 1 h 84"/>
                <a:gd name="T26" fmla="*/ 1 w 54"/>
                <a:gd name="T27" fmla="*/ 1 h 84"/>
                <a:gd name="T28" fmla="*/ 1 w 54"/>
                <a:gd name="T29" fmla="*/ 1 h 84"/>
                <a:gd name="T30" fmla="*/ 1 w 54"/>
                <a:gd name="T31" fmla="*/ 1 h 84"/>
                <a:gd name="T32" fmla="*/ 1 w 54"/>
                <a:gd name="T33" fmla="*/ 0 h 84"/>
                <a:gd name="T34" fmla="*/ 1 w 54"/>
                <a:gd name="T35" fmla="*/ 0 h 8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4"/>
                <a:gd name="T55" fmla="*/ 0 h 84"/>
                <a:gd name="T56" fmla="*/ 54 w 54"/>
                <a:gd name="T57" fmla="*/ 84 h 8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4" h="84">
                  <a:moveTo>
                    <a:pt x="27" y="0"/>
                  </a:moveTo>
                  <a:lnTo>
                    <a:pt x="38" y="3"/>
                  </a:lnTo>
                  <a:lnTo>
                    <a:pt x="46" y="11"/>
                  </a:lnTo>
                  <a:lnTo>
                    <a:pt x="52" y="25"/>
                  </a:lnTo>
                  <a:lnTo>
                    <a:pt x="54" y="41"/>
                  </a:lnTo>
                  <a:lnTo>
                    <a:pt x="52" y="57"/>
                  </a:lnTo>
                  <a:lnTo>
                    <a:pt x="46" y="71"/>
                  </a:lnTo>
                  <a:lnTo>
                    <a:pt x="38" y="80"/>
                  </a:lnTo>
                  <a:lnTo>
                    <a:pt x="27" y="84"/>
                  </a:lnTo>
                  <a:lnTo>
                    <a:pt x="16" y="80"/>
                  </a:lnTo>
                  <a:lnTo>
                    <a:pt x="8" y="71"/>
                  </a:lnTo>
                  <a:lnTo>
                    <a:pt x="2" y="57"/>
                  </a:lnTo>
                  <a:lnTo>
                    <a:pt x="0" y="41"/>
                  </a:lnTo>
                  <a:lnTo>
                    <a:pt x="2" y="25"/>
                  </a:lnTo>
                  <a:lnTo>
                    <a:pt x="8" y="11"/>
                  </a:lnTo>
                  <a:lnTo>
                    <a:pt x="16" y="3"/>
                  </a:lnTo>
                  <a:lnTo>
                    <a:pt x="27"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402" name="Freeform 31"/>
            <p:cNvSpPr>
              <a:spLocks/>
            </p:cNvSpPr>
            <p:nvPr/>
          </p:nvSpPr>
          <p:spPr bwMode="auto">
            <a:xfrm>
              <a:off x="2673" y="1902"/>
              <a:ext cx="28" cy="43"/>
            </a:xfrm>
            <a:custGeom>
              <a:avLst/>
              <a:gdLst>
                <a:gd name="T0" fmla="*/ 1 w 56"/>
                <a:gd name="T1" fmla="*/ 0 h 85"/>
                <a:gd name="T2" fmla="*/ 1 w 56"/>
                <a:gd name="T3" fmla="*/ 1 h 85"/>
                <a:gd name="T4" fmla="*/ 1 w 56"/>
                <a:gd name="T5" fmla="*/ 1 h 85"/>
                <a:gd name="T6" fmla="*/ 1 w 56"/>
                <a:gd name="T7" fmla="*/ 1 h 85"/>
                <a:gd name="T8" fmla="*/ 1 w 56"/>
                <a:gd name="T9" fmla="*/ 1 h 85"/>
                <a:gd name="T10" fmla="*/ 1 w 56"/>
                <a:gd name="T11" fmla="*/ 1 h 85"/>
                <a:gd name="T12" fmla="*/ 1 w 56"/>
                <a:gd name="T13" fmla="*/ 1 h 85"/>
                <a:gd name="T14" fmla="*/ 1 w 56"/>
                <a:gd name="T15" fmla="*/ 1 h 85"/>
                <a:gd name="T16" fmla="*/ 1 w 56"/>
                <a:gd name="T17" fmla="*/ 1 h 85"/>
                <a:gd name="T18" fmla="*/ 1 w 56"/>
                <a:gd name="T19" fmla="*/ 1 h 85"/>
                <a:gd name="T20" fmla="*/ 1 w 56"/>
                <a:gd name="T21" fmla="*/ 1 h 85"/>
                <a:gd name="T22" fmla="*/ 1 w 56"/>
                <a:gd name="T23" fmla="*/ 1 h 85"/>
                <a:gd name="T24" fmla="*/ 0 w 56"/>
                <a:gd name="T25" fmla="*/ 1 h 85"/>
                <a:gd name="T26" fmla="*/ 1 w 56"/>
                <a:gd name="T27" fmla="*/ 1 h 85"/>
                <a:gd name="T28" fmla="*/ 1 w 56"/>
                <a:gd name="T29" fmla="*/ 1 h 85"/>
                <a:gd name="T30" fmla="*/ 1 w 56"/>
                <a:gd name="T31" fmla="*/ 1 h 85"/>
                <a:gd name="T32" fmla="*/ 1 w 56"/>
                <a:gd name="T33" fmla="*/ 0 h 85"/>
                <a:gd name="T34" fmla="*/ 1 w 56"/>
                <a:gd name="T35" fmla="*/ 0 h 8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6"/>
                <a:gd name="T55" fmla="*/ 0 h 85"/>
                <a:gd name="T56" fmla="*/ 56 w 56"/>
                <a:gd name="T57" fmla="*/ 85 h 8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6" h="85">
                  <a:moveTo>
                    <a:pt x="29" y="0"/>
                  </a:moveTo>
                  <a:lnTo>
                    <a:pt x="39" y="3"/>
                  </a:lnTo>
                  <a:lnTo>
                    <a:pt x="48" y="12"/>
                  </a:lnTo>
                  <a:lnTo>
                    <a:pt x="54" y="26"/>
                  </a:lnTo>
                  <a:lnTo>
                    <a:pt x="56" y="42"/>
                  </a:lnTo>
                  <a:lnTo>
                    <a:pt x="54" y="59"/>
                  </a:lnTo>
                  <a:lnTo>
                    <a:pt x="48" y="72"/>
                  </a:lnTo>
                  <a:lnTo>
                    <a:pt x="39" y="82"/>
                  </a:lnTo>
                  <a:lnTo>
                    <a:pt x="29" y="85"/>
                  </a:lnTo>
                  <a:lnTo>
                    <a:pt x="17" y="82"/>
                  </a:lnTo>
                  <a:lnTo>
                    <a:pt x="8" y="72"/>
                  </a:lnTo>
                  <a:lnTo>
                    <a:pt x="2" y="59"/>
                  </a:lnTo>
                  <a:lnTo>
                    <a:pt x="0" y="42"/>
                  </a:lnTo>
                  <a:lnTo>
                    <a:pt x="2" y="26"/>
                  </a:lnTo>
                  <a:lnTo>
                    <a:pt x="8" y="12"/>
                  </a:lnTo>
                  <a:lnTo>
                    <a:pt x="17" y="3"/>
                  </a:lnTo>
                  <a:lnTo>
                    <a:pt x="29"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403" name="Freeform 32"/>
            <p:cNvSpPr>
              <a:spLocks/>
            </p:cNvSpPr>
            <p:nvPr/>
          </p:nvSpPr>
          <p:spPr bwMode="auto">
            <a:xfrm>
              <a:off x="2653" y="1929"/>
              <a:ext cx="22" cy="34"/>
            </a:xfrm>
            <a:custGeom>
              <a:avLst/>
              <a:gdLst>
                <a:gd name="T0" fmla="*/ 1 w 44"/>
                <a:gd name="T1" fmla="*/ 0 h 67"/>
                <a:gd name="T2" fmla="*/ 1 w 44"/>
                <a:gd name="T3" fmla="*/ 1 h 67"/>
                <a:gd name="T4" fmla="*/ 1 w 44"/>
                <a:gd name="T5" fmla="*/ 1 h 67"/>
                <a:gd name="T6" fmla="*/ 1 w 44"/>
                <a:gd name="T7" fmla="*/ 1 h 67"/>
                <a:gd name="T8" fmla="*/ 1 w 44"/>
                <a:gd name="T9" fmla="*/ 1 h 67"/>
                <a:gd name="T10" fmla="*/ 1 w 44"/>
                <a:gd name="T11" fmla="*/ 1 h 67"/>
                <a:gd name="T12" fmla="*/ 1 w 44"/>
                <a:gd name="T13" fmla="*/ 1 h 67"/>
                <a:gd name="T14" fmla="*/ 1 w 44"/>
                <a:gd name="T15" fmla="*/ 1 h 67"/>
                <a:gd name="T16" fmla="*/ 1 w 44"/>
                <a:gd name="T17" fmla="*/ 1 h 67"/>
                <a:gd name="T18" fmla="*/ 1 w 44"/>
                <a:gd name="T19" fmla="*/ 1 h 67"/>
                <a:gd name="T20" fmla="*/ 1 w 44"/>
                <a:gd name="T21" fmla="*/ 1 h 67"/>
                <a:gd name="T22" fmla="*/ 1 w 44"/>
                <a:gd name="T23" fmla="*/ 1 h 67"/>
                <a:gd name="T24" fmla="*/ 0 w 44"/>
                <a:gd name="T25" fmla="*/ 1 h 67"/>
                <a:gd name="T26" fmla="*/ 0 w 44"/>
                <a:gd name="T27" fmla="*/ 1 h 67"/>
                <a:gd name="T28" fmla="*/ 1 w 44"/>
                <a:gd name="T29" fmla="*/ 1 h 67"/>
                <a:gd name="T30" fmla="*/ 1 w 44"/>
                <a:gd name="T31" fmla="*/ 1 h 67"/>
                <a:gd name="T32" fmla="*/ 1 w 44"/>
                <a:gd name="T33" fmla="*/ 0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4"/>
                <a:gd name="T52" fmla="*/ 0 h 67"/>
                <a:gd name="T53" fmla="*/ 44 w 44"/>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4" h="67">
                  <a:moveTo>
                    <a:pt x="17" y="0"/>
                  </a:moveTo>
                  <a:lnTo>
                    <a:pt x="26" y="2"/>
                  </a:lnTo>
                  <a:lnTo>
                    <a:pt x="34" y="8"/>
                  </a:lnTo>
                  <a:lnTo>
                    <a:pt x="40" y="18"/>
                  </a:lnTo>
                  <a:lnTo>
                    <a:pt x="44" y="31"/>
                  </a:lnTo>
                  <a:lnTo>
                    <a:pt x="44" y="44"/>
                  </a:lnTo>
                  <a:lnTo>
                    <a:pt x="42" y="55"/>
                  </a:lnTo>
                  <a:lnTo>
                    <a:pt x="36" y="63"/>
                  </a:lnTo>
                  <a:lnTo>
                    <a:pt x="28" y="67"/>
                  </a:lnTo>
                  <a:lnTo>
                    <a:pt x="19" y="66"/>
                  </a:lnTo>
                  <a:lnTo>
                    <a:pt x="11" y="61"/>
                  </a:lnTo>
                  <a:lnTo>
                    <a:pt x="5" y="51"/>
                  </a:lnTo>
                  <a:lnTo>
                    <a:pt x="0" y="38"/>
                  </a:lnTo>
                  <a:lnTo>
                    <a:pt x="0" y="25"/>
                  </a:lnTo>
                  <a:lnTo>
                    <a:pt x="3" y="14"/>
                  </a:lnTo>
                  <a:lnTo>
                    <a:pt x="9" y="5"/>
                  </a:lnTo>
                  <a:lnTo>
                    <a:pt x="17"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404" name="Freeform 33"/>
            <p:cNvSpPr>
              <a:spLocks/>
            </p:cNvSpPr>
            <p:nvPr/>
          </p:nvSpPr>
          <p:spPr bwMode="auto">
            <a:xfrm>
              <a:off x="2953" y="2128"/>
              <a:ext cx="149" cy="317"/>
            </a:xfrm>
            <a:custGeom>
              <a:avLst/>
              <a:gdLst>
                <a:gd name="T0" fmla="*/ 1 w 298"/>
                <a:gd name="T1" fmla="*/ 0 h 636"/>
                <a:gd name="T2" fmla="*/ 1 w 298"/>
                <a:gd name="T3" fmla="*/ 0 h 636"/>
                <a:gd name="T4" fmla="*/ 1 w 298"/>
                <a:gd name="T5" fmla="*/ 0 h 636"/>
                <a:gd name="T6" fmla="*/ 1 w 298"/>
                <a:gd name="T7" fmla="*/ 0 h 636"/>
                <a:gd name="T8" fmla="*/ 1 w 298"/>
                <a:gd name="T9" fmla="*/ 0 h 636"/>
                <a:gd name="T10" fmla="*/ 1 w 298"/>
                <a:gd name="T11" fmla="*/ 0 h 636"/>
                <a:gd name="T12" fmla="*/ 1 w 298"/>
                <a:gd name="T13" fmla="*/ 0 h 636"/>
                <a:gd name="T14" fmla="*/ 1 w 298"/>
                <a:gd name="T15" fmla="*/ 0 h 636"/>
                <a:gd name="T16" fmla="*/ 1 w 298"/>
                <a:gd name="T17" fmla="*/ 0 h 636"/>
                <a:gd name="T18" fmla="*/ 1 w 298"/>
                <a:gd name="T19" fmla="*/ 0 h 636"/>
                <a:gd name="T20" fmla="*/ 1 w 298"/>
                <a:gd name="T21" fmla="*/ 0 h 636"/>
                <a:gd name="T22" fmla="*/ 1 w 298"/>
                <a:gd name="T23" fmla="*/ 0 h 636"/>
                <a:gd name="T24" fmla="*/ 1 w 298"/>
                <a:gd name="T25" fmla="*/ 0 h 636"/>
                <a:gd name="T26" fmla="*/ 1 w 298"/>
                <a:gd name="T27" fmla="*/ 0 h 636"/>
                <a:gd name="T28" fmla="*/ 1 w 298"/>
                <a:gd name="T29" fmla="*/ 0 h 636"/>
                <a:gd name="T30" fmla="*/ 1 w 298"/>
                <a:gd name="T31" fmla="*/ 0 h 636"/>
                <a:gd name="T32" fmla="*/ 1 w 298"/>
                <a:gd name="T33" fmla="*/ 0 h 636"/>
                <a:gd name="T34" fmla="*/ 1 w 298"/>
                <a:gd name="T35" fmla="*/ 0 h 636"/>
                <a:gd name="T36" fmla="*/ 1 w 298"/>
                <a:gd name="T37" fmla="*/ 0 h 636"/>
                <a:gd name="T38" fmla="*/ 1 w 298"/>
                <a:gd name="T39" fmla="*/ 0 h 636"/>
                <a:gd name="T40" fmla="*/ 1 w 298"/>
                <a:gd name="T41" fmla="*/ 0 h 636"/>
                <a:gd name="T42" fmla="*/ 1 w 298"/>
                <a:gd name="T43" fmla="*/ 0 h 636"/>
                <a:gd name="T44" fmla="*/ 1 w 298"/>
                <a:gd name="T45" fmla="*/ 0 h 636"/>
                <a:gd name="T46" fmla="*/ 1 w 298"/>
                <a:gd name="T47" fmla="*/ 0 h 636"/>
                <a:gd name="T48" fmla="*/ 1 w 298"/>
                <a:gd name="T49" fmla="*/ 0 h 636"/>
                <a:gd name="T50" fmla="*/ 1 w 298"/>
                <a:gd name="T51" fmla="*/ 0 h 636"/>
                <a:gd name="T52" fmla="*/ 1 w 298"/>
                <a:gd name="T53" fmla="*/ 0 h 636"/>
                <a:gd name="T54" fmla="*/ 1 w 298"/>
                <a:gd name="T55" fmla="*/ 0 h 636"/>
                <a:gd name="T56" fmla="*/ 1 w 298"/>
                <a:gd name="T57" fmla="*/ 0 h 636"/>
                <a:gd name="T58" fmla="*/ 1 w 298"/>
                <a:gd name="T59" fmla="*/ 0 h 636"/>
                <a:gd name="T60" fmla="*/ 1 w 298"/>
                <a:gd name="T61" fmla="*/ 0 h 636"/>
                <a:gd name="T62" fmla="*/ 1 w 298"/>
                <a:gd name="T63" fmla="*/ 0 h 636"/>
                <a:gd name="T64" fmla="*/ 1 w 298"/>
                <a:gd name="T65" fmla="*/ 0 h 636"/>
                <a:gd name="T66" fmla="*/ 1 w 298"/>
                <a:gd name="T67" fmla="*/ 0 h 636"/>
                <a:gd name="T68" fmla="*/ 1 w 298"/>
                <a:gd name="T69" fmla="*/ 0 h 636"/>
                <a:gd name="T70" fmla="*/ 1 w 298"/>
                <a:gd name="T71" fmla="*/ 0 h 636"/>
                <a:gd name="T72" fmla="*/ 1 w 298"/>
                <a:gd name="T73" fmla="*/ 0 h 636"/>
                <a:gd name="T74" fmla="*/ 1 w 298"/>
                <a:gd name="T75" fmla="*/ 0 h 636"/>
                <a:gd name="T76" fmla="*/ 1 w 298"/>
                <a:gd name="T77" fmla="*/ 0 h 636"/>
                <a:gd name="T78" fmla="*/ 1 w 298"/>
                <a:gd name="T79" fmla="*/ 0 h 636"/>
                <a:gd name="T80" fmla="*/ 1 w 298"/>
                <a:gd name="T81" fmla="*/ 0 h 636"/>
                <a:gd name="T82" fmla="*/ 1 w 298"/>
                <a:gd name="T83" fmla="*/ 0 h 636"/>
                <a:gd name="T84" fmla="*/ 1 w 298"/>
                <a:gd name="T85" fmla="*/ 0 h 636"/>
                <a:gd name="T86" fmla="*/ 1 w 298"/>
                <a:gd name="T87" fmla="*/ 0 h 636"/>
                <a:gd name="T88" fmla="*/ 1 w 298"/>
                <a:gd name="T89" fmla="*/ 0 h 6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98"/>
                <a:gd name="T136" fmla="*/ 0 h 636"/>
                <a:gd name="T137" fmla="*/ 298 w 298"/>
                <a:gd name="T138" fmla="*/ 636 h 6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98" h="636">
                  <a:moveTo>
                    <a:pt x="137" y="277"/>
                  </a:moveTo>
                  <a:lnTo>
                    <a:pt x="124" y="262"/>
                  </a:lnTo>
                  <a:lnTo>
                    <a:pt x="109" y="249"/>
                  </a:lnTo>
                  <a:lnTo>
                    <a:pt x="94" y="238"/>
                  </a:lnTo>
                  <a:lnTo>
                    <a:pt x="77" y="229"/>
                  </a:lnTo>
                  <a:lnTo>
                    <a:pt x="61" y="219"/>
                  </a:lnTo>
                  <a:lnTo>
                    <a:pt x="46" y="209"/>
                  </a:lnTo>
                  <a:lnTo>
                    <a:pt x="33" y="198"/>
                  </a:lnTo>
                  <a:lnTo>
                    <a:pt x="21" y="184"/>
                  </a:lnTo>
                  <a:lnTo>
                    <a:pt x="6" y="156"/>
                  </a:lnTo>
                  <a:lnTo>
                    <a:pt x="0" y="130"/>
                  </a:lnTo>
                  <a:lnTo>
                    <a:pt x="1" y="104"/>
                  </a:lnTo>
                  <a:lnTo>
                    <a:pt x="10" y="79"/>
                  </a:lnTo>
                  <a:lnTo>
                    <a:pt x="15" y="67"/>
                  </a:lnTo>
                  <a:lnTo>
                    <a:pt x="21" y="56"/>
                  </a:lnTo>
                  <a:lnTo>
                    <a:pt x="29" y="45"/>
                  </a:lnTo>
                  <a:lnTo>
                    <a:pt x="37" y="36"/>
                  </a:lnTo>
                  <a:lnTo>
                    <a:pt x="48" y="28"/>
                  </a:lnTo>
                  <a:lnTo>
                    <a:pt x="58" y="21"/>
                  </a:lnTo>
                  <a:lnTo>
                    <a:pt x="69" y="14"/>
                  </a:lnTo>
                  <a:lnTo>
                    <a:pt x="82" y="10"/>
                  </a:lnTo>
                  <a:lnTo>
                    <a:pt x="95" y="5"/>
                  </a:lnTo>
                  <a:lnTo>
                    <a:pt x="109" y="3"/>
                  </a:lnTo>
                  <a:lnTo>
                    <a:pt x="122" y="0"/>
                  </a:lnTo>
                  <a:lnTo>
                    <a:pt x="137" y="0"/>
                  </a:lnTo>
                  <a:lnTo>
                    <a:pt x="151" y="2"/>
                  </a:lnTo>
                  <a:lnTo>
                    <a:pt x="166" y="4"/>
                  </a:lnTo>
                  <a:lnTo>
                    <a:pt x="181" y="7"/>
                  </a:lnTo>
                  <a:lnTo>
                    <a:pt x="196" y="12"/>
                  </a:lnTo>
                  <a:lnTo>
                    <a:pt x="212" y="19"/>
                  </a:lnTo>
                  <a:lnTo>
                    <a:pt x="226" y="26"/>
                  </a:lnTo>
                  <a:lnTo>
                    <a:pt x="239" y="35"/>
                  </a:lnTo>
                  <a:lnTo>
                    <a:pt x="250" y="44"/>
                  </a:lnTo>
                  <a:lnTo>
                    <a:pt x="261" y="53"/>
                  </a:lnTo>
                  <a:lnTo>
                    <a:pt x="269" y="64"/>
                  </a:lnTo>
                  <a:lnTo>
                    <a:pt x="277" y="75"/>
                  </a:lnTo>
                  <a:lnTo>
                    <a:pt x="282" y="87"/>
                  </a:lnTo>
                  <a:lnTo>
                    <a:pt x="292" y="112"/>
                  </a:lnTo>
                  <a:lnTo>
                    <a:pt x="297" y="140"/>
                  </a:lnTo>
                  <a:lnTo>
                    <a:pt x="298" y="168"/>
                  </a:lnTo>
                  <a:lnTo>
                    <a:pt x="298" y="196"/>
                  </a:lnTo>
                  <a:lnTo>
                    <a:pt x="296" y="239"/>
                  </a:lnTo>
                  <a:lnTo>
                    <a:pt x="292" y="282"/>
                  </a:lnTo>
                  <a:lnTo>
                    <a:pt x="285" y="321"/>
                  </a:lnTo>
                  <a:lnTo>
                    <a:pt x="279" y="358"/>
                  </a:lnTo>
                  <a:lnTo>
                    <a:pt x="273" y="419"/>
                  </a:lnTo>
                  <a:lnTo>
                    <a:pt x="275" y="453"/>
                  </a:lnTo>
                  <a:lnTo>
                    <a:pt x="279" y="486"/>
                  </a:lnTo>
                  <a:lnTo>
                    <a:pt x="275" y="533"/>
                  </a:lnTo>
                  <a:lnTo>
                    <a:pt x="273" y="546"/>
                  </a:lnTo>
                  <a:lnTo>
                    <a:pt x="270" y="558"/>
                  </a:lnTo>
                  <a:lnTo>
                    <a:pt x="266" y="569"/>
                  </a:lnTo>
                  <a:lnTo>
                    <a:pt x="262" y="579"/>
                  </a:lnTo>
                  <a:lnTo>
                    <a:pt x="256" y="589"/>
                  </a:lnTo>
                  <a:lnTo>
                    <a:pt x="250" y="598"/>
                  </a:lnTo>
                  <a:lnTo>
                    <a:pt x="243" y="606"/>
                  </a:lnTo>
                  <a:lnTo>
                    <a:pt x="236" y="612"/>
                  </a:lnTo>
                  <a:lnTo>
                    <a:pt x="227" y="619"/>
                  </a:lnTo>
                  <a:lnTo>
                    <a:pt x="217" y="625"/>
                  </a:lnTo>
                  <a:lnTo>
                    <a:pt x="206" y="630"/>
                  </a:lnTo>
                  <a:lnTo>
                    <a:pt x="195" y="632"/>
                  </a:lnTo>
                  <a:lnTo>
                    <a:pt x="183" y="634"/>
                  </a:lnTo>
                  <a:lnTo>
                    <a:pt x="173" y="636"/>
                  </a:lnTo>
                  <a:lnTo>
                    <a:pt x="162" y="636"/>
                  </a:lnTo>
                  <a:lnTo>
                    <a:pt x="151" y="634"/>
                  </a:lnTo>
                  <a:lnTo>
                    <a:pt x="140" y="631"/>
                  </a:lnTo>
                  <a:lnTo>
                    <a:pt x="129" y="626"/>
                  </a:lnTo>
                  <a:lnTo>
                    <a:pt x="120" y="621"/>
                  </a:lnTo>
                  <a:lnTo>
                    <a:pt x="111" y="612"/>
                  </a:lnTo>
                  <a:lnTo>
                    <a:pt x="104" y="602"/>
                  </a:lnTo>
                  <a:lnTo>
                    <a:pt x="97" y="592"/>
                  </a:lnTo>
                  <a:lnTo>
                    <a:pt x="92" y="580"/>
                  </a:lnTo>
                  <a:lnTo>
                    <a:pt x="88" y="566"/>
                  </a:lnTo>
                  <a:lnTo>
                    <a:pt x="83" y="550"/>
                  </a:lnTo>
                  <a:lnTo>
                    <a:pt x="82" y="533"/>
                  </a:lnTo>
                  <a:lnTo>
                    <a:pt x="82" y="516"/>
                  </a:lnTo>
                  <a:lnTo>
                    <a:pt x="84" y="496"/>
                  </a:lnTo>
                  <a:lnTo>
                    <a:pt x="88" y="482"/>
                  </a:lnTo>
                  <a:lnTo>
                    <a:pt x="92" y="468"/>
                  </a:lnTo>
                  <a:lnTo>
                    <a:pt x="98" y="455"/>
                  </a:lnTo>
                  <a:lnTo>
                    <a:pt x="104" y="442"/>
                  </a:lnTo>
                  <a:lnTo>
                    <a:pt x="120" y="408"/>
                  </a:lnTo>
                  <a:lnTo>
                    <a:pt x="133" y="381"/>
                  </a:lnTo>
                  <a:lnTo>
                    <a:pt x="143" y="359"/>
                  </a:lnTo>
                  <a:lnTo>
                    <a:pt x="150" y="340"/>
                  </a:lnTo>
                  <a:lnTo>
                    <a:pt x="153" y="324"/>
                  </a:lnTo>
                  <a:lnTo>
                    <a:pt x="152" y="309"/>
                  </a:lnTo>
                  <a:lnTo>
                    <a:pt x="147" y="293"/>
                  </a:lnTo>
                  <a:lnTo>
                    <a:pt x="137" y="27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405" name="Freeform 34"/>
            <p:cNvSpPr>
              <a:spLocks/>
            </p:cNvSpPr>
            <p:nvPr/>
          </p:nvSpPr>
          <p:spPr bwMode="auto">
            <a:xfrm>
              <a:off x="2940" y="2065"/>
              <a:ext cx="48" cy="73"/>
            </a:xfrm>
            <a:custGeom>
              <a:avLst/>
              <a:gdLst>
                <a:gd name="T0" fmla="*/ 0 w 97"/>
                <a:gd name="T1" fmla="*/ 0 h 144"/>
                <a:gd name="T2" fmla="*/ 0 w 97"/>
                <a:gd name="T3" fmla="*/ 1 h 144"/>
                <a:gd name="T4" fmla="*/ 0 w 97"/>
                <a:gd name="T5" fmla="*/ 1 h 144"/>
                <a:gd name="T6" fmla="*/ 0 w 97"/>
                <a:gd name="T7" fmla="*/ 1 h 144"/>
                <a:gd name="T8" fmla="*/ 0 w 97"/>
                <a:gd name="T9" fmla="*/ 1 h 144"/>
                <a:gd name="T10" fmla="*/ 0 w 97"/>
                <a:gd name="T11" fmla="*/ 1 h 144"/>
                <a:gd name="T12" fmla="*/ 0 w 97"/>
                <a:gd name="T13" fmla="*/ 1 h 144"/>
                <a:gd name="T14" fmla="*/ 0 w 97"/>
                <a:gd name="T15" fmla="*/ 1 h 144"/>
                <a:gd name="T16" fmla="*/ 0 w 97"/>
                <a:gd name="T17" fmla="*/ 1 h 144"/>
                <a:gd name="T18" fmla="*/ 0 w 97"/>
                <a:gd name="T19" fmla="*/ 1 h 144"/>
                <a:gd name="T20" fmla="*/ 0 w 97"/>
                <a:gd name="T21" fmla="*/ 1 h 144"/>
                <a:gd name="T22" fmla="*/ 0 w 97"/>
                <a:gd name="T23" fmla="*/ 1 h 144"/>
                <a:gd name="T24" fmla="*/ 0 w 97"/>
                <a:gd name="T25" fmla="*/ 1 h 144"/>
                <a:gd name="T26" fmla="*/ 0 w 97"/>
                <a:gd name="T27" fmla="*/ 1 h 144"/>
                <a:gd name="T28" fmla="*/ 0 w 97"/>
                <a:gd name="T29" fmla="*/ 1 h 144"/>
                <a:gd name="T30" fmla="*/ 0 w 97"/>
                <a:gd name="T31" fmla="*/ 1 h 144"/>
                <a:gd name="T32" fmla="*/ 0 w 97"/>
                <a:gd name="T33" fmla="*/ 1 h 144"/>
                <a:gd name="T34" fmla="*/ 0 w 97"/>
                <a:gd name="T35" fmla="*/ 1 h 144"/>
                <a:gd name="T36" fmla="*/ 0 w 97"/>
                <a:gd name="T37" fmla="*/ 1 h 144"/>
                <a:gd name="T38" fmla="*/ 0 w 97"/>
                <a:gd name="T39" fmla="*/ 1 h 144"/>
                <a:gd name="T40" fmla="*/ 0 w 97"/>
                <a:gd name="T41" fmla="*/ 1 h 144"/>
                <a:gd name="T42" fmla="*/ 0 w 97"/>
                <a:gd name="T43" fmla="*/ 1 h 144"/>
                <a:gd name="T44" fmla="*/ 0 w 97"/>
                <a:gd name="T45" fmla="*/ 1 h 144"/>
                <a:gd name="T46" fmla="*/ 0 w 97"/>
                <a:gd name="T47" fmla="*/ 1 h 144"/>
                <a:gd name="T48" fmla="*/ 0 w 97"/>
                <a:gd name="T49" fmla="*/ 1 h 144"/>
                <a:gd name="T50" fmla="*/ 0 w 97"/>
                <a:gd name="T51" fmla="*/ 1 h 144"/>
                <a:gd name="T52" fmla="*/ 0 w 97"/>
                <a:gd name="T53" fmla="*/ 1 h 144"/>
                <a:gd name="T54" fmla="*/ 0 w 97"/>
                <a:gd name="T55" fmla="*/ 1 h 144"/>
                <a:gd name="T56" fmla="*/ 0 w 97"/>
                <a:gd name="T57" fmla="*/ 1 h 144"/>
                <a:gd name="T58" fmla="*/ 0 w 97"/>
                <a:gd name="T59" fmla="*/ 1 h 144"/>
                <a:gd name="T60" fmla="*/ 0 w 97"/>
                <a:gd name="T61" fmla="*/ 1 h 144"/>
                <a:gd name="T62" fmla="*/ 0 w 97"/>
                <a:gd name="T63" fmla="*/ 1 h 144"/>
                <a:gd name="T64" fmla="*/ 0 w 97"/>
                <a:gd name="T65" fmla="*/ 0 h 144"/>
                <a:gd name="T66" fmla="*/ 0 w 97"/>
                <a:gd name="T67" fmla="*/ 0 h 14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97"/>
                <a:gd name="T103" fmla="*/ 0 h 144"/>
                <a:gd name="T104" fmla="*/ 97 w 97"/>
                <a:gd name="T105" fmla="*/ 144 h 14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97" h="144">
                  <a:moveTo>
                    <a:pt x="37" y="0"/>
                  </a:moveTo>
                  <a:lnTo>
                    <a:pt x="26" y="3"/>
                  </a:lnTo>
                  <a:lnTo>
                    <a:pt x="18" y="9"/>
                  </a:lnTo>
                  <a:lnTo>
                    <a:pt x="11" y="17"/>
                  </a:lnTo>
                  <a:lnTo>
                    <a:pt x="6" y="28"/>
                  </a:lnTo>
                  <a:lnTo>
                    <a:pt x="1" y="39"/>
                  </a:lnTo>
                  <a:lnTo>
                    <a:pt x="0" y="53"/>
                  </a:lnTo>
                  <a:lnTo>
                    <a:pt x="0" y="67"/>
                  </a:lnTo>
                  <a:lnTo>
                    <a:pt x="1" y="82"/>
                  </a:lnTo>
                  <a:lnTo>
                    <a:pt x="4" y="96"/>
                  </a:lnTo>
                  <a:lnTo>
                    <a:pt x="10" y="108"/>
                  </a:lnTo>
                  <a:lnTo>
                    <a:pt x="16" y="120"/>
                  </a:lnTo>
                  <a:lnTo>
                    <a:pt x="24" y="129"/>
                  </a:lnTo>
                  <a:lnTo>
                    <a:pt x="32" y="137"/>
                  </a:lnTo>
                  <a:lnTo>
                    <a:pt x="41" y="142"/>
                  </a:lnTo>
                  <a:lnTo>
                    <a:pt x="52" y="144"/>
                  </a:lnTo>
                  <a:lnTo>
                    <a:pt x="61" y="144"/>
                  </a:lnTo>
                  <a:lnTo>
                    <a:pt x="70" y="142"/>
                  </a:lnTo>
                  <a:lnTo>
                    <a:pt x="78" y="136"/>
                  </a:lnTo>
                  <a:lnTo>
                    <a:pt x="85" y="128"/>
                  </a:lnTo>
                  <a:lnTo>
                    <a:pt x="91" y="119"/>
                  </a:lnTo>
                  <a:lnTo>
                    <a:pt x="94" y="107"/>
                  </a:lnTo>
                  <a:lnTo>
                    <a:pt x="97" y="94"/>
                  </a:lnTo>
                  <a:lnTo>
                    <a:pt x="97" y="81"/>
                  </a:lnTo>
                  <a:lnTo>
                    <a:pt x="95" y="66"/>
                  </a:lnTo>
                  <a:lnTo>
                    <a:pt x="92" y="50"/>
                  </a:lnTo>
                  <a:lnTo>
                    <a:pt x="86" y="35"/>
                  </a:lnTo>
                  <a:lnTo>
                    <a:pt x="78" y="22"/>
                  </a:lnTo>
                  <a:lnTo>
                    <a:pt x="68" y="11"/>
                  </a:lnTo>
                  <a:lnTo>
                    <a:pt x="61" y="6"/>
                  </a:lnTo>
                  <a:lnTo>
                    <a:pt x="54" y="2"/>
                  </a:lnTo>
                  <a:lnTo>
                    <a:pt x="45" y="1"/>
                  </a:lnTo>
                  <a:lnTo>
                    <a:pt x="3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406" name="Freeform 35"/>
            <p:cNvSpPr>
              <a:spLocks/>
            </p:cNvSpPr>
            <p:nvPr/>
          </p:nvSpPr>
          <p:spPr bwMode="auto">
            <a:xfrm>
              <a:off x="2991" y="2075"/>
              <a:ext cx="34" cy="49"/>
            </a:xfrm>
            <a:custGeom>
              <a:avLst/>
              <a:gdLst>
                <a:gd name="T0" fmla="*/ 1 w 67"/>
                <a:gd name="T1" fmla="*/ 0 h 98"/>
                <a:gd name="T2" fmla="*/ 1 w 67"/>
                <a:gd name="T3" fmla="*/ 1 h 98"/>
                <a:gd name="T4" fmla="*/ 1 w 67"/>
                <a:gd name="T5" fmla="*/ 1 h 98"/>
                <a:gd name="T6" fmla="*/ 1 w 67"/>
                <a:gd name="T7" fmla="*/ 1 h 98"/>
                <a:gd name="T8" fmla="*/ 1 w 67"/>
                <a:gd name="T9" fmla="*/ 1 h 98"/>
                <a:gd name="T10" fmla="*/ 1 w 67"/>
                <a:gd name="T11" fmla="*/ 1 h 98"/>
                <a:gd name="T12" fmla="*/ 1 w 67"/>
                <a:gd name="T13" fmla="*/ 1 h 98"/>
                <a:gd name="T14" fmla="*/ 1 w 67"/>
                <a:gd name="T15" fmla="*/ 1 h 98"/>
                <a:gd name="T16" fmla="*/ 0 w 67"/>
                <a:gd name="T17" fmla="*/ 1 h 98"/>
                <a:gd name="T18" fmla="*/ 1 w 67"/>
                <a:gd name="T19" fmla="*/ 1 h 98"/>
                <a:gd name="T20" fmla="*/ 1 w 67"/>
                <a:gd name="T21" fmla="*/ 1 h 98"/>
                <a:gd name="T22" fmla="*/ 1 w 67"/>
                <a:gd name="T23" fmla="*/ 1 h 98"/>
                <a:gd name="T24" fmla="*/ 1 w 67"/>
                <a:gd name="T25" fmla="*/ 1 h 98"/>
                <a:gd name="T26" fmla="*/ 1 w 67"/>
                <a:gd name="T27" fmla="*/ 1 h 98"/>
                <a:gd name="T28" fmla="*/ 1 w 67"/>
                <a:gd name="T29" fmla="*/ 1 h 98"/>
                <a:gd name="T30" fmla="*/ 1 w 67"/>
                <a:gd name="T31" fmla="*/ 1 h 98"/>
                <a:gd name="T32" fmla="*/ 1 w 67"/>
                <a:gd name="T33" fmla="*/ 1 h 98"/>
                <a:gd name="T34" fmla="*/ 1 w 67"/>
                <a:gd name="T35" fmla="*/ 1 h 98"/>
                <a:gd name="T36" fmla="*/ 1 w 67"/>
                <a:gd name="T37" fmla="*/ 1 h 98"/>
                <a:gd name="T38" fmla="*/ 1 w 67"/>
                <a:gd name="T39" fmla="*/ 1 h 98"/>
                <a:gd name="T40" fmla="*/ 1 w 67"/>
                <a:gd name="T41" fmla="*/ 1 h 98"/>
                <a:gd name="T42" fmla="*/ 1 w 67"/>
                <a:gd name="T43" fmla="*/ 1 h 98"/>
                <a:gd name="T44" fmla="*/ 1 w 67"/>
                <a:gd name="T45" fmla="*/ 1 h 98"/>
                <a:gd name="T46" fmla="*/ 1 w 67"/>
                <a:gd name="T47" fmla="*/ 1 h 98"/>
                <a:gd name="T48" fmla="*/ 1 w 67"/>
                <a:gd name="T49" fmla="*/ 0 h 98"/>
                <a:gd name="T50" fmla="*/ 1 w 67"/>
                <a:gd name="T51" fmla="*/ 0 h 9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7"/>
                <a:gd name="T79" fmla="*/ 0 h 98"/>
                <a:gd name="T80" fmla="*/ 67 w 67"/>
                <a:gd name="T81" fmla="*/ 98 h 9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7" h="98">
                  <a:moveTo>
                    <a:pt x="35" y="0"/>
                  </a:moveTo>
                  <a:lnTo>
                    <a:pt x="28" y="2"/>
                  </a:lnTo>
                  <a:lnTo>
                    <a:pt x="22" y="4"/>
                  </a:lnTo>
                  <a:lnTo>
                    <a:pt x="15" y="8"/>
                  </a:lnTo>
                  <a:lnTo>
                    <a:pt x="11" y="14"/>
                  </a:lnTo>
                  <a:lnTo>
                    <a:pt x="6" y="21"/>
                  </a:lnTo>
                  <a:lnTo>
                    <a:pt x="3" y="29"/>
                  </a:lnTo>
                  <a:lnTo>
                    <a:pt x="1" y="38"/>
                  </a:lnTo>
                  <a:lnTo>
                    <a:pt x="0" y="49"/>
                  </a:lnTo>
                  <a:lnTo>
                    <a:pt x="1" y="59"/>
                  </a:lnTo>
                  <a:lnTo>
                    <a:pt x="3" y="68"/>
                  </a:lnTo>
                  <a:lnTo>
                    <a:pt x="6" y="76"/>
                  </a:lnTo>
                  <a:lnTo>
                    <a:pt x="11" y="83"/>
                  </a:lnTo>
                  <a:lnTo>
                    <a:pt x="15" y="90"/>
                  </a:lnTo>
                  <a:lnTo>
                    <a:pt x="22" y="95"/>
                  </a:lnTo>
                  <a:lnTo>
                    <a:pt x="28" y="97"/>
                  </a:lnTo>
                  <a:lnTo>
                    <a:pt x="35" y="98"/>
                  </a:lnTo>
                  <a:lnTo>
                    <a:pt x="48" y="95"/>
                  </a:lnTo>
                  <a:lnTo>
                    <a:pt x="58" y="83"/>
                  </a:lnTo>
                  <a:lnTo>
                    <a:pt x="65" y="68"/>
                  </a:lnTo>
                  <a:lnTo>
                    <a:pt x="67" y="49"/>
                  </a:lnTo>
                  <a:lnTo>
                    <a:pt x="65" y="29"/>
                  </a:lnTo>
                  <a:lnTo>
                    <a:pt x="58" y="14"/>
                  </a:lnTo>
                  <a:lnTo>
                    <a:pt x="48" y="4"/>
                  </a:lnTo>
                  <a:lnTo>
                    <a:pt x="3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407" name="Freeform 36"/>
            <p:cNvSpPr>
              <a:spLocks/>
            </p:cNvSpPr>
            <p:nvPr/>
          </p:nvSpPr>
          <p:spPr bwMode="auto">
            <a:xfrm>
              <a:off x="3028" y="2083"/>
              <a:ext cx="28" cy="42"/>
            </a:xfrm>
            <a:custGeom>
              <a:avLst/>
              <a:gdLst>
                <a:gd name="T0" fmla="*/ 1 w 55"/>
                <a:gd name="T1" fmla="*/ 0 h 84"/>
                <a:gd name="T2" fmla="*/ 1 w 55"/>
                <a:gd name="T3" fmla="*/ 1 h 84"/>
                <a:gd name="T4" fmla="*/ 1 w 55"/>
                <a:gd name="T5" fmla="*/ 1 h 84"/>
                <a:gd name="T6" fmla="*/ 1 w 55"/>
                <a:gd name="T7" fmla="*/ 1 h 84"/>
                <a:gd name="T8" fmla="*/ 0 w 55"/>
                <a:gd name="T9" fmla="*/ 1 h 84"/>
                <a:gd name="T10" fmla="*/ 1 w 55"/>
                <a:gd name="T11" fmla="*/ 1 h 84"/>
                <a:gd name="T12" fmla="*/ 1 w 55"/>
                <a:gd name="T13" fmla="*/ 1 h 84"/>
                <a:gd name="T14" fmla="*/ 1 w 55"/>
                <a:gd name="T15" fmla="*/ 1 h 84"/>
                <a:gd name="T16" fmla="*/ 1 w 55"/>
                <a:gd name="T17" fmla="*/ 1 h 84"/>
                <a:gd name="T18" fmla="*/ 1 w 55"/>
                <a:gd name="T19" fmla="*/ 1 h 84"/>
                <a:gd name="T20" fmla="*/ 1 w 55"/>
                <a:gd name="T21" fmla="*/ 1 h 84"/>
                <a:gd name="T22" fmla="*/ 1 w 55"/>
                <a:gd name="T23" fmla="*/ 1 h 84"/>
                <a:gd name="T24" fmla="*/ 1 w 55"/>
                <a:gd name="T25" fmla="*/ 1 h 84"/>
                <a:gd name="T26" fmla="*/ 1 w 55"/>
                <a:gd name="T27" fmla="*/ 1 h 84"/>
                <a:gd name="T28" fmla="*/ 1 w 55"/>
                <a:gd name="T29" fmla="*/ 1 h 84"/>
                <a:gd name="T30" fmla="*/ 1 w 55"/>
                <a:gd name="T31" fmla="*/ 1 h 84"/>
                <a:gd name="T32" fmla="*/ 1 w 55"/>
                <a:gd name="T33" fmla="*/ 0 h 84"/>
                <a:gd name="T34" fmla="*/ 1 w 55"/>
                <a:gd name="T35" fmla="*/ 0 h 8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5"/>
                <a:gd name="T55" fmla="*/ 0 h 84"/>
                <a:gd name="T56" fmla="*/ 55 w 55"/>
                <a:gd name="T57" fmla="*/ 84 h 8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5" h="84">
                  <a:moveTo>
                    <a:pt x="28" y="0"/>
                  </a:moveTo>
                  <a:lnTo>
                    <a:pt x="16" y="3"/>
                  </a:lnTo>
                  <a:lnTo>
                    <a:pt x="8" y="12"/>
                  </a:lnTo>
                  <a:lnTo>
                    <a:pt x="2" y="25"/>
                  </a:lnTo>
                  <a:lnTo>
                    <a:pt x="0" y="42"/>
                  </a:lnTo>
                  <a:lnTo>
                    <a:pt x="2" y="58"/>
                  </a:lnTo>
                  <a:lnTo>
                    <a:pt x="8" y="71"/>
                  </a:lnTo>
                  <a:lnTo>
                    <a:pt x="16" y="80"/>
                  </a:lnTo>
                  <a:lnTo>
                    <a:pt x="28" y="84"/>
                  </a:lnTo>
                  <a:lnTo>
                    <a:pt x="38" y="80"/>
                  </a:lnTo>
                  <a:lnTo>
                    <a:pt x="47" y="71"/>
                  </a:lnTo>
                  <a:lnTo>
                    <a:pt x="53" y="58"/>
                  </a:lnTo>
                  <a:lnTo>
                    <a:pt x="55" y="42"/>
                  </a:lnTo>
                  <a:lnTo>
                    <a:pt x="53" y="25"/>
                  </a:lnTo>
                  <a:lnTo>
                    <a:pt x="47" y="12"/>
                  </a:lnTo>
                  <a:lnTo>
                    <a:pt x="38" y="3"/>
                  </a:lnTo>
                  <a:lnTo>
                    <a:pt x="2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408" name="Freeform 37"/>
            <p:cNvSpPr>
              <a:spLocks/>
            </p:cNvSpPr>
            <p:nvPr/>
          </p:nvSpPr>
          <p:spPr bwMode="auto">
            <a:xfrm>
              <a:off x="3057" y="2095"/>
              <a:ext cx="29" cy="43"/>
            </a:xfrm>
            <a:custGeom>
              <a:avLst/>
              <a:gdLst>
                <a:gd name="T0" fmla="*/ 1 w 57"/>
                <a:gd name="T1" fmla="*/ 0 h 85"/>
                <a:gd name="T2" fmla="*/ 1 w 57"/>
                <a:gd name="T3" fmla="*/ 1 h 85"/>
                <a:gd name="T4" fmla="*/ 1 w 57"/>
                <a:gd name="T5" fmla="*/ 1 h 85"/>
                <a:gd name="T6" fmla="*/ 1 w 57"/>
                <a:gd name="T7" fmla="*/ 1 h 85"/>
                <a:gd name="T8" fmla="*/ 0 w 57"/>
                <a:gd name="T9" fmla="*/ 1 h 85"/>
                <a:gd name="T10" fmla="*/ 1 w 57"/>
                <a:gd name="T11" fmla="*/ 1 h 85"/>
                <a:gd name="T12" fmla="*/ 1 w 57"/>
                <a:gd name="T13" fmla="*/ 1 h 85"/>
                <a:gd name="T14" fmla="*/ 1 w 57"/>
                <a:gd name="T15" fmla="*/ 1 h 85"/>
                <a:gd name="T16" fmla="*/ 1 w 57"/>
                <a:gd name="T17" fmla="*/ 1 h 85"/>
                <a:gd name="T18" fmla="*/ 1 w 57"/>
                <a:gd name="T19" fmla="*/ 1 h 85"/>
                <a:gd name="T20" fmla="*/ 1 w 57"/>
                <a:gd name="T21" fmla="*/ 1 h 85"/>
                <a:gd name="T22" fmla="*/ 1 w 57"/>
                <a:gd name="T23" fmla="*/ 1 h 85"/>
                <a:gd name="T24" fmla="*/ 1 w 57"/>
                <a:gd name="T25" fmla="*/ 1 h 85"/>
                <a:gd name="T26" fmla="*/ 1 w 57"/>
                <a:gd name="T27" fmla="*/ 1 h 85"/>
                <a:gd name="T28" fmla="*/ 1 w 57"/>
                <a:gd name="T29" fmla="*/ 1 h 85"/>
                <a:gd name="T30" fmla="*/ 1 w 57"/>
                <a:gd name="T31" fmla="*/ 1 h 85"/>
                <a:gd name="T32" fmla="*/ 1 w 57"/>
                <a:gd name="T33" fmla="*/ 0 h 85"/>
                <a:gd name="T34" fmla="*/ 1 w 57"/>
                <a:gd name="T35" fmla="*/ 0 h 8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7"/>
                <a:gd name="T55" fmla="*/ 0 h 85"/>
                <a:gd name="T56" fmla="*/ 57 w 57"/>
                <a:gd name="T57" fmla="*/ 85 h 8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7" h="85">
                  <a:moveTo>
                    <a:pt x="30" y="0"/>
                  </a:moveTo>
                  <a:lnTo>
                    <a:pt x="18" y="3"/>
                  </a:lnTo>
                  <a:lnTo>
                    <a:pt x="8" y="12"/>
                  </a:lnTo>
                  <a:lnTo>
                    <a:pt x="2" y="26"/>
                  </a:lnTo>
                  <a:lnTo>
                    <a:pt x="0" y="42"/>
                  </a:lnTo>
                  <a:lnTo>
                    <a:pt x="2" y="59"/>
                  </a:lnTo>
                  <a:lnTo>
                    <a:pt x="8" y="72"/>
                  </a:lnTo>
                  <a:lnTo>
                    <a:pt x="18" y="82"/>
                  </a:lnTo>
                  <a:lnTo>
                    <a:pt x="30" y="85"/>
                  </a:lnTo>
                  <a:lnTo>
                    <a:pt x="40" y="82"/>
                  </a:lnTo>
                  <a:lnTo>
                    <a:pt x="49" y="72"/>
                  </a:lnTo>
                  <a:lnTo>
                    <a:pt x="55" y="59"/>
                  </a:lnTo>
                  <a:lnTo>
                    <a:pt x="57" y="42"/>
                  </a:lnTo>
                  <a:lnTo>
                    <a:pt x="55" y="26"/>
                  </a:lnTo>
                  <a:lnTo>
                    <a:pt x="49" y="12"/>
                  </a:lnTo>
                  <a:lnTo>
                    <a:pt x="40" y="3"/>
                  </a:lnTo>
                  <a:lnTo>
                    <a:pt x="3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409" name="Freeform 38"/>
            <p:cNvSpPr>
              <a:spLocks/>
            </p:cNvSpPr>
            <p:nvPr/>
          </p:nvSpPr>
          <p:spPr bwMode="auto">
            <a:xfrm>
              <a:off x="3084" y="2122"/>
              <a:ext cx="22" cy="33"/>
            </a:xfrm>
            <a:custGeom>
              <a:avLst/>
              <a:gdLst>
                <a:gd name="T0" fmla="*/ 0 w 45"/>
                <a:gd name="T1" fmla="*/ 0 h 67"/>
                <a:gd name="T2" fmla="*/ 0 w 45"/>
                <a:gd name="T3" fmla="*/ 0 h 67"/>
                <a:gd name="T4" fmla="*/ 0 w 45"/>
                <a:gd name="T5" fmla="*/ 0 h 67"/>
                <a:gd name="T6" fmla="*/ 0 w 45"/>
                <a:gd name="T7" fmla="*/ 0 h 67"/>
                <a:gd name="T8" fmla="*/ 0 w 45"/>
                <a:gd name="T9" fmla="*/ 0 h 67"/>
                <a:gd name="T10" fmla="*/ 0 w 45"/>
                <a:gd name="T11" fmla="*/ 0 h 67"/>
                <a:gd name="T12" fmla="*/ 0 w 45"/>
                <a:gd name="T13" fmla="*/ 0 h 67"/>
                <a:gd name="T14" fmla="*/ 0 w 45"/>
                <a:gd name="T15" fmla="*/ 0 h 67"/>
                <a:gd name="T16" fmla="*/ 0 w 45"/>
                <a:gd name="T17" fmla="*/ 0 h 67"/>
                <a:gd name="T18" fmla="*/ 0 w 45"/>
                <a:gd name="T19" fmla="*/ 0 h 67"/>
                <a:gd name="T20" fmla="*/ 0 w 45"/>
                <a:gd name="T21" fmla="*/ 0 h 67"/>
                <a:gd name="T22" fmla="*/ 0 w 45"/>
                <a:gd name="T23" fmla="*/ 0 h 67"/>
                <a:gd name="T24" fmla="*/ 0 w 45"/>
                <a:gd name="T25" fmla="*/ 0 h 67"/>
                <a:gd name="T26" fmla="*/ 0 w 45"/>
                <a:gd name="T27" fmla="*/ 0 h 67"/>
                <a:gd name="T28" fmla="*/ 0 w 45"/>
                <a:gd name="T29" fmla="*/ 0 h 67"/>
                <a:gd name="T30" fmla="*/ 0 w 45"/>
                <a:gd name="T31" fmla="*/ 0 h 67"/>
                <a:gd name="T32" fmla="*/ 0 w 45"/>
                <a:gd name="T33" fmla="*/ 0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5"/>
                <a:gd name="T52" fmla="*/ 0 h 67"/>
                <a:gd name="T53" fmla="*/ 45 w 45"/>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5" h="67">
                  <a:moveTo>
                    <a:pt x="28" y="0"/>
                  </a:moveTo>
                  <a:lnTo>
                    <a:pt x="19" y="2"/>
                  </a:lnTo>
                  <a:lnTo>
                    <a:pt x="11" y="8"/>
                  </a:lnTo>
                  <a:lnTo>
                    <a:pt x="4" y="18"/>
                  </a:lnTo>
                  <a:lnTo>
                    <a:pt x="1" y="31"/>
                  </a:lnTo>
                  <a:lnTo>
                    <a:pt x="0" y="45"/>
                  </a:lnTo>
                  <a:lnTo>
                    <a:pt x="3" y="55"/>
                  </a:lnTo>
                  <a:lnTo>
                    <a:pt x="9" y="63"/>
                  </a:lnTo>
                  <a:lnTo>
                    <a:pt x="17" y="67"/>
                  </a:lnTo>
                  <a:lnTo>
                    <a:pt x="25" y="66"/>
                  </a:lnTo>
                  <a:lnTo>
                    <a:pt x="33" y="61"/>
                  </a:lnTo>
                  <a:lnTo>
                    <a:pt x="40" y="52"/>
                  </a:lnTo>
                  <a:lnTo>
                    <a:pt x="43" y="39"/>
                  </a:lnTo>
                  <a:lnTo>
                    <a:pt x="45" y="25"/>
                  </a:lnTo>
                  <a:lnTo>
                    <a:pt x="42" y="14"/>
                  </a:lnTo>
                  <a:lnTo>
                    <a:pt x="36" y="5"/>
                  </a:lnTo>
                  <a:lnTo>
                    <a:pt x="2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5374" name="Group 39"/>
          <p:cNvGrpSpPr>
            <a:grpSpLocks noChangeAspect="1"/>
          </p:cNvGrpSpPr>
          <p:nvPr/>
        </p:nvGrpSpPr>
        <p:grpSpPr bwMode="auto">
          <a:xfrm rot="2398565">
            <a:off x="685800" y="2462236"/>
            <a:ext cx="938213" cy="1066800"/>
            <a:chOff x="2651" y="1873"/>
            <a:chExt cx="457" cy="574"/>
          </a:xfrm>
        </p:grpSpPr>
        <p:sp>
          <p:nvSpPr>
            <p:cNvPr id="15384" name="AutoShape 40"/>
            <p:cNvSpPr>
              <a:spLocks noChangeAspect="1" noChangeArrowheads="1" noTextEdit="1"/>
            </p:cNvSpPr>
            <p:nvPr/>
          </p:nvSpPr>
          <p:spPr bwMode="auto">
            <a:xfrm>
              <a:off x="2651" y="1873"/>
              <a:ext cx="457" cy="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385" name="Freeform 41"/>
            <p:cNvSpPr>
              <a:spLocks/>
            </p:cNvSpPr>
            <p:nvPr/>
          </p:nvSpPr>
          <p:spPr bwMode="auto">
            <a:xfrm>
              <a:off x="2656" y="1935"/>
              <a:ext cx="149" cy="318"/>
            </a:xfrm>
            <a:custGeom>
              <a:avLst/>
              <a:gdLst>
                <a:gd name="T0" fmla="*/ 1 w 297"/>
                <a:gd name="T1" fmla="*/ 1 h 636"/>
                <a:gd name="T2" fmla="*/ 1 w 297"/>
                <a:gd name="T3" fmla="*/ 1 h 636"/>
                <a:gd name="T4" fmla="*/ 1 w 297"/>
                <a:gd name="T5" fmla="*/ 1 h 636"/>
                <a:gd name="T6" fmla="*/ 1 w 297"/>
                <a:gd name="T7" fmla="*/ 1 h 636"/>
                <a:gd name="T8" fmla="*/ 1 w 297"/>
                <a:gd name="T9" fmla="*/ 1 h 636"/>
                <a:gd name="T10" fmla="*/ 1 w 297"/>
                <a:gd name="T11" fmla="*/ 1 h 636"/>
                <a:gd name="T12" fmla="*/ 1 w 297"/>
                <a:gd name="T13" fmla="*/ 1 h 636"/>
                <a:gd name="T14" fmla="*/ 1 w 297"/>
                <a:gd name="T15" fmla="*/ 1 h 636"/>
                <a:gd name="T16" fmla="*/ 1 w 297"/>
                <a:gd name="T17" fmla="*/ 1 h 636"/>
                <a:gd name="T18" fmla="*/ 1 w 297"/>
                <a:gd name="T19" fmla="*/ 1 h 636"/>
                <a:gd name="T20" fmla="*/ 1 w 297"/>
                <a:gd name="T21" fmla="*/ 1 h 636"/>
                <a:gd name="T22" fmla="*/ 1 w 297"/>
                <a:gd name="T23" fmla="*/ 1 h 636"/>
                <a:gd name="T24" fmla="*/ 1 w 297"/>
                <a:gd name="T25" fmla="*/ 1 h 636"/>
                <a:gd name="T26" fmla="*/ 1 w 297"/>
                <a:gd name="T27" fmla="*/ 1 h 636"/>
                <a:gd name="T28" fmla="*/ 1 w 297"/>
                <a:gd name="T29" fmla="*/ 1 h 636"/>
                <a:gd name="T30" fmla="*/ 1 w 297"/>
                <a:gd name="T31" fmla="*/ 1 h 636"/>
                <a:gd name="T32" fmla="*/ 1 w 297"/>
                <a:gd name="T33" fmla="*/ 1 h 636"/>
                <a:gd name="T34" fmla="*/ 1 w 297"/>
                <a:gd name="T35" fmla="*/ 1 h 636"/>
                <a:gd name="T36" fmla="*/ 1 w 297"/>
                <a:gd name="T37" fmla="*/ 1 h 636"/>
                <a:gd name="T38" fmla="*/ 0 w 297"/>
                <a:gd name="T39" fmla="*/ 1 h 636"/>
                <a:gd name="T40" fmla="*/ 1 w 297"/>
                <a:gd name="T41" fmla="*/ 1 h 636"/>
                <a:gd name="T42" fmla="*/ 1 w 297"/>
                <a:gd name="T43" fmla="*/ 1 h 636"/>
                <a:gd name="T44" fmla="*/ 1 w 297"/>
                <a:gd name="T45" fmla="*/ 1 h 636"/>
                <a:gd name="T46" fmla="*/ 1 w 297"/>
                <a:gd name="T47" fmla="*/ 1 h 636"/>
                <a:gd name="T48" fmla="*/ 1 w 297"/>
                <a:gd name="T49" fmla="*/ 1 h 636"/>
                <a:gd name="T50" fmla="*/ 1 w 297"/>
                <a:gd name="T51" fmla="*/ 1 h 636"/>
                <a:gd name="T52" fmla="*/ 1 w 297"/>
                <a:gd name="T53" fmla="*/ 1 h 636"/>
                <a:gd name="T54" fmla="*/ 1 w 297"/>
                <a:gd name="T55" fmla="*/ 1 h 636"/>
                <a:gd name="T56" fmla="*/ 1 w 297"/>
                <a:gd name="T57" fmla="*/ 1 h 636"/>
                <a:gd name="T58" fmla="*/ 1 w 297"/>
                <a:gd name="T59" fmla="*/ 1 h 636"/>
                <a:gd name="T60" fmla="*/ 1 w 297"/>
                <a:gd name="T61" fmla="*/ 1 h 636"/>
                <a:gd name="T62" fmla="*/ 1 w 297"/>
                <a:gd name="T63" fmla="*/ 1 h 636"/>
                <a:gd name="T64" fmla="*/ 1 w 297"/>
                <a:gd name="T65" fmla="*/ 1 h 636"/>
                <a:gd name="T66" fmla="*/ 1 w 297"/>
                <a:gd name="T67" fmla="*/ 1 h 636"/>
                <a:gd name="T68" fmla="*/ 1 w 297"/>
                <a:gd name="T69" fmla="*/ 1 h 636"/>
                <a:gd name="T70" fmla="*/ 1 w 297"/>
                <a:gd name="T71" fmla="*/ 1 h 636"/>
                <a:gd name="T72" fmla="*/ 1 w 297"/>
                <a:gd name="T73" fmla="*/ 1 h 636"/>
                <a:gd name="T74" fmla="*/ 1 w 297"/>
                <a:gd name="T75" fmla="*/ 1 h 636"/>
                <a:gd name="T76" fmla="*/ 1 w 297"/>
                <a:gd name="T77" fmla="*/ 1 h 636"/>
                <a:gd name="T78" fmla="*/ 1 w 297"/>
                <a:gd name="T79" fmla="*/ 1 h 636"/>
                <a:gd name="T80" fmla="*/ 1 w 297"/>
                <a:gd name="T81" fmla="*/ 1 h 636"/>
                <a:gd name="T82" fmla="*/ 1 w 297"/>
                <a:gd name="T83" fmla="*/ 1 h 636"/>
                <a:gd name="T84" fmla="*/ 1 w 297"/>
                <a:gd name="T85" fmla="*/ 1 h 636"/>
                <a:gd name="T86" fmla="*/ 1 w 297"/>
                <a:gd name="T87" fmla="*/ 1 h 636"/>
                <a:gd name="T88" fmla="*/ 1 w 297"/>
                <a:gd name="T89" fmla="*/ 1 h 6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97"/>
                <a:gd name="T136" fmla="*/ 0 h 636"/>
                <a:gd name="T137" fmla="*/ 297 w 297"/>
                <a:gd name="T138" fmla="*/ 636 h 6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97" h="636">
                  <a:moveTo>
                    <a:pt x="162" y="279"/>
                  </a:moveTo>
                  <a:lnTo>
                    <a:pt x="175" y="263"/>
                  </a:lnTo>
                  <a:lnTo>
                    <a:pt x="190" y="251"/>
                  </a:lnTo>
                  <a:lnTo>
                    <a:pt x="206" y="239"/>
                  </a:lnTo>
                  <a:lnTo>
                    <a:pt x="223" y="230"/>
                  </a:lnTo>
                  <a:lnTo>
                    <a:pt x="237" y="221"/>
                  </a:lnTo>
                  <a:lnTo>
                    <a:pt x="252" y="211"/>
                  </a:lnTo>
                  <a:lnTo>
                    <a:pt x="266" y="200"/>
                  </a:lnTo>
                  <a:lnTo>
                    <a:pt x="278" y="186"/>
                  </a:lnTo>
                  <a:lnTo>
                    <a:pt x="293" y="157"/>
                  </a:lnTo>
                  <a:lnTo>
                    <a:pt x="297" y="131"/>
                  </a:lnTo>
                  <a:lnTo>
                    <a:pt x="296" y="107"/>
                  </a:lnTo>
                  <a:lnTo>
                    <a:pt x="289" y="81"/>
                  </a:lnTo>
                  <a:lnTo>
                    <a:pt x="285" y="68"/>
                  </a:lnTo>
                  <a:lnTo>
                    <a:pt x="278" y="57"/>
                  </a:lnTo>
                  <a:lnTo>
                    <a:pt x="270" y="47"/>
                  </a:lnTo>
                  <a:lnTo>
                    <a:pt x="262" y="37"/>
                  </a:lnTo>
                  <a:lnTo>
                    <a:pt x="251" y="29"/>
                  </a:lnTo>
                  <a:lnTo>
                    <a:pt x="241" y="21"/>
                  </a:lnTo>
                  <a:lnTo>
                    <a:pt x="229" y="15"/>
                  </a:lnTo>
                  <a:lnTo>
                    <a:pt x="217" y="10"/>
                  </a:lnTo>
                  <a:lnTo>
                    <a:pt x="204" y="6"/>
                  </a:lnTo>
                  <a:lnTo>
                    <a:pt x="190" y="3"/>
                  </a:lnTo>
                  <a:lnTo>
                    <a:pt x="176" y="2"/>
                  </a:lnTo>
                  <a:lnTo>
                    <a:pt x="162" y="0"/>
                  </a:lnTo>
                  <a:lnTo>
                    <a:pt x="147" y="2"/>
                  </a:lnTo>
                  <a:lnTo>
                    <a:pt x="133" y="4"/>
                  </a:lnTo>
                  <a:lnTo>
                    <a:pt x="118" y="7"/>
                  </a:lnTo>
                  <a:lnTo>
                    <a:pt x="103" y="12"/>
                  </a:lnTo>
                  <a:lnTo>
                    <a:pt x="88" y="18"/>
                  </a:lnTo>
                  <a:lnTo>
                    <a:pt x="74" y="26"/>
                  </a:lnTo>
                  <a:lnTo>
                    <a:pt x="61" y="34"/>
                  </a:lnTo>
                  <a:lnTo>
                    <a:pt x="50" y="43"/>
                  </a:lnTo>
                  <a:lnTo>
                    <a:pt x="39" y="54"/>
                  </a:lnTo>
                  <a:lnTo>
                    <a:pt x="31" y="65"/>
                  </a:lnTo>
                  <a:lnTo>
                    <a:pt x="23" y="77"/>
                  </a:lnTo>
                  <a:lnTo>
                    <a:pt x="18" y="89"/>
                  </a:lnTo>
                  <a:lnTo>
                    <a:pt x="7" y="113"/>
                  </a:lnTo>
                  <a:lnTo>
                    <a:pt x="3" y="141"/>
                  </a:lnTo>
                  <a:lnTo>
                    <a:pt x="0" y="170"/>
                  </a:lnTo>
                  <a:lnTo>
                    <a:pt x="0" y="199"/>
                  </a:lnTo>
                  <a:lnTo>
                    <a:pt x="3" y="240"/>
                  </a:lnTo>
                  <a:lnTo>
                    <a:pt x="8" y="282"/>
                  </a:lnTo>
                  <a:lnTo>
                    <a:pt x="15" y="322"/>
                  </a:lnTo>
                  <a:lnTo>
                    <a:pt x="21" y="359"/>
                  </a:lnTo>
                  <a:lnTo>
                    <a:pt x="27" y="420"/>
                  </a:lnTo>
                  <a:lnTo>
                    <a:pt x="25" y="455"/>
                  </a:lnTo>
                  <a:lnTo>
                    <a:pt x="21" y="486"/>
                  </a:lnTo>
                  <a:lnTo>
                    <a:pt x="25" y="533"/>
                  </a:lnTo>
                  <a:lnTo>
                    <a:pt x="27" y="546"/>
                  </a:lnTo>
                  <a:lnTo>
                    <a:pt x="29" y="558"/>
                  </a:lnTo>
                  <a:lnTo>
                    <a:pt x="33" y="569"/>
                  </a:lnTo>
                  <a:lnTo>
                    <a:pt x="37" y="579"/>
                  </a:lnTo>
                  <a:lnTo>
                    <a:pt x="43" y="589"/>
                  </a:lnTo>
                  <a:lnTo>
                    <a:pt x="49" y="598"/>
                  </a:lnTo>
                  <a:lnTo>
                    <a:pt x="56" y="604"/>
                  </a:lnTo>
                  <a:lnTo>
                    <a:pt x="63" y="611"/>
                  </a:lnTo>
                  <a:lnTo>
                    <a:pt x="72" y="618"/>
                  </a:lnTo>
                  <a:lnTo>
                    <a:pt x="82" y="624"/>
                  </a:lnTo>
                  <a:lnTo>
                    <a:pt x="92" y="629"/>
                  </a:lnTo>
                  <a:lnTo>
                    <a:pt x="103" y="632"/>
                  </a:lnTo>
                  <a:lnTo>
                    <a:pt x="114" y="634"/>
                  </a:lnTo>
                  <a:lnTo>
                    <a:pt x="125" y="636"/>
                  </a:lnTo>
                  <a:lnTo>
                    <a:pt x="136" y="636"/>
                  </a:lnTo>
                  <a:lnTo>
                    <a:pt x="147" y="634"/>
                  </a:lnTo>
                  <a:lnTo>
                    <a:pt x="158" y="632"/>
                  </a:lnTo>
                  <a:lnTo>
                    <a:pt x="168" y="628"/>
                  </a:lnTo>
                  <a:lnTo>
                    <a:pt x="178" y="621"/>
                  </a:lnTo>
                  <a:lnTo>
                    <a:pt x="187" y="613"/>
                  </a:lnTo>
                  <a:lnTo>
                    <a:pt x="194" y="603"/>
                  </a:lnTo>
                  <a:lnTo>
                    <a:pt x="201" y="593"/>
                  </a:lnTo>
                  <a:lnTo>
                    <a:pt x="206" y="580"/>
                  </a:lnTo>
                  <a:lnTo>
                    <a:pt x="211" y="568"/>
                  </a:lnTo>
                  <a:lnTo>
                    <a:pt x="216" y="550"/>
                  </a:lnTo>
                  <a:lnTo>
                    <a:pt x="218" y="533"/>
                  </a:lnTo>
                  <a:lnTo>
                    <a:pt x="218" y="516"/>
                  </a:lnTo>
                  <a:lnTo>
                    <a:pt x="216" y="497"/>
                  </a:lnTo>
                  <a:lnTo>
                    <a:pt x="212" y="482"/>
                  </a:lnTo>
                  <a:lnTo>
                    <a:pt x="208" y="468"/>
                  </a:lnTo>
                  <a:lnTo>
                    <a:pt x="202" y="456"/>
                  </a:lnTo>
                  <a:lnTo>
                    <a:pt x="196" y="443"/>
                  </a:lnTo>
                  <a:lnTo>
                    <a:pt x="180" y="410"/>
                  </a:lnTo>
                  <a:lnTo>
                    <a:pt x="166" y="382"/>
                  </a:lnTo>
                  <a:lnTo>
                    <a:pt x="156" y="360"/>
                  </a:lnTo>
                  <a:lnTo>
                    <a:pt x="149" y="342"/>
                  </a:lnTo>
                  <a:lnTo>
                    <a:pt x="145" y="326"/>
                  </a:lnTo>
                  <a:lnTo>
                    <a:pt x="147" y="311"/>
                  </a:lnTo>
                  <a:lnTo>
                    <a:pt x="152" y="296"/>
                  </a:lnTo>
                  <a:lnTo>
                    <a:pt x="162" y="279"/>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386" name="Freeform 42"/>
            <p:cNvSpPr>
              <a:spLocks/>
            </p:cNvSpPr>
            <p:nvPr/>
          </p:nvSpPr>
          <p:spPr bwMode="auto">
            <a:xfrm>
              <a:off x="2770" y="1873"/>
              <a:ext cx="48" cy="72"/>
            </a:xfrm>
            <a:custGeom>
              <a:avLst/>
              <a:gdLst>
                <a:gd name="T0" fmla="*/ 0 w 98"/>
                <a:gd name="T1" fmla="*/ 0 h 144"/>
                <a:gd name="T2" fmla="*/ 0 w 98"/>
                <a:gd name="T3" fmla="*/ 1 h 144"/>
                <a:gd name="T4" fmla="*/ 0 w 98"/>
                <a:gd name="T5" fmla="*/ 1 h 144"/>
                <a:gd name="T6" fmla="*/ 0 w 98"/>
                <a:gd name="T7" fmla="*/ 1 h 144"/>
                <a:gd name="T8" fmla="*/ 0 w 98"/>
                <a:gd name="T9" fmla="*/ 1 h 144"/>
                <a:gd name="T10" fmla="*/ 0 w 98"/>
                <a:gd name="T11" fmla="*/ 1 h 144"/>
                <a:gd name="T12" fmla="*/ 0 w 98"/>
                <a:gd name="T13" fmla="*/ 1 h 144"/>
                <a:gd name="T14" fmla="*/ 0 w 98"/>
                <a:gd name="T15" fmla="*/ 1 h 144"/>
                <a:gd name="T16" fmla="*/ 0 w 98"/>
                <a:gd name="T17" fmla="*/ 1 h 144"/>
                <a:gd name="T18" fmla="*/ 0 w 98"/>
                <a:gd name="T19" fmla="*/ 1 h 144"/>
                <a:gd name="T20" fmla="*/ 0 w 98"/>
                <a:gd name="T21" fmla="*/ 1 h 144"/>
                <a:gd name="T22" fmla="*/ 0 w 98"/>
                <a:gd name="T23" fmla="*/ 1 h 144"/>
                <a:gd name="T24" fmla="*/ 0 w 98"/>
                <a:gd name="T25" fmla="*/ 1 h 144"/>
                <a:gd name="T26" fmla="*/ 0 w 98"/>
                <a:gd name="T27" fmla="*/ 1 h 144"/>
                <a:gd name="T28" fmla="*/ 0 w 98"/>
                <a:gd name="T29" fmla="*/ 1 h 144"/>
                <a:gd name="T30" fmla="*/ 0 w 98"/>
                <a:gd name="T31" fmla="*/ 1 h 144"/>
                <a:gd name="T32" fmla="*/ 0 w 98"/>
                <a:gd name="T33" fmla="*/ 1 h 144"/>
                <a:gd name="T34" fmla="*/ 0 w 98"/>
                <a:gd name="T35" fmla="*/ 1 h 144"/>
                <a:gd name="T36" fmla="*/ 0 w 98"/>
                <a:gd name="T37" fmla="*/ 1 h 144"/>
                <a:gd name="T38" fmla="*/ 0 w 98"/>
                <a:gd name="T39" fmla="*/ 1 h 144"/>
                <a:gd name="T40" fmla="*/ 0 w 98"/>
                <a:gd name="T41" fmla="*/ 1 h 144"/>
                <a:gd name="T42" fmla="*/ 0 w 98"/>
                <a:gd name="T43" fmla="*/ 1 h 144"/>
                <a:gd name="T44" fmla="*/ 0 w 98"/>
                <a:gd name="T45" fmla="*/ 1 h 144"/>
                <a:gd name="T46" fmla="*/ 0 w 98"/>
                <a:gd name="T47" fmla="*/ 1 h 144"/>
                <a:gd name="T48" fmla="*/ 0 w 98"/>
                <a:gd name="T49" fmla="*/ 1 h 144"/>
                <a:gd name="T50" fmla="*/ 0 w 98"/>
                <a:gd name="T51" fmla="*/ 1 h 144"/>
                <a:gd name="T52" fmla="*/ 0 w 98"/>
                <a:gd name="T53" fmla="*/ 1 h 144"/>
                <a:gd name="T54" fmla="*/ 0 w 98"/>
                <a:gd name="T55" fmla="*/ 1 h 144"/>
                <a:gd name="T56" fmla="*/ 0 w 98"/>
                <a:gd name="T57" fmla="*/ 1 h 144"/>
                <a:gd name="T58" fmla="*/ 0 w 98"/>
                <a:gd name="T59" fmla="*/ 1 h 144"/>
                <a:gd name="T60" fmla="*/ 0 w 98"/>
                <a:gd name="T61" fmla="*/ 1 h 144"/>
                <a:gd name="T62" fmla="*/ 0 w 98"/>
                <a:gd name="T63" fmla="*/ 1 h 144"/>
                <a:gd name="T64" fmla="*/ 0 w 98"/>
                <a:gd name="T65" fmla="*/ 1 h 144"/>
                <a:gd name="T66" fmla="*/ 0 w 98"/>
                <a:gd name="T67" fmla="*/ 1 h 144"/>
                <a:gd name="T68" fmla="*/ 0 w 98"/>
                <a:gd name="T69" fmla="*/ 1 h 144"/>
                <a:gd name="T70" fmla="*/ 0 w 98"/>
                <a:gd name="T71" fmla="*/ 0 h 144"/>
                <a:gd name="T72" fmla="*/ 0 w 98"/>
                <a:gd name="T73" fmla="*/ 0 h 144"/>
                <a:gd name="T74" fmla="*/ 0 w 98"/>
                <a:gd name="T75" fmla="*/ 0 h 14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98"/>
                <a:gd name="T115" fmla="*/ 0 h 144"/>
                <a:gd name="T116" fmla="*/ 98 w 98"/>
                <a:gd name="T117" fmla="*/ 144 h 14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98" h="144">
                  <a:moveTo>
                    <a:pt x="62" y="0"/>
                  </a:moveTo>
                  <a:lnTo>
                    <a:pt x="70" y="3"/>
                  </a:lnTo>
                  <a:lnTo>
                    <a:pt x="80" y="10"/>
                  </a:lnTo>
                  <a:lnTo>
                    <a:pt x="86" y="18"/>
                  </a:lnTo>
                  <a:lnTo>
                    <a:pt x="92" y="28"/>
                  </a:lnTo>
                  <a:lnTo>
                    <a:pt x="96" y="39"/>
                  </a:lnTo>
                  <a:lnTo>
                    <a:pt x="98" y="53"/>
                  </a:lnTo>
                  <a:lnTo>
                    <a:pt x="98" y="67"/>
                  </a:lnTo>
                  <a:lnTo>
                    <a:pt x="97" y="82"/>
                  </a:lnTo>
                  <a:lnTo>
                    <a:pt x="93" y="96"/>
                  </a:lnTo>
                  <a:lnTo>
                    <a:pt x="88" y="108"/>
                  </a:lnTo>
                  <a:lnTo>
                    <a:pt x="82" y="120"/>
                  </a:lnTo>
                  <a:lnTo>
                    <a:pt x="74" y="129"/>
                  </a:lnTo>
                  <a:lnTo>
                    <a:pt x="65" y="136"/>
                  </a:lnTo>
                  <a:lnTo>
                    <a:pt x="55" y="142"/>
                  </a:lnTo>
                  <a:lnTo>
                    <a:pt x="46" y="144"/>
                  </a:lnTo>
                  <a:lnTo>
                    <a:pt x="36" y="144"/>
                  </a:lnTo>
                  <a:lnTo>
                    <a:pt x="27" y="141"/>
                  </a:lnTo>
                  <a:lnTo>
                    <a:pt x="20" y="135"/>
                  </a:lnTo>
                  <a:lnTo>
                    <a:pt x="13" y="128"/>
                  </a:lnTo>
                  <a:lnTo>
                    <a:pt x="7" y="118"/>
                  </a:lnTo>
                  <a:lnTo>
                    <a:pt x="4" y="106"/>
                  </a:lnTo>
                  <a:lnTo>
                    <a:pt x="1" y="93"/>
                  </a:lnTo>
                  <a:lnTo>
                    <a:pt x="0" y="81"/>
                  </a:lnTo>
                  <a:lnTo>
                    <a:pt x="1" y="66"/>
                  </a:lnTo>
                  <a:lnTo>
                    <a:pt x="6" y="50"/>
                  </a:lnTo>
                  <a:lnTo>
                    <a:pt x="13" y="35"/>
                  </a:lnTo>
                  <a:lnTo>
                    <a:pt x="20" y="22"/>
                  </a:lnTo>
                  <a:lnTo>
                    <a:pt x="28" y="12"/>
                  </a:lnTo>
                  <a:lnTo>
                    <a:pt x="32" y="9"/>
                  </a:lnTo>
                  <a:lnTo>
                    <a:pt x="37" y="6"/>
                  </a:lnTo>
                  <a:lnTo>
                    <a:pt x="40" y="5"/>
                  </a:lnTo>
                  <a:lnTo>
                    <a:pt x="45" y="2"/>
                  </a:lnTo>
                  <a:lnTo>
                    <a:pt x="50" y="1"/>
                  </a:lnTo>
                  <a:lnTo>
                    <a:pt x="54" y="1"/>
                  </a:lnTo>
                  <a:lnTo>
                    <a:pt x="58" y="0"/>
                  </a:lnTo>
                  <a:lnTo>
                    <a:pt x="62"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387" name="Freeform 43"/>
            <p:cNvSpPr>
              <a:spLocks/>
            </p:cNvSpPr>
            <p:nvPr/>
          </p:nvSpPr>
          <p:spPr bwMode="auto">
            <a:xfrm>
              <a:off x="2734" y="1882"/>
              <a:ext cx="33" cy="49"/>
            </a:xfrm>
            <a:custGeom>
              <a:avLst/>
              <a:gdLst>
                <a:gd name="T0" fmla="*/ 0 w 67"/>
                <a:gd name="T1" fmla="*/ 0 h 98"/>
                <a:gd name="T2" fmla="*/ 0 w 67"/>
                <a:gd name="T3" fmla="*/ 1 h 98"/>
                <a:gd name="T4" fmla="*/ 0 w 67"/>
                <a:gd name="T5" fmla="*/ 1 h 98"/>
                <a:gd name="T6" fmla="*/ 0 w 67"/>
                <a:gd name="T7" fmla="*/ 1 h 98"/>
                <a:gd name="T8" fmla="*/ 0 w 67"/>
                <a:gd name="T9" fmla="*/ 1 h 98"/>
                <a:gd name="T10" fmla="*/ 0 w 67"/>
                <a:gd name="T11" fmla="*/ 1 h 98"/>
                <a:gd name="T12" fmla="*/ 0 w 67"/>
                <a:gd name="T13" fmla="*/ 1 h 98"/>
                <a:gd name="T14" fmla="*/ 0 w 67"/>
                <a:gd name="T15" fmla="*/ 1 h 98"/>
                <a:gd name="T16" fmla="*/ 0 w 67"/>
                <a:gd name="T17" fmla="*/ 1 h 98"/>
                <a:gd name="T18" fmla="*/ 0 w 67"/>
                <a:gd name="T19" fmla="*/ 1 h 98"/>
                <a:gd name="T20" fmla="*/ 0 w 67"/>
                <a:gd name="T21" fmla="*/ 1 h 98"/>
                <a:gd name="T22" fmla="*/ 0 w 67"/>
                <a:gd name="T23" fmla="*/ 1 h 98"/>
                <a:gd name="T24" fmla="*/ 0 w 67"/>
                <a:gd name="T25" fmla="*/ 1 h 98"/>
                <a:gd name="T26" fmla="*/ 0 w 67"/>
                <a:gd name="T27" fmla="*/ 1 h 98"/>
                <a:gd name="T28" fmla="*/ 0 w 67"/>
                <a:gd name="T29" fmla="*/ 1 h 98"/>
                <a:gd name="T30" fmla="*/ 0 w 67"/>
                <a:gd name="T31" fmla="*/ 1 h 98"/>
                <a:gd name="T32" fmla="*/ 0 w 67"/>
                <a:gd name="T33" fmla="*/ 1 h 98"/>
                <a:gd name="T34" fmla="*/ 0 w 67"/>
                <a:gd name="T35" fmla="*/ 1 h 98"/>
                <a:gd name="T36" fmla="*/ 0 w 67"/>
                <a:gd name="T37" fmla="*/ 1 h 98"/>
                <a:gd name="T38" fmla="*/ 0 w 67"/>
                <a:gd name="T39" fmla="*/ 1 h 98"/>
                <a:gd name="T40" fmla="*/ 0 w 67"/>
                <a:gd name="T41" fmla="*/ 1 h 98"/>
                <a:gd name="T42" fmla="*/ 0 w 67"/>
                <a:gd name="T43" fmla="*/ 1 h 98"/>
                <a:gd name="T44" fmla="*/ 0 w 67"/>
                <a:gd name="T45" fmla="*/ 1 h 98"/>
                <a:gd name="T46" fmla="*/ 0 w 67"/>
                <a:gd name="T47" fmla="*/ 1 h 98"/>
                <a:gd name="T48" fmla="*/ 0 w 67"/>
                <a:gd name="T49" fmla="*/ 0 h 98"/>
                <a:gd name="T50" fmla="*/ 0 w 67"/>
                <a:gd name="T51" fmla="*/ 0 h 9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7"/>
                <a:gd name="T79" fmla="*/ 0 h 98"/>
                <a:gd name="T80" fmla="*/ 67 w 67"/>
                <a:gd name="T81" fmla="*/ 98 h 9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7" h="98">
                  <a:moveTo>
                    <a:pt x="32" y="0"/>
                  </a:moveTo>
                  <a:lnTo>
                    <a:pt x="39" y="2"/>
                  </a:lnTo>
                  <a:lnTo>
                    <a:pt x="46" y="4"/>
                  </a:lnTo>
                  <a:lnTo>
                    <a:pt x="52" y="9"/>
                  </a:lnTo>
                  <a:lnTo>
                    <a:pt x="56" y="14"/>
                  </a:lnTo>
                  <a:lnTo>
                    <a:pt x="61" y="21"/>
                  </a:lnTo>
                  <a:lnTo>
                    <a:pt x="64" y="29"/>
                  </a:lnTo>
                  <a:lnTo>
                    <a:pt x="65" y="38"/>
                  </a:lnTo>
                  <a:lnTo>
                    <a:pt x="67" y="49"/>
                  </a:lnTo>
                  <a:lnTo>
                    <a:pt x="65" y="59"/>
                  </a:lnTo>
                  <a:lnTo>
                    <a:pt x="64" y="68"/>
                  </a:lnTo>
                  <a:lnTo>
                    <a:pt x="61" y="78"/>
                  </a:lnTo>
                  <a:lnTo>
                    <a:pt x="56" y="85"/>
                  </a:lnTo>
                  <a:lnTo>
                    <a:pt x="52" y="90"/>
                  </a:lnTo>
                  <a:lnTo>
                    <a:pt x="46" y="95"/>
                  </a:lnTo>
                  <a:lnTo>
                    <a:pt x="39" y="97"/>
                  </a:lnTo>
                  <a:lnTo>
                    <a:pt x="32" y="98"/>
                  </a:lnTo>
                  <a:lnTo>
                    <a:pt x="19" y="95"/>
                  </a:lnTo>
                  <a:lnTo>
                    <a:pt x="9" y="85"/>
                  </a:lnTo>
                  <a:lnTo>
                    <a:pt x="2" y="68"/>
                  </a:lnTo>
                  <a:lnTo>
                    <a:pt x="0" y="49"/>
                  </a:lnTo>
                  <a:lnTo>
                    <a:pt x="2" y="29"/>
                  </a:lnTo>
                  <a:lnTo>
                    <a:pt x="9" y="14"/>
                  </a:lnTo>
                  <a:lnTo>
                    <a:pt x="19" y="4"/>
                  </a:lnTo>
                  <a:lnTo>
                    <a:pt x="32"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388" name="Freeform 44"/>
            <p:cNvSpPr>
              <a:spLocks/>
            </p:cNvSpPr>
            <p:nvPr/>
          </p:nvSpPr>
          <p:spPr bwMode="auto">
            <a:xfrm>
              <a:off x="2703" y="1891"/>
              <a:ext cx="27" cy="42"/>
            </a:xfrm>
            <a:custGeom>
              <a:avLst/>
              <a:gdLst>
                <a:gd name="T0" fmla="*/ 1 w 54"/>
                <a:gd name="T1" fmla="*/ 0 h 84"/>
                <a:gd name="T2" fmla="*/ 1 w 54"/>
                <a:gd name="T3" fmla="*/ 1 h 84"/>
                <a:gd name="T4" fmla="*/ 1 w 54"/>
                <a:gd name="T5" fmla="*/ 1 h 84"/>
                <a:gd name="T6" fmla="*/ 1 w 54"/>
                <a:gd name="T7" fmla="*/ 1 h 84"/>
                <a:gd name="T8" fmla="*/ 1 w 54"/>
                <a:gd name="T9" fmla="*/ 1 h 84"/>
                <a:gd name="T10" fmla="*/ 1 w 54"/>
                <a:gd name="T11" fmla="*/ 1 h 84"/>
                <a:gd name="T12" fmla="*/ 1 w 54"/>
                <a:gd name="T13" fmla="*/ 1 h 84"/>
                <a:gd name="T14" fmla="*/ 1 w 54"/>
                <a:gd name="T15" fmla="*/ 1 h 84"/>
                <a:gd name="T16" fmla="*/ 1 w 54"/>
                <a:gd name="T17" fmla="*/ 1 h 84"/>
                <a:gd name="T18" fmla="*/ 1 w 54"/>
                <a:gd name="T19" fmla="*/ 1 h 84"/>
                <a:gd name="T20" fmla="*/ 1 w 54"/>
                <a:gd name="T21" fmla="*/ 1 h 84"/>
                <a:gd name="T22" fmla="*/ 1 w 54"/>
                <a:gd name="T23" fmla="*/ 1 h 84"/>
                <a:gd name="T24" fmla="*/ 0 w 54"/>
                <a:gd name="T25" fmla="*/ 1 h 84"/>
                <a:gd name="T26" fmla="*/ 1 w 54"/>
                <a:gd name="T27" fmla="*/ 1 h 84"/>
                <a:gd name="T28" fmla="*/ 1 w 54"/>
                <a:gd name="T29" fmla="*/ 1 h 84"/>
                <a:gd name="T30" fmla="*/ 1 w 54"/>
                <a:gd name="T31" fmla="*/ 1 h 84"/>
                <a:gd name="T32" fmla="*/ 1 w 54"/>
                <a:gd name="T33" fmla="*/ 0 h 84"/>
                <a:gd name="T34" fmla="*/ 1 w 54"/>
                <a:gd name="T35" fmla="*/ 0 h 8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4"/>
                <a:gd name="T55" fmla="*/ 0 h 84"/>
                <a:gd name="T56" fmla="*/ 54 w 54"/>
                <a:gd name="T57" fmla="*/ 84 h 8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4" h="84">
                  <a:moveTo>
                    <a:pt x="27" y="0"/>
                  </a:moveTo>
                  <a:lnTo>
                    <a:pt x="38" y="3"/>
                  </a:lnTo>
                  <a:lnTo>
                    <a:pt x="46" y="11"/>
                  </a:lnTo>
                  <a:lnTo>
                    <a:pt x="52" y="25"/>
                  </a:lnTo>
                  <a:lnTo>
                    <a:pt x="54" y="41"/>
                  </a:lnTo>
                  <a:lnTo>
                    <a:pt x="52" y="57"/>
                  </a:lnTo>
                  <a:lnTo>
                    <a:pt x="46" y="71"/>
                  </a:lnTo>
                  <a:lnTo>
                    <a:pt x="38" y="80"/>
                  </a:lnTo>
                  <a:lnTo>
                    <a:pt x="27" y="84"/>
                  </a:lnTo>
                  <a:lnTo>
                    <a:pt x="16" y="80"/>
                  </a:lnTo>
                  <a:lnTo>
                    <a:pt x="8" y="71"/>
                  </a:lnTo>
                  <a:lnTo>
                    <a:pt x="2" y="57"/>
                  </a:lnTo>
                  <a:lnTo>
                    <a:pt x="0" y="41"/>
                  </a:lnTo>
                  <a:lnTo>
                    <a:pt x="2" y="25"/>
                  </a:lnTo>
                  <a:lnTo>
                    <a:pt x="8" y="11"/>
                  </a:lnTo>
                  <a:lnTo>
                    <a:pt x="16" y="3"/>
                  </a:lnTo>
                  <a:lnTo>
                    <a:pt x="27"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389" name="Freeform 45"/>
            <p:cNvSpPr>
              <a:spLocks/>
            </p:cNvSpPr>
            <p:nvPr/>
          </p:nvSpPr>
          <p:spPr bwMode="auto">
            <a:xfrm>
              <a:off x="2673" y="1902"/>
              <a:ext cx="28" cy="43"/>
            </a:xfrm>
            <a:custGeom>
              <a:avLst/>
              <a:gdLst>
                <a:gd name="T0" fmla="*/ 1 w 56"/>
                <a:gd name="T1" fmla="*/ 0 h 85"/>
                <a:gd name="T2" fmla="*/ 1 w 56"/>
                <a:gd name="T3" fmla="*/ 1 h 85"/>
                <a:gd name="T4" fmla="*/ 1 w 56"/>
                <a:gd name="T5" fmla="*/ 1 h 85"/>
                <a:gd name="T6" fmla="*/ 1 w 56"/>
                <a:gd name="T7" fmla="*/ 1 h 85"/>
                <a:gd name="T8" fmla="*/ 1 w 56"/>
                <a:gd name="T9" fmla="*/ 1 h 85"/>
                <a:gd name="T10" fmla="*/ 1 w 56"/>
                <a:gd name="T11" fmla="*/ 1 h 85"/>
                <a:gd name="T12" fmla="*/ 1 w 56"/>
                <a:gd name="T13" fmla="*/ 1 h 85"/>
                <a:gd name="T14" fmla="*/ 1 w 56"/>
                <a:gd name="T15" fmla="*/ 1 h 85"/>
                <a:gd name="T16" fmla="*/ 1 w 56"/>
                <a:gd name="T17" fmla="*/ 1 h 85"/>
                <a:gd name="T18" fmla="*/ 1 w 56"/>
                <a:gd name="T19" fmla="*/ 1 h 85"/>
                <a:gd name="T20" fmla="*/ 1 w 56"/>
                <a:gd name="T21" fmla="*/ 1 h 85"/>
                <a:gd name="T22" fmla="*/ 1 w 56"/>
                <a:gd name="T23" fmla="*/ 1 h 85"/>
                <a:gd name="T24" fmla="*/ 0 w 56"/>
                <a:gd name="T25" fmla="*/ 1 h 85"/>
                <a:gd name="T26" fmla="*/ 1 w 56"/>
                <a:gd name="T27" fmla="*/ 1 h 85"/>
                <a:gd name="T28" fmla="*/ 1 w 56"/>
                <a:gd name="T29" fmla="*/ 1 h 85"/>
                <a:gd name="T30" fmla="*/ 1 w 56"/>
                <a:gd name="T31" fmla="*/ 1 h 85"/>
                <a:gd name="T32" fmla="*/ 1 w 56"/>
                <a:gd name="T33" fmla="*/ 0 h 85"/>
                <a:gd name="T34" fmla="*/ 1 w 56"/>
                <a:gd name="T35" fmla="*/ 0 h 8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6"/>
                <a:gd name="T55" fmla="*/ 0 h 85"/>
                <a:gd name="T56" fmla="*/ 56 w 56"/>
                <a:gd name="T57" fmla="*/ 85 h 8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6" h="85">
                  <a:moveTo>
                    <a:pt x="29" y="0"/>
                  </a:moveTo>
                  <a:lnTo>
                    <a:pt x="39" y="3"/>
                  </a:lnTo>
                  <a:lnTo>
                    <a:pt x="48" y="12"/>
                  </a:lnTo>
                  <a:lnTo>
                    <a:pt x="54" y="26"/>
                  </a:lnTo>
                  <a:lnTo>
                    <a:pt x="56" y="42"/>
                  </a:lnTo>
                  <a:lnTo>
                    <a:pt x="54" y="59"/>
                  </a:lnTo>
                  <a:lnTo>
                    <a:pt x="48" y="72"/>
                  </a:lnTo>
                  <a:lnTo>
                    <a:pt x="39" y="82"/>
                  </a:lnTo>
                  <a:lnTo>
                    <a:pt x="29" y="85"/>
                  </a:lnTo>
                  <a:lnTo>
                    <a:pt x="17" y="82"/>
                  </a:lnTo>
                  <a:lnTo>
                    <a:pt x="8" y="72"/>
                  </a:lnTo>
                  <a:lnTo>
                    <a:pt x="2" y="59"/>
                  </a:lnTo>
                  <a:lnTo>
                    <a:pt x="0" y="42"/>
                  </a:lnTo>
                  <a:lnTo>
                    <a:pt x="2" y="26"/>
                  </a:lnTo>
                  <a:lnTo>
                    <a:pt x="8" y="12"/>
                  </a:lnTo>
                  <a:lnTo>
                    <a:pt x="17" y="3"/>
                  </a:lnTo>
                  <a:lnTo>
                    <a:pt x="29"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390" name="Freeform 46"/>
            <p:cNvSpPr>
              <a:spLocks/>
            </p:cNvSpPr>
            <p:nvPr/>
          </p:nvSpPr>
          <p:spPr bwMode="auto">
            <a:xfrm>
              <a:off x="2653" y="1929"/>
              <a:ext cx="22" cy="34"/>
            </a:xfrm>
            <a:custGeom>
              <a:avLst/>
              <a:gdLst>
                <a:gd name="T0" fmla="*/ 1 w 44"/>
                <a:gd name="T1" fmla="*/ 0 h 67"/>
                <a:gd name="T2" fmla="*/ 1 w 44"/>
                <a:gd name="T3" fmla="*/ 1 h 67"/>
                <a:gd name="T4" fmla="*/ 1 w 44"/>
                <a:gd name="T5" fmla="*/ 1 h 67"/>
                <a:gd name="T6" fmla="*/ 1 w 44"/>
                <a:gd name="T7" fmla="*/ 1 h 67"/>
                <a:gd name="T8" fmla="*/ 1 w 44"/>
                <a:gd name="T9" fmla="*/ 1 h 67"/>
                <a:gd name="T10" fmla="*/ 1 w 44"/>
                <a:gd name="T11" fmla="*/ 1 h 67"/>
                <a:gd name="T12" fmla="*/ 1 w 44"/>
                <a:gd name="T13" fmla="*/ 1 h 67"/>
                <a:gd name="T14" fmla="*/ 1 w 44"/>
                <a:gd name="T15" fmla="*/ 1 h 67"/>
                <a:gd name="T16" fmla="*/ 1 w 44"/>
                <a:gd name="T17" fmla="*/ 1 h 67"/>
                <a:gd name="T18" fmla="*/ 1 w 44"/>
                <a:gd name="T19" fmla="*/ 1 h 67"/>
                <a:gd name="T20" fmla="*/ 1 w 44"/>
                <a:gd name="T21" fmla="*/ 1 h 67"/>
                <a:gd name="T22" fmla="*/ 1 w 44"/>
                <a:gd name="T23" fmla="*/ 1 h 67"/>
                <a:gd name="T24" fmla="*/ 0 w 44"/>
                <a:gd name="T25" fmla="*/ 1 h 67"/>
                <a:gd name="T26" fmla="*/ 0 w 44"/>
                <a:gd name="T27" fmla="*/ 1 h 67"/>
                <a:gd name="T28" fmla="*/ 1 w 44"/>
                <a:gd name="T29" fmla="*/ 1 h 67"/>
                <a:gd name="T30" fmla="*/ 1 w 44"/>
                <a:gd name="T31" fmla="*/ 1 h 67"/>
                <a:gd name="T32" fmla="*/ 1 w 44"/>
                <a:gd name="T33" fmla="*/ 0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4"/>
                <a:gd name="T52" fmla="*/ 0 h 67"/>
                <a:gd name="T53" fmla="*/ 44 w 44"/>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4" h="67">
                  <a:moveTo>
                    <a:pt x="17" y="0"/>
                  </a:moveTo>
                  <a:lnTo>
                    <a:pt x="26" y="2"/>
                  </a:lnTo>
                  <a:lnTo>
                    <a:pt x="34" y="8"/>
                  </a:lnTo>
                  <a:lnTo>
                    <a:pt x="40" y="18"/>
                  </a:lnTo>
                  <a:lnTo>
                    <a:pt x="44" y="31"/>
                  </a:lnTo>
                  <a:lnTo>
                    <a:pt x="44" y="44"/>
                  </a:lnTo>
                  <a:lnTo>
                    <a:pt x="42" y="55"/>
                  </a:lnTo>
                  <a:lnTo>
                    <a:pt x="36" y="63"/>
                  </a:lnTo>
                  <a:lnTo>
                    <a:pt x="28" y="67"/>
                  </a:lnTo>
                  <a:lnTo>
                    <a:pt x="19" y="66"/>
                  </a:lnTo>
                  <a:lnTo>
                    <a:pt x="11" y="61"/>
                  </a:lnTo>
                  <a:lnTo>
                    <a:pt x="5" y="51"/>
                  </a:lnTo>
                  <a:lnTo>
                    <a:pt x="0" y="38"/>
                  </a:lnTo>
                  <a:lnTo>
                    <a:pt x="0" y="25"/>
                  </a:lnTo>
                  <a:lnTo>
                    <a:pt x="3" y="14"/>
                  </a:lnTo>
                  <a:lnTo>
                    <a:pt x="9" y="5"/>
                  </a:lnTo>
                  <a:lnTo>
                    <a:pt x="17"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391" name="Freeform 47"/>
            <p:cNvSpPr>
              <a:spLocks/>
            </p:cNvSpPr>
            <p:nvPr/>
          </p:nvSpPr>
          <p:spPr bwMode="auto">
            <a:xfrm>
              <a:off x="2953" y="2128"/>
              <a:ext cx="149" cy="317"/>
            </a:xfrm>
            <a:custGeom>
              <a:avLst/>
              <a:gdLst>
                <a:gd name="T0" fmla="*/ 1 w 298"/>
                <a:gd name="T1" fmla="*/ 0 h 636"/>
                <a:gd name="T2" fmla="*/ 1 w 298"/>
                <a:gd name="T3" fmla="*/ 0 h 636"/>
                <a:gd name="T4" fmla="*/ 1 w 298"/>
                <a:gd name="T5" fmla="*/ 0 h 636"/>
                <a:gd name="T6" fmla="*/ 1 w 298"/>
                <a:gd name="T7" fmla="*/ 0 h 636"/>
                <a:gd name="T8" fmla="*/ 1 w 298"/>
                <a:gd name="T9" fmla="*/ 0 h 636"/>
                <a:gd name="T10" fmla="*/ 1 w 298"/>
                <a:gd name="T11" fmla="*/ 0 h 636"/>
                <a:gd name="T12" fmla="*/ 1 w 298"/>
                <a:gd name="T13" fmla="*/ 0 h 636"/>
                <a:gd name="T14" fmla="*/ 1 w 298"/>
                <a:gd name="T15" fmla="*/ 0 h 636"/>
                <a:gd name="T16" fmla="*/ 1 w 298"/>
                <a:gd name="T17" fmla="*/ 0 h 636"/>
                <a:gd name="T18" fmla="*/ 1 w 298"/>
                <a:gd name="T19" fmla="*/ 0 h 636"/>
                <a:gd name="T20" fmla="*/ 1 w 298"/>
                <a:gd name="T21" fmla="*/ 0 h 636"/>
                <a:gd name="T22" fmla="*/ 1 w 298"/>
                <a:gd name="T23" fmla="*/ 0 h 636"/>
                <a:gd name="T24" fmla="*/ 1 w 298"/>
                <a:gd name="T25" fmla="*/ 0 h 636"/>
                <a:gd name="T26" fmla="*/ 1 w 298"/>
                <a:gd name="T27" fmla="*/ 0 h 636"/>
                <a:gd name="T28" fmla="*/ 1 w 298"/>
                <a:gd name="T29" fmla="*/ 0 h 636"/>
                <a:gd name="T30" fmla="*/ 1 w 298"/>
                <a:gd name="T31" fmla="*/ 0 h 636"/>
                <a:gd name="T32" fmla="*/ 1 w 298"/>
                <a:gd name="T33" fmla="*/ 0 h 636"/>
                <a:gd name="T34" fmla="*/ 1 w 298"/>
                <a:gd name="T35" fmla="*/ 0 h 636"/>
                <a:gd name="T36" fmla="*/ 1 w 298"/>
                <a:gd name="T37" fmla="*/ 0 h 636"/>
                <a:gd name="T38" fmla="*/ 1 w 298"/>
                <a:gd name="T39" fmla="*/ 0 h 636"/>
                <a:gd name="T40" fmla="*/ 1 w 298"/>
                <a:gd name="T41" fmla="*/ 0 h 636"/>
                <a:gd name="T42" fmla="*/ 1 w 298"/>
                <a:gd name="T43" fmla="*/ 0 h 636"/>
                <a:gd name="T44" fmla="*/ 1 w 298"/>
                <a:gd name="T45" fmla="*/ 0 h 636"/>
                <a:gd name="T46" fmla="*/ 1 w 298"/>
                <a:gd name="T47" fmla="*/ 0 h 636"/>
                <a:gd name="T48" fmla="*/ 1 w 298"/>
                <a:gd name="T49" fmla="*/ 0 h 636"/>
                <a:gd name="T50" fmla="*/ 1 w 298"/>
                <a:gd name="T51" fmla="*/ 0 h 636"/>
                <a:gd name="T52" fmla="*/ 1 w 298"/>
                <a:gd name="T53" fmla="*/ 0 h 636"/>
                <a:gd name="T54" fmla="*/ 1 w 298"/>
                <a:gd name="T55" fmla="*/ 0 h 636"/>
                <a:gd name="T56" fmla="*/ 1 w 298"/>
                <a:gd name="T57" fmla="*/ 0 h 636"/>
                <a:gd name="T58" fmla="*/ 1 w 298"/>
                <a:gd name="T59" fmla="*/ 0 h 636"/>
                <a:gd name="T60" fmla="*/ 1 w 298"/>
                <a:gd name="T61" fmla="*/ 0 h 636"/>
                <a:gd name="T62" fmla="*/ 1 w 298"/>
                <a:gd name="T63" fmla="*/ 0 h 636"/>
                <a:gd name="T64" fmla="*/ 1 w 298"/>
                <a:gd name="T65" fmla="*/ 0 h 636"/>
                <a:gd name="T66" fmla="*/ 1 w 298"/>
                <a:gd name="T67" fmla="*/ 0 h 636"/>
                <a:gd name="T68" fmla="*/ 1 w 298"/>
                <a:gd name="T69" fmla="*/ 0 h 636"/>
                <a:gd name="T70" fmla="*/ 1 w 298"/>
                <a:gd name="T71" fmla="*/ 0 h 636"/>
                <a:gd name="T72" fmla="*/ 1 w 298"/>
                <a:gd name="T73" fmla="*/ 0 h 636"/>
                <a:gd name="T74" fmla="*/ 1 w 298"/>
                <a:gd name="T75" fmla="*/ 0 h 636"/>
                <a:gd name="T76" fmla="*/ 1 w 298"/>
                <a:gd name="T77" fmla="*/ 0 h 636"/>
                <a:gd name="T78" fmla="*/ 1 w 298"/>
                <a:gd name="T79" fmla="*/ 0 h 636"/>
                <a:gd name="T80" fmla="*/ 1 w 298"/>
                <a:gd name="T81" fmla="*/ 0 h 636"/>
                <a:gd name="T82" fmla="*/ 1 w 298"/>
                <a:gd name="T83" fmla="*/ 0 h 636"/>
                <a:gd name="T84" fmla="*/ 1 w 298"/>
                <a:gd name="T85" fmla="*/ 0 h 636"/>
                <a:gd name="T86" fmla="*/ 1 w 298"/>
                <a:gd name="T87" fmla="*/ 0 h 636"/>
                <a:gd name="T88" fmla="*/ 1 w 298"/>
                <a:gd name="T89" fmla="*/ 0 h 6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98"/>
                <a:gd name="T136" fmla="*/ 0 h 636"/>
                <a:gd name="T137" fmla="*/ 298 w 298"/>
                <a:gd name="T138" fmla="*/ 636 h 6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98" h="636">
                  <a:moveTo>
                    <a:pt x="137" y="277"/>
                  </a:moveTo>
                  <a:lnTo>
                    <a:pt x="124" y="262"/>
                  </a:lnTo>
                  <a:lnTo>
                    <a:pt x="109" y="249"/>
                  </a:lnTo>
                  <a:lnTo>
                    <a:pt x="94" y="238"/>
                  </a:lnTo>
                  <a:lnTo>
                    <a:pt x="77" y="229"/>
                  </a:lnTo>
                  <a:lnTo>
                    <a:pt x="61" y="219"/>
                  </a:lnTo>
                  <a:lnTo>
                    <a:pt x="46" y="209"/>
                  </a:lnTo>
                  <a:lnTo>
                    <a:pt x="33" y="198"/>
                  </a:lnTo>
                  <a:lnTo>
                    <a:pt x="21" y="184"/>
                  </a:lnTo>
                  <a:lnTo>
                    <a:pt x="6" y="156"/>
                  </a:lnTo>
                  <a:lnTo>
                    <a:pt x="0" y="130"/>
                  </a:lnTo>
                  <a:lnTo>
                    <a:pt x="1" y="104"/>
                  </a:lnTo>
                  <a:lnTo>
                    <a:pt x="10" y="79"/>
                  </a:lnTo>
                  <a:lnTo>
                    <a:pt x="15" y="67"/>
                  </a:lnTo>
                  <a:lnTo>
                    <a:pt x="21" y="56"/>
                  </a:lnTo>
                  <a:lnTo>
                    <a:pt x="29" y="45"/>
                  </a:lnTo>
                  <a:lnTo>
                    <a:pt x="37" y="36"/>
                  </a:lnTo>
                  <a:lnTo>
                    <a:pt x="48" y="28"/>
                  </a:lnTo>
                  <a:lnTo>
                    <a:pt x="58" y="21"/>
                  </a:lnTo>
                  <a:lnTo>
                    <a:pt x="69" y="14"/>
                  </a:lnTo>
                  <a:lnTo>
                    <a:pt x="82" y="10"/>
                  </a:lnTo>
                  <a:lnTo>
                    <a:pt x="95" y="5"/>
                  </a:lnTo>
                  <a:lnTo>
                    <a:pt x="109" y="3"/>
                  </a:lnTo>
                  <a:lnTo>
                    <a:pt x="122" y="0"/>
                  </a:lnTo>
                  <a:lnTo>
                    <a:pt x="137" y="0"/>
                  </a:lnTo>
                  <a:lnTo>
                    <a:pt x="151" y="2"/>
                  </a:lnTo>
                  <a:lnTo>
                    <a:pt x="166" y="4"/>
                  </a:lnTo>
                  <a:lnTo>
                    <a:pt x="181" y="7"/>
                  </a:lnTo>
                  <a:lnTo>
                    <a:pt x="196" y="12"/>
                  </a:lnTo>
                  <a:lnTo>
                    <a:pt x="212" y="19"/>
                  </a:lnTo>
                  <a:lnTo>
                    <a:pt x="226" y="26"/>
                  </a:lnTo>
                  <a:lnTo>
                    <a:pt x="239" y="35"/>
                  </a:lnTo>
                  <a:lnTo>
                    <a:pt x="250" y="44"/>
                  </a:lnTo>
                  <a:lnTo>
                    <a:pt x="261" y="53"/>
                  </a:lnTo>
                  <a:lnTo>
                    <a:pt x="269" y="64"/>
                  </a:lnTo>
                  <a:lnTo>
                    <a:pt x="277" y="75"/>
                  </a:lnTo>
                  <a:lnTo>
                    <a:pt x="282" y="87"/>
                  </a:lnTo>
                  <a:lnTo>
                    <a:pt x="292" y="112"/>
                  </a:lnTo>
                  <a:lnTo>
                    <a:pt x="297" y="140"/>
                  </a:lnTo>
                  <a:lnTo>
                    <a:pt x="298" y="168"/>
                  </a:lnTo>
                  <a:lnTo>
                    <a:pt x="298" y="196"/>
                  </a:lnTo>
                  <a:lnTo>
                    <a:pt x="296" y="239"/>
                  </a:lnTo>
                  <a:lnTo>
                    <a:pt x="292" y="282"/>
                  </a:lnTo>
                  <a:lnTo>
                    <a:pt x="285" y="321"/>
                  </a:lnTo>
                  <a:lnTo>
                    <a:pt x="279" y="358"/>
                  </a:lnTo>
                  <a:lnTo>
                    <a:pt x="273" y="419"/>
                  </a:lnTo>
                  <a:lnTo>
                    <a:pt x="275" y="453"/>
                  </a:lnTo>
                  <a:lnTo>
                    <a:pt x="279" y="486"/>
                  </a:lnTo>
                  <a:lnTo>
                    <a:pt x="275" y="533"/>
                  </a:lnTo>
                  <a:lnTo>
                    <a:pt x="273" y="546"/>
                  </a:lnTo>
                  <a:lnTo>
                    <a:pt x="270" y="558"/>
                  </a:lnTo>
                  <a:lnTo>
                    <a:pt x="266" y="569"/>
                  </a:lnTo>
                  <a:lnTo>
                    <a:pt x="262" y="579"/>
                  </a:lnTo>
                  <a:lnTo>
                    <a:pt x="256" y="589"/>
                  </a:lnTo>
                  <a:lnTo>
                    <a:pt x="250" y="598"/>
                  </a:lnTo>
                  <a:lnTo>
                    <a:pt x="243" y="606"/>
                  </a:lnTo>
                  <a:lnTo>
                    <a:pt x="236" y="612"/>
                  </a:lnTo>
                  <a:lnTo>
                    <a:pt x="227" y="619"/>
                  </a:lnTo>
                  <a:lnTo>
                    <a:pt x="217" y="625"/>
                  </a:lnTo>
                  <a:lnTo>
                    <a:pt x="206" y="630"/>
                  </a:lnTo>
                  <a:lnTo>
                    <a:pt x="195" y="632"/>
                  </a:lnTo>
                  <a:lnTo>
                    <a:pt x="183" y="634"/>
                  </a:lnTo>
                  <a:lnTo>
                    <a:pt x="173" y="636"/>
                  </a:lnTo>
                  <a:lnTo>
                    <a:pt x="162" y="636"/>
                  </a:lnTo>
                  <a:lnTo>
                    <a:pt x="151" y="634"/>
                  </a:lnTo>
                  <a:lnTo>
                    <a:pt x="140" y="631"/>
                  </a:lnTo>
                  <a:lnTo>
                    <a:pt x="129" y="626"/>
                  </a:lnTo>
                  <a:lnTo>
                    <a:pt x="120" y="621"/>
                  </a:lnTo>
                  <a:lnTo>
                    <a:pt x="111" y="612"/>
                  </a:lnTo>
                  <a:lnTo>
                    <a:pt x="104" y="602"/>
                  </a:lnTo>
                  <a:lnTo>
                    <a:pt x="97" y="592"/>
                  </a:lnTo>
                  <a:lnTo>
                    <a:pt x="92" y="580"/>
                  </a:lnTo>
                  <a:lnTo>
                    <a:pt x="88" y="566"/>
                  </a:lnTo>
                  <a:lnTo>
                    <a:pt x="83" y="550"/>
                  </a:lnTo>
                  <a:lnTo>
                    <a:pt x="82" y="533"/>
                  </a:lnTo>
                  <a:lnTo>
                    <a:pt x="82" y="516"/>
                  </a:lnTo>
                  <a:lnTo>
                    <a:pt x="84" y="496"/>
                  </a:lnTo>
                  <a:lnTo>
                    <a:pt x="88" y="482"/>
                  </a:lnTo>
                  <a:lnTo>
                    <a:pt x="92" y="468"/>
                  </a:lnTo>
                  <a:lnTo>
                    <a:pt x="98" y="455"/>
                  </a:lnTo>
                  <a:lnTo>
                    <a:pt x="104" y="442"/>
                  </a:lnTo>
                  <a:lnTo>
                    <a:pt x="120" y="408"/>
                  </a:lnTo>
                  <a:lnTo>
                    <a:pt x="133" y="381"/>
                  </a:lnTo>
                  <a:lnTo>
                    <a:pt x="143" y="359"/>
                  </a:lnTo>
                  <a:lnTo>
                    <a:pt x="150" y="340"/>
                  </a:lnTo>
                  <a:lnTo>
                    <a:pt x="153" y="324"/>
                  </a:lnTo>
                  <a:lnTo>
                    <a:pt x="152" y="309"/>
                  </a:lnTo>
                  <a:lnTo>
                    <a:pt x="147" y="293"/>
                  </a:lnTo>
                  <a:lnTo>
                    <a:pt x="137" y="27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392" name="Freeform 48"/>
            <p:cNvSpPr>
              <a:spLocks/>
            </p:cNvSpPr>
            <p:nvPr/>
          </p:nvSpPr>
          <p:spPr bwMode="auto">
            <a:xfrm>
              <a:off x="2940" y="2065"/>
              <a:ext cx="48" cy="73"/>
            </a:xfrm>
            <a:custGeom>
              <a:avLst/>
              <a:gdLst>
                <a:gd name="T0" fmla="*/ 0 w 97"/>
                <a:gd name="T1" fmla="*/ 0 h 144"/>
                <a:gd name="T2" fmla="*/ 0 w 97"/>
                <a:gd name="T3" fmla="*/ 1 h 144"/>
                <a:gd name="T4" fmla="*/ 0 w 97"/>
                <a:gd name="T5" fmla="*/ 1 h 144"/>
                <a:gd name="T6" fmla="*/ 0 w 97"/>
                <a:gd name="T7" fmla="*/ 1 h 144"/>
                <a:gd name="T8" fmla="*/ 0 w 97"/>
                <a:gd name="T9" fmla="*/ 1 h 144"/>
                <a:gd name="T10" fmla="*/ 0 w 97"/>
                <a:gd name="T11" fmla="*/ 1 h 144"/>
                <a:gd name="T12" fmla="*/ 0 w 97"/>
                <a:gd name="T13" fmla="*/ 1 h 144"/>
                <a:gd name="T14" fmla="*/ 0 w 97"/>
                <a:gd name="T15" fmla="*/ 1 h 144"/>
                <a:gd name="T16" fmla="*/ 0 w 97"/>
                <a:gd name="T17" fmla="*/ 1 h 144"/>
                <a:gd name="T18" fmla="*/ 0 w 97"/>
                <a:gd name="T19" fmla="*/ 1 h 144"/>
                <a:gd name="T20" fmla="*/ 0 w 97"/>
                <a:gd name="T21" fmla="*/ 1 h 144"/>
                <a:gd name="T22" fmla="*/ 0 w 97"/>
                <a:gd name="T23" fmla="*/ 1 h 144"/>
                <a:gd name="T24" fmla="*/ 0 w 97"/>
                <a:gd name="T25" fmla="*/ 1 h 144"/>
                <a:gd name="T26" fmla="*/ 0 w 97"/>
                <a:gd name="T27" fmla="*/ 1 h 144"/>
                <a:gd name="T28" fmla="*/ 0 w 97"/>
                <a:gd name="T29" fmla="*/ 1 h 144"/>
                <a:gd name="T30" fmla="*/ 0 w 97"/>
                <a:gd name="T31" fmla="*/ 1 h 144"/>
                <a:gd name="T32" fmla="*/ 0 w 97"/>
                <a:gd name="T33" fmla="*/ 1 h 144"/>
                <a:gd name="T34" fmla="*/ 0 w 97"/>
                <a:gd name="T35" fmla="*/ 1 h 144"/>
                <a:gd name="T36" fmla="*/ 0 w 97"/>
                <a:gd name="T37" fmla="*/ 1 h 144"/>
                <a:gd name="T38" fmla="*/ 0 w 97"/>
                <a:gd name="T39" fmla="*/ 1 h 144"/>
                <a:gd name="T40" fmla="*/ 0 w 97"/>
                <a:gd name="T41" fmla="*/ 1 h 144"/>
                <a:gd name="T42" fmla="*/ 0 w 97"/>
                <a:gd name="T43" fmla="*/ 1 h 144"/>
                <a:gd name="T44" fmla="*/ 0 w 97"/>
                <a:gd name="T45" fmla="*/ 1 h 144"/>
                <a:gd name="T46" fmla="*/ 0 w 97"/>
                <a:gd name="T47" fmla="*/ 1 h 144"/>
                <a:gd name="T48" fmla="*/ 0 w 97"/>
                <a:gd name="T49" fmla="*/ 1 h 144"/>
                <a:gd name="T50" fmla="*/ 0 w 97"/>
                <a:gd name="T51" fmla="*/ 1 h 144"/>
                <a:gd name="T52" fmla="*/ 0 w 97"/>
                <a:gd name="T53" fmla="*/ 1 h 144"/>
                <a:gd name="T54" fmla="*/ 0 w 97"/>
                <a:gd name="T55" fmla="*/ 1 h 144"/>
                <a:gd name="T56" fmla="*/ 0 w 97"/>
                <a:gd name="T57" fmla="*/ 1 h 144"/>
                <a:gd name="T58" fmla="*/ 0 w 97"/>
                <a:gd name="T59" fmla="*/ 1 h 144"/>
                <a:gd name="T60" fmla="*/ 0 w 97"/>
                <a:gd name="T61" fmla="*/ 1 h 144"/>
                <a:gd name="T62" fmla="*/ 0 w 97"/>
                <a:gd name="T63" fmla="*/ 1 h 144"/>
                <a:gd name="T64" fmla="*/ 0 w 97"/>
                <a:gd name="T65" fmla="*/ 0 h 144"/>
                <a:gd name="T66" fmla="*/ 0 w 97"/>
                <a:gd name="T67" fmla="*/ 0 h 14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97"/>
                <a:gd name="T103" fmla="*/ 0 h 144"/>
                <a:gd name="T104" fmla="*/ 97 w 97"/>
                <a:gd name="T105" fmla="*/ 144 h 14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97" h="144">
                  <a:moveTo>
                    <a:pt x="37" y="0"/>
                  </a:moveTo>
                  <a:lnTo>
                    <a:pt x="26" y="3"/>
                  </a:lnTo>
                  <a:lnTo>
                    <a:pt x="18" y="9"/>
                  </a:lnTo>
                  <a:lnTo>
                    <a:pt x="11" y="17"/>
                  </a:lnTo>
                  <a:lnTo>
                    <a:pt x="6" y="28"/>
                  </a:lnTo>
                  <a:lnTo>
                    <a:pt x="1" y="39"/>
                  </a:lnTo>
                  <a:lnTo>
                    <a:pt x="0" y="53"/>
                  </a:lnTo>
                  <a:lnTo>
                    <a:pt x="0" y="67"/>
                  </a:lnTo>
                  <a:lnTo>
                    <a:pt x="1" y="82"/>
                  </a:lnTo>
                  <a:lnTo>
                    <a:pt x="4" y="96"/>
                  </a:lnTo>
                  <a:lnTo>
                    <a:pt x="10" y="108"/>
                  </a:lnTo>
                  <a:lnTo>
                    <a:pt x="16" y="120"/>
                  </a:lnTo>
                  <a:lnTo>
                    <a:pt x="24" y="129"/>
                  </a:lnTo>
                  <a:lnTo>
                    <a:pt x="32" y="137"/>
                  </a:lnTo>
                  <a:lnTo>
                    <a:pt x="41" y="142"/>
                  </a:lnTo>
                  <a:lnTo>
                    <a:pt x="52" y="144"/>
                  </a:lnTo>
                  <a:lnTo>
                    <a:pt x="61" y="144"/>
                  </a:lnTo>
                  <a:lnTo>
                    <a:pt x="70" y="142"/>
                  </a:lnTo>
                  <a:lnTo>
                    <a:pt x="78" y="136"/>
                  </a:lnTo>
                  <a:lnTo>
                    <a:pt x="85" y="128"/>
                  </a:lnTo>
                  <a:lnTo>
                    <a:pt x="91" y="119"/>
                  </a:lnTo>
                  <a:lnTo>
                    <a:pt x="94" y="107"/>
                  </a:lnTo>
                  <a:lnTo>
                    <a:pt x="97" y="94"/>
                  </a:lnTo>
                  <a:lnTo>
                    <a:pt x="97" y="81"/>
                  </a:lnTo>
                  <a:lnTo>
                    <a:pt x="95" y="66"/>
                  </a:lnTo>
                  <a:lnTo>
                    <a:pt x="92" y="50"/>
                  </a:lnTo>
                  <a:lnTo>
                    <a:pt x="86" y="35"/>
                  </a:lnTo>
                  <a:lnTo>
                    <a:pt x="78" y="22"/>
                  </a:lnTo>
                  <a:lnTo>
                    <a:pt x="68" y="11"/>
                  </a:lnTo>
                  <a:lnTo>
                    <a:pt x="61" y="6"/>
                  </a:lnTo>
                  <a:lnTo>
                    <a:pt x="54" y="2"/>
                  </a:lnTo>
                  <a:lnTo>
                    <a:pt x="45" y="1"/>
                  </a:lnTo>
                  <a:lnTo>
                    <a:pt x="3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393" name="Freeform 49"/>
            <p:cNvSpPr>
              <a:spLocks/>
            </p:cNvSpPr>
            <p:nvPr/>
          </p:nvSpPr>
          <p:spPr bwMode="auto">
            <a:xfrm>
              <a:off x="2991" y="2075"/>
              <a:ext cx="34" cy="49"/>
            </a:xfrm>
            <a:custGeom>
              <a:avLst/>
              <a:gdLst>
                <a:gd name="T0" fmla="*/ 1 w 67"/>
                <a:gd name="T1" fmla="*/ 0 h 98"/>
                <a:gd name="T2" fmla="*/ 1 w 67"/>
                <a:gd name="T3" fmla="*/ 1 h 98"/>
                <a:gd name="T4" fmla="*/ 1 w 67"/>
                <a:gd name="T5" fmla="*/ 1 h 98"/>
                <a:gd name="T6" fmla="*/ 1 w 67"/>
                <a:gd name="T7" fmla="*/ 1 h 98"/>
                <a:gd name="T8" fmla="*/ 1 w 67"/>
                <a:gd name="T9" fmla="*/ 1 h 98"/>
                <a:gd name="T10" fmla="*/ 1 w 67"/>
                <a:gd name="T11" fmla="*/ 1 h 98"/>
                <a:gd name="T12" fmla="*/ 1 w 67"/>
                <a:gd name="T13" fmla="*/ 1 h 98"/>
                <a:gd name="T14" fmla="*/ 1 w 67"/>
                <a:gd name="T15" fmla="*/ 1 h 98"/>
                <a:gd name="T16" fmla="*/ 0 w 67"/>
                <a:gd name="T17" fmla="*/ 1 h 98"/>
                <a:gd name="T18" fmla="*/ 1 w 67"/>
                <a:gd name="T19" fmla="*/ 1 h 98"/>
                <a:gd name="T20" fmla="*/ 1 w 67"/>
                <a:gd name="T21" fmla="*/ 1 h 98"/>
                <a:gd name="T22" fmla="*/ 1 w 67"/>
                <a:gd name="T23" fmla="*/ 1 h 98"/>
                <a:gd name="T24" fmla="*/ 1 w 67"/>
                <a:gd name="T25" fmla="*/ 1 h 98"/>
                <a:gd name="T26" fmla="*/ 1 w 67"/>
                <a:gd name="T27" fmla="*/ 1 h 98"/>
                <a:gd name="T28" fmla="*/ 1 w 67"/>
                <a:gd name="T29" fmla="*/ 1 h 98"/>
                <a:gd name="T30" fmla="*/ 1 w 67"/>
                <a:gd name="T31" fmla="*/ 1 h 98"/>
                <a:gd name="T32" fmla="*/ 1 w 67"/>
                <a:gd name="T33" fmla="*/ 1 h 98"/>
                <a:gd name="T34" fmla="*/ 1 w 67"/>
                <a:gd name="T35" fmla="*/ 1 h 98"/>
                <a:gd name="T36" fmla="*/ 1 w 67"/>
                <a:gd name="T37" fmla="*/ 1 h 98"/>
                <a:gd name="T38" fmla="*/ 1 w 67"/>
                <a:gd name="T39" fmla="*/ 1 h 98"/>
                <a:gd name="T40" fmla="*/ 1 w 67"/>
                <a:gd name="T41" fmla="*/ 1 h 98"/>
                <a:gd name="T42" fmla="*/ 1 w 67"/>
                <a:gd name="T43" fmla="*/ 1 h 98"/>
                <a:gd name="T44" fmla="*/ 1 w 67"/>
                <a:gd name="T45" fmla="*/ 1 h 98"/>
                <a:gd name="T46" fmla="*/ 1 w 67"/>
                <a:gd name="T47" fmla="*/ 1 h 98"/>
                <a:gd name="T48" fmla="*/ 1 w 67"/>
                <a:gd name="T49" fmla="*/ 0 h 98"/>
                <a:gd name="T50" fmla="*/ 1 w 67"/>
                <a:gd name="T51" fmla="*/ 0 h 9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7"/>
                <a:gd name="T79" fmla="*/ 0 h 98"/>
                <a:gd name="T80" fmla="*/ 67 w 67"/>
                <a:gd name="T81" fmla="*/ 98 h 9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7" h="98">
                  <a:moveTo>
                    <a:pt x="35" y="0"/>
                  </a:moveTo>
                  <a:lnTo>
                    <a:pt x="28" y="2"/>
                  </a:lnTo>
                  <a:lnTo>
                    <a:pt x="22" y="4"/>
                  </a:lnTo>
                  <a:lnTo>
                    <a:pt x="15" y="8"/>
                  </a:lnTo>
                  <a:lnTo>
                    <a:pt x="11" y="14"/>
                  </a:lnTo>
                  <a:lnTo>
                    <a:pt x="6" y="21"/>
                  </a:lnTo>
                  <a:lnTo>
                    <a:pt x="3" y="29"/>
                  </a:lnTo>
                  <a:lnTo>
                    <a:pt x="1" y="38"/>
                  </a:lnTo>
                  <a:lnTo>
                    <a:pt x="0" y="49"/>
                  </a:lnTo>
                  <a:lnTo>
                    <a:pt x="1" y="59"/>
                  </a:lnTo>
                  <a:lnTo>
                    <a:pt x="3" y="68"/>
                  </a:lnTo>
                  <a:lnTo>
                    <a:pt x="6" y="76"/>
                  </a:lnTo>
                  <a:lnTo>
                    <a:pt x="11" y="83"/>
                  </a:lnTo>
                  <a:lnTo>
                    <a:pt x="15" y="90"/>
                  </a:lnTo>
                  <a:lnTo>
                    <a:pt x="22" y="95"/>
                  </a:lnTo>
                  <a:lnTo>
                    <a:pt x="28" y="97"/>
                  </a:lnTo>
                  <a:lnTo>
                    <a:pt x="35" y="98"/>
                  </a:lnTo>
                  <a:lnTo>
                    <a:pt x="48" y="95"/>
                  </a:lnTo>
                  <a:lnTo>
                    <a:pt x="58" y="83"/>
                  </a:lnTo>
                  <a:lnTo>
                    <a:pt x="65" y="68"/>
                  </a:lnTo>
                  <a:lnTo>
                    <a:pt x="67" y="49"/>
                  </a:lnTo>
                  <a:lnTo>
                    <a:pt x="65" y="29"/>
                  </a:lnTo>
                  <a:lnTo>
                    <a:pt x="58" y="14"/>
                  </a:lnTo>
                  <a:lnTo>
                    <a:pt x="48" y="4"/>
                  </a:lnTo>
                  <a:lnTo>
                    <a:pt x="3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394" name="Freeform 50"/>
            <p:cNvSpPr>
              <a:spLocks/>
            </p:cNvSpPr>
            <p:nvPr/>
          </p:nvSpPr>
          <p:spPr bwMode="auto">
            <a:xfrm>
              <a:off x="3028" y="2083"/>
              <a:ext cx="28" cy="42"/>
            </a:xfrm>
            <a:custGeom>
              <a:avLst/>
              <a:gdLst>
                <a:gd name="T0" fmla="*/ 1 w 55"/>
                <a:gd name="T1" fmla="*/ 0 h 84"/>
                <a:gd name="T2" fmla="*/ 1 w 55"/>
                <a:gd name="T3" fmla="*/ 1 h 84"/>
                <a:gd name="T4" fmla="*/ 1 w 55"/>
                <a:gd name="T5" fmla="*/ 1 h 84"/>
                <a:gd name="T6" fmla="*/ 1 w 55"/>
                <a:gd name="T7" fmla="*/ 1 h 84"/>
                <a:gd name="T8" fmla="*/ 0 w 55"/>
                <a:gd name="T9" fmla="*/ 1 h 84"/>
                <a:gd name="T10" fmla="*/ 1 w 55"/>
                <a:gd name="T11" fmla="*/ 1 h 84"/>
                <a:gd name="T12" fmla="*/ 1 w 55"/>
                <a:gd name="T13" fmla="*/ 1 h 84"/>
                <a:gd name="T14" fmla="*/ 1 w 55"/>
                <a:gd name="T15" fmla="*/ 1 h 84"/>
                <a:gd name="T16" fmla="*/ 1 w 55"/>
                <a:gd name="T17" fmla="*/ 1 h 84"/>
                <a:gd name="T18" fmla="*/ 1 w 55"/>
                <a:gd name="T19" fmla="*/ 1 h 84"/>
                <a:gd name="T20" fmla="*/ 1 w 55"/>
                <a:gd name="T21" fmla="*/ 1 h 84"/>
                <a:gd name="T22" fmla="*/ 1 w 55"/>
                <a:gd name="T23" fmla="*/ 1 h 84"/>
                <a:gd name="T24" fmla="*/ 1 w 55"/>
                <a:gd name="T25" fmla="*/ 1 h 84"/>
                <a:gd name="T26" fmla="*/ 1 w 55"/>
                <a:gd name="T27" fmla="*/ 1 h 84"/>
                <a:gd name="T28" fmla="*/ 1 w 55"/>
                <a:gd name="T29" fmla="*/ 1 h 84"/>
                <a:gd name="T30" fmla="*/ 1 w 55"/>
                <a:gd name="T31" fmla="*/ 1 h 84"/>
                <a:gd name="T32" fmla="*/ 1 w 55"/>
                <a:gd name="T33" fmla="*/ 0 h 84"/>
                <a:gd name="T34" fmla="*/ 1 w 55"/>
                <a:gd name="T35" fmla="*/ 0 h 8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5"/>
                <a:gd name="T55" fmla="*/ 0 h 84"/>
                <a:gd name="T56" fmla="*/ 55 w 55"/>
                <a:gd name="T57" fmla="*/ 84 h 8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5" h="84">
                  <a:moveTo>
                    <a:pt x="28" y="0"/>
                  </a:moveTo>
                  <a:lnTo>
                    <a:pt x="16" y="3"/>
                  </a:lnTo>
                  <a:lnTo>
                    <a:pt x="8" y="12"/>
                  </a:lnTo>
                  <a:lnTo>
                    <a:pt x="2" y="25"/>
                  </a:lnTo>
                  <a:lnTo>
                    <a:pt x="0" y="42"/>
                  </a:lnTo>
                  <a:lnTo>
                    <a:pt x="2" y="58"/>
                  </a:lnTo>
                  <a:lnTo>
                    <a:pt x="8" y="71"/>
                  </a:lnTo>
                  <a:lnTo>
                    <a:pt x="16" y="80"/>
                  </a:lnTo>
                  <a:lnTo>
                    <a:pt x="28" y="84"/>
                  </a:lnTo>
                  <a:lnTo>
                    <a:pt x="38" y="80"/>
                  </a:lnTo>
                  <a:lnTo>
                    <a:pt x="47" y="71"/>
                  </a:lnTo>
                  <a:lnTo>
                    <a:pt x="53" y="58"/>
                  </a:lnTo>
                  <a:lnTo>
                    <a:pt x="55" y="42"/>
                  </a:lnTo>
                  <a:lnTo>
                    <a:pt x="53" y="25"/>
                  </a:lnTo>
                  <a:lnTo>
                    <a:pt x="47" y="12"/>
                  </a:lnTo>
                  <a:lnTo>
                    <a:pt x="38" y="3"/>
                  </a:lnTo>
                  <a:lnTo>
                    <a:pt x="2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395" name="Freeform 51"/>
            <p:cNvSpPr>
              <a:spLocks/>
            </p:cNvSpPr>
            <p:nvPr/>
          </p:nvSpPr>
          <p:spPr bwMode="auto">
            <a:xfrm>
              <a:off x="3057" y="2095"/>
              <a:ext cx="29" cy="43"/>
            </a:xfrm>
            <a:custGeom>
              <a:avLst/>
              <a:gdLst>
                <a:gd name="T0" fmla="*/ 1 w 57"/>
                <a:gd name="T1" fmla="*/ 0 h 85"/>
                <a:gd name="T2" fmla="*/ 1 w 57"/>
                <a:gd name="T3" fmla="*/ 1 h 85"/>
                <a:gd name="T4" fmla="*/ 1 w 57"/>
                <a:gd name="T5" fmla="*/ 1 h 85"/>
                <a:gd name="T6" fmla="*/ 1 w 57"/>
                <a:gd name="T7" fmla="*/ 1 h 85"/>
                <a:gd name="T8" fmla="*/ 0 w 57"/>
                <a:gd name="T9" fmla="*/ 1 h 85"/>
                <a:gd name="T10" fmla="*/ 1 w 57"/>
                <a:gd name="T11" fmla="*/ 1 h 85"/>
                <a:gd name="T12" fmla="*/ 1 w 57"/>
                <a:gd name="T13" fmla="*/ 1 h 85"/>
                <a:gd name="T14" fmla="*/ 1 w 57"/>
                <a:gd name="T15" fmla="*/ 1 h 85"/>
                <a:gd name="T16" fmla="*/ 1 w 57"/>
                <a:gd name="T17" fmla="*/ 1 h 85"/>
                <a:gd name="T18" fmla="*/ 1 w 57"/>
                <a:gd name="T19" fmla="*/ 1 h 85"/>
                <a:gd name="T20" fmla="*/ 1 w 57"/>
                <a:gd name="T21" fmla="*/ 1 h 85"/>
                <a:gd name="T22" fmla="*/ 1 w 57"/>
                <a:gd name="T23" fmla="*/ 1 h 85"/>
                <a:gd name="T24" fmla="*/ 1 w 57"/>
                <a:gd name="T25" fmla="*/ 1 h 85"/>
                <a:gd name="T26" fmla="*/ 1 w 57"/>
                <a:gd name="T27" fmla="*/ 1 h 85"/>
                <a:gd name="T28" fmla="*/ 1 w 57"/>
                <a:gd name="T29" fmla="*/ 1 h 85"/>
                <a:gd name="T30" fmla="*/ 1 w 57"/>
                <a:gd name="T31" fmla="*/ 1 h 85"/>
                <a:gd name="T32" fmla="*/ 1 w 57"/>
                <a:gd name="T33" fmla="*/ 0 h 85"/>
                <a:gd name="T34" fmla="*/ 1 w 57"/>
                <a:gd name="T35" fmla="*/ 0 h 8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7"/>
                <a:gd name="T55" fmla="*/ 0 h 85"/>
                <a:gd name="T56" fmla="*/ 57 w 57"/>
                <a:gd name="T57" fmla="*/ 85 h 8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7" h="85">
                  <a:moveTo>
                    <a:pt x="30" y="0"/>
                  </a:moveTo>
                  <a:lnTo>
                    <a:pt x="18" y="3"/>
                  </a:lnTo>
                  <a:lnTo>
                    <a:pt x="8" y="12"/>
                  </a:lnTo>
                  <a:lnTo>
                    <a:pt x="2" y="26"/>
                  </a:lnTo>
                  <a:lnTo>
                    <a:pt x="0" y="42"/>
                  </a:lnTo>
                  <a:lnTo>
                    <a:pt x="2" y="59"/>
                  </a:lnTo>
                  <a:lnTo>
                    <a:pt x="8" y="72"/>
                  </a:lnTo>
                  <a:lnTo>
                    <a:pt x="18" y="82"/>
                  </a:lnTo>
                  <a:lnTo>
                    <a:pt x="30" y="85"/>
                  </a:lnTo>
                  <a:lnTo>
                    <a:pt x="40" y="82"/>
                  </a:lnTo>
                  <a:lnTo>
                    <a:pt x="49" y="72"/>
                  </a:lnTo>
                  <a:lnTo>
                    <a:pt x="55" y="59"/>
                  </a:lnTo>
                  <a:lnTo>
                    <a:pt x="57" y="42"/>
                  </a:lnTo>
                  <a:lnTo>
                    <a:pt x="55" y="26"/>
                  </a:lnTo>
                  <a:lnTo>
                    <a:pt x="49" y="12"/>
                  </a:lnTo>
                  <a:lnTo>
                    <a:pt x="40" y="3"/>
                  </a:lnTo>
                  <a:lnTo>
                    <a:pt x="3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396" name="Freeform 52"/>
            <p:cNvSpPr>
              <a:spLocks/>
            </p:cNvSpPr>
            <p:nvPr/>
          </p:nvSpPr>
          <p:spPr bwMode="auto">
            <a:xfrm>
              <a:off x="3084" y="2122"/>
              <a:ext cx="22" cy="33"/>
            </a:xfrm>
            <a:custGeom>
              <a:avLst/>
              <a:gdLst>
                <a:gd name="T0" fmla="*/ 0 w 45"/>
                <a:gd name="T1" fmla="*/ 0 h 67"/>
                <a:gd name="T2" fmla="*/ 0 w 45"/>
                <a:gd name="T3" fmla="*/ 0 h 67"/>
                <a:gd name="T4" fmla="*/ 0 w 45"/>
                <a:gd name="T5" fmla="*/ 0 h 67"/>
                <a:gd name="T6" fmla="*/ 0 w 45"/>
                <a:gd name="T7" fmla="*/ 0 h 67"/>
                <a:gd name="T8" fmla="*/ 0 w 45"/>
                <a:gd name="T9" fmla="*/ 0 h 67"/>
                <a:gd name="T10" fmla="*/ 0 w 45"/>
                <a:gd name="T11" fmla="*/ 0 h 67"/>
                <a:gd name="T12" fmla="*/ 0 w 45"/>
                <a:gd name="T13" fmla="*/ 0 h 67"/>
                <a:gd name="T14" fmla="*/ 0 w 45"/>
                <a:gd name="T15" fmla="*/ 0 h 67"/>
                <a:gd name="T16" fmla="*/ 0 w 45"/>
                <a:gd name="T17" fmla="*/ 0 h 67"/>
                <a:gd name="T18" fmla="*/ 0 w 45"/>
                <a:gd name="T19" fmla="*/ 0 h 67"/>
                <a:gd name="T20" fmla="*/ 0 w 45"/>
                <a:gd name="T21" fmla="*/ 0 h 67"/>
                <a:gd name="T22" fmla="*/ 0 w 45"/>
                <a:gd name="T23" fmla="*/ 0 h 67"/>
                <a:gd name="T24" fmla="*/ 0 w 45"/>
                <a:gd name="T25" fmla="*/ 0 h 67"/>
                <a:gd name="T26" fmla="*/ 0 w 45"/>
                <a:gd name="T27" fmla="*/ 0 h 67"/>
                <a:gd name="T28" fmla="*/ 0 w 45"/>
                <a:gd name="T29" fmla="*/ 0 h 67"/>
                <a:gd name="T30" fmla="*/ 0 w 45"/>
                <a:gd name="T31" fmla="*/ 0 h 67"/>
                <a:gd name="T32" fmla="*/ 0 w 45"/>
                <a:gd name="T33" fmla="*/ 0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5"/>
                <a:gd name="T52" fmla="*/ 0 h 67"/>
                <a:gd name="T53" fmla="*/ 45 w 45"/>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5" h="67">
                  <a:moveTo>
                    <a:pt x="28" y="0"/>
                  </a:moveTo>
                  <a:lnTo>
                    <a:pt x="19" y="2"/>
                  </a:lnTo>
                  <a:lnTo>
                    <a:pt x="11" y="8"/>
                  </a:lnTo>
                  <a:lnTo>
                    <a:pt x="4" y="18"/>
                  </a:lnTo>
                  <a:lnTo>
                    <a:pt x="1" y="31"/>
                  </a:lnTo>
                  <a:lnTo>
                    <a:pt x="0" y="45"/>
                  </a:lnTo>
                  <a:lnTo>
                    <a:pt x="3" y="55"/>
                  </a:lnTo>
                  <a:lnTo>
                    <a:pt x="9" y="63"/>
                  </a:lnTo>
                  <a:lnTo>
                    <a:pt x="17" y="67"/>
                  </a:lnTo>
                  <a:lnTo>
                    <a:pt x="25" y="66"/>
                  </a:lnTo>
                  <a:lnTo>
                    <a:pt x="33" y="61"/>
                  </a:lnTo>
                  <a:lnTo>
                    <a:pt x="40" y="52"/>
                  </a:lnTo>
                  <a:lnTo>
                    <a:pt x="43" y="39"/>
                  </a:lnTo>
                  <a:lnTo>
                    <a:pt x="45" y="25"/>
                  </a:lnTo>
                  <a:lnTo>
                    <a:pt x="42" y="14"/>
                  </a:lnTo>
                  <a:lnTo>
                    <a:pt x="36" y="5"/>
                  </a:lnTo>
                  <a:lnTo>
                    <a:pt x="2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993333" name="Rectangle 53"/>
          <p:cNvSpPr>
            <a:spLocks noChangeArrowheads="1"/>
          </p:cNvSpPr>
          <p:nvPr/>
        </p:nvSpPr>
        <p:spPr bwMode="auto">
          <a:xfrm>
            <a:off x="1905000" y="3757636"/>
            <a:ext cx="228600" cy="76200"/>
          </a:xfrm>
          <a:prstGeom prst="rect">
            <a:avLst/>
          </a:prstGeom>
          <a:solidFill>
            <a:srgbClr val="969696"/>
          </a:solidFill>
          <a:ln w="9525" algn="ctr">
            <a:solidFill>
              <a:schemeClr val="tx1"/>
            </a:solidFill>
            <a:miter lim="800000"/>
            <a:headEnd/>
            <a:tailEnd/>
          </a:ln>
        </p:spPr>
        <p:txBody>
          <a:bodyPr wrap="none" anchor="ctr"/>
          <a:lstStyle/>
          <a:p>
            <a:endParaRPr lang="en-US"/>
          </a:p>
        </p:txBody>
      </p:sp>
      <p:sp>
        <p:nvSpPr>
          <p:cNvPr id="993334" name="Rectangle 54"/>
          <p:cNvSpPr>
            <a:spLocks noChangeArrowheads="1"/>
          </p:cNvSpPr>
          <p:nvPr/>
        </p:nvSpPr>
        <p:spPr bwMode="auto">
          <a:xfrm>
            <a:off x="1905000" y="3986236"/>
            <a:ext cx="228600" cy="76200"/>
          </a:xfrm>
          <a:prstGeom prst="rect">
            <a:avLst/>
          </a:prstGeom>
          <a:solidFill>
            <a:srgbClr val="969696"/>
          </a:solidFill>
          <a:ln w="9525" algn="ctr">
            <a:solidFill>
              <a:schemeClr val="tx1"/>
            </a:solidFill>
            <a:miter lim="800000"/>
            <a:headEnd/>
            <a:tailEnd/>
          </a:ln>
        </p:spPr>
        <p:txBody>
          <a:bodyPr wrap="none" anchor="ctr"/>
          <a:lstStyle/>
          <a:p>
            <a:endParaRPr lang="en-US"/>
          </a:p>
        </p:txBody>
      </p:sp>
      <p:sp>
        <p:nvSpPr>
          <p:cNvPr id="993335" name="Rectangle 55"/>
          <p:cNvSpPr>
            <a:spLocks noChangeArrowheads="1"/>
          </p:cNvSpPr>
          <p:nvPr/>
        </p:nvSpPr>
        <p:spPr bwMode="auto">
          <a:xfrm>
            <a:off x="1905000" y="4214836"/>
            <a:ext cx="228600" cy="76200"/>
          </a:xfrm>
          <a:prstGeom prst="rect">
            <a:avLst/>
          </a:prstGeom>
          <a:solidFill>
            <a:srgbClr val="969696"/>
          </a:solidFill>
          <a:ln w="9525" algn="ctr">
            <a:solidFill>
              <a:schemeClr val="tx1"/>
            </a:solidFill>
            <a:miter lim="800000"/>
            <a:headEnd/>
            <a:tailEnd/>
          </a:ln>
        </p:spPr>
        <p:txBody>
          <a:bodyPr wrap="none" anchor="ctr"/>
          <a:lstStyle/>
          <a:p>
            <a:endParaRPr lang="en-US"/>
          </a:p>
        </p:txBody>
      </p:sp>
      <p:sp>
        <p:nvSpPr>
          <p:cNvPr id="15378" name="Line 56"/>
          <p:cNvSpPr>
            <a:spLocks noChangeShapeType="1"/>
          </p:cNvSpPr>
          <p:nvPr/>
        </p:nvSpPr>
        <p:spPr bwMode="auto">
          <a:xfrm>
            <a:off x="1752600" y="1090636"/>
            <a:ext cx="64008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5379" name="Line 57"/>
          <p:cNvSpPr>
            <a:spLocks noChangeShapeType="1"/>
          </p:cNvSpPr>
          <p:nvPr/>
        </p:nvSpPr>
        <p:spPr bwMode="auto">
          <a:xfrm>
            <a:off x="3886200" y="1090636"/>
            <a:ext cx="0" cy="685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5380" name="Line 58"/>
          <p:cNvSpPr>
            <a:spLocks noChangeShapeType="1"/>
          </p:cNvSpPr>
          <p:nvPr/>
        </p:nvSpPr>
        <p:spPr bwMode="auto">
          <a:xfrm>
            <a:off x="5715000" y="1090636"/>
            <a:ext cx="0" cy="685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4" name="Title 1"/>
          <p:cNvSpPr txBox="1">
            <a:spLocks/>
          </p:cNvSpPr>
          <p:nvPr/>
        </p:nvSpPr>
        <p:spPr>
          <a:xfrm>
            <a:off x="278130" y="5318760"/>
            <a:ext cx="7520940" cy="54864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en-US" dirty="0" smtClean="0"/>
              <a:t>Summarizing Strategy</a:t>
            </a:r>
            <a:endParaRPr lang="en-US"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withEffect">
                                  <p:stCondLst>
                                    <p:cond delay="0"/>
                                  </p:stCondLst>
                                  <p:childTnLst>
                                    <p:set>
                                      <p:cBhvr>
                                        <p:cTn id="6" dur="1" fill="hold">
                                          <p:stCondLst>
                                            <p:cond delay="0"/>
                                          </p:stCondLst>
                                        </p:cTn>
                                        <p:tgtEl>
                                          <p:spTgt spid="993289"/>
                                        </p:tgtEl>
                                        <p:attrNameLst>
                                          <p:attrName>style.visibility</p:attrName>
                                        </p:attrNameLst>
                                      </p:cBhvr>
                                      <p:to>
                                        <p:strVal val="visible"/>
                                      </p:to>
                                    </p:set>
                                    <p:animEffect transition="in" filter="dissolve">
                                      <p:cBhvr>
                                        <p:cTn id="7" dur="500"/>
                                        <p:tgtEl>
                                          <p:spTgt spid="993289"/>
                                        </p:tgtEl>
                                      </p:cBhvr>
                                    </p:animEffect>
                                  </p:childTnLst>
                                </p:cTn>
                              </p:par>
                              <p:par>
                                <p:cTn id="8" presetID="9" presetClass="entr" presetSubtype="0" fill="hold" grpId="0" nodeType="withEffect">
                                  <p:stCondLst>
                                    <p:cond delay="0"/>
                                  </p:stCondLst>
                                  <p:childTnLst>
                                    <p:set>
                                      <p:cBhvr>
                                        <p:cTn id="9" dur="1" fill="hold">
                                          <p:stCondLst>
                                            <p:cond delay="0"/>
                                          </p:stCondLst>
                                        </p:cTn>
                                        <p:tgtEl>
                                          <p:spTgt spid="993290"/>
                                        </p:tgtEl>
                                        <p:attrNameLst>
                                          <p:attrName>style.visibility</p:attrName>
                                        </p:attrNameLst>
                                      </p:cBhvr>
                                      <p:to>
                                        <p:strVal val="visible"/>
                                      </p:to>
                                    </p:set>
                                    <p:animEffect transition="in" filter="dissolve">
                                      <p:cBhvr>
                                        <p:cTn id="10" dur="500"/>
                                        <p:tgtEl>
                                          <p:spTgt spid="993290"/>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993333"/>
                                        </p:tgtEl>
                                        <p:attrNameLst>
                                          <p:attrName>style.visibility</p:attrName>
                                        </p:attrNameLst>
                                      </p:cBhvr>
                                      <p:to>
                                        <p:strVal val="visible"/>
                                      </p:to>
                                    </p:set>
                                    <p:animEffect transition="in" filter="dissolve">
                                      <p:cBhvr>
                                        <p:cTn id="13" dur="500"/>
                                        <p:tgtEl>
                                          <p:spTgt spid="993333"/>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993334"/>
                                        </p:tgtEl>
                                        <p:attrNameLst>
                                          <p:attrName>style.visibility</p:attrName>
                                        </p:attrNameLst>
                                      </p:cBhvr>
                                      <p:to>
                                        <p:strVal val="visible"/>
                                      </p:to>
                                    </p:set>
                                    <p:animEffect transition="in" filter="dissolve">
                                      <p:cBhvr>
                                        <p:cTn id="16" dur="500"/>
                                        <p:tgtEl>
                                          <p:spTgt spid="993334"/>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993335"/>
                                        </p:tgtEl>
                                        <p:attrNameLst>
                                          <p:attrName>style.visibility</p:attrName>
                                        </p:attrNameLst>
                                      </p:cBhvr>
                                      <p:to>
                                        <p:strVal val="visible"/>
                                      </p:to>
                                    </p:set>
                                    <p:animEffect transition="in" filter="dissolve">
                                      <p:cBhvr>
                                        <p:cTn id="19" dur="500"/>
                                        <p:tgtEl>
                                          <p:spTgt spid="9933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289" grpId="0"/>
      <p:bldP spid="993290" grpId="0" animBg="1"/>
      <p:bldP spid="993333" grpId="0" animBg="1"/>
      <p:bldP spid="993334" grpId="0" animBg="1"/>
      <p:bldP spid="993335"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
          <p:cNvSpPr>
            <a:spLocks noChangeArrowheads="1"/>
          </p:cNvSpPr>
          <p:nvPr/>
        </p:nvSpPr>
        <p:spPr bwMode="auto">
          <a:xfrm>
            <a:off x="990600" y="108058"/>
            <a:ext cx="7620000" cy="4648200"/>
          </a:xfrm>
          <a:prstGeom prst="rect">
            <a:avLst/>
          </a:prstGeom>
          <a:solidFill>
            <a:srgbClr val="FFFFFF"/>
          </a:solidFill>
          <a:ln w="9525">
            <a:solidFill>
              <a:schemeClr val="tx1"/>
            </a:solidFill>
            <a:miter lim="800000"/>
            <a:headEnd/>
            <a:tailEnd/>
          </a:ln>
        </p:spPr>
        <p:txBody>
          <a:bodyPr wrap="none" anchor="ctr"/>
          <a:lstStyle/>
          <a:p>
            <a:pPr algn="ctr"/>
            <a:endParaRPr lang="en-US" sz="1800">
              <a:latin typeface="Garamond" pitchFamily="18" charset="0"/>
            </a:endParaRPr>
          </a:p>
        </p:txBody>
      </p:sp>
      <p:sp>
        <p:nvSpPr>
          <p:cNvPr id="16389" name="Text Box 4"/>
          <p:cNvSpPr txBox="1">
            <a:spLocks noChangeArrowheads="1"/>
          </p:cNvSpPr>
          <p:nvPr/>
        </p:nvSpPr>
        <p:spPr bwMode="auto">
          <a:xfrm>
            <a:off x="1476375" y="309671"/>
            <a:ext cx="38623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2000"/>
              <a:t>Write a 3 part summary sentence.</a:t>
            </a:r>
          </a:p>
        </p:txBody>
      </p:sp>
      <p:sp>
        <p:nvSpPr>
          <p:cNvPr id="16390" name="Text Box 5"/>
          <p:cNvSpPr txBox="1">
            <a:spLocks noChangeArrowheads="1"/>
          </p:cNvSpPr>
          <p:nvPr/>
        </p:nvSpPr>
        <p:spPr bwMode="auto">
          <a:xfrm>
            <a:off x="1538288" y="631933"/>
            <a:ext cx="14906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1400"/>
              <a:t>Identify the item.</a:t>
            </a:r>
          </a:p>
        </p:txBody>
      </p:sp>
      <p:sp>
        <p:nvSpPr>
          <p:cNvPr id="16391" name="Text Box 6"/>
          <p:cNvSpPr txBox="1">
            <a:spLocks noChangeArrowheads="1"/>
          </p:cNvSpPr>
          <p:nvPr/>
        </p:nvSpPr>
        <p:spPr bwMode="auto">
          <a:xfrm>
            <a:off x="4416425" y="631933"/>
            <a:ext cx="6143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1400"/>
              <a:t>Verb </a:t>
            </a:r>
          </a:p>
        </p:txBody>
      </p:sp>
      <p:sp>
        <p:nvSpPr>
          <p:cNvPr id="16392" name="Text Box 7"/>
          <p:cNvSpPr txBox="1">
            <a:spLocks noChangeArrowheads="1"/>
          </p:cNvSpPr>
          <p:nvPr/>
        </p:nvSpPr>
        <p:spPr bwMode="auto">
          <a:xfrm>
            <a:off x="6115050" y="631933"/>
            <a:ext cx="1692275"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1400"/>
              <a:t>Finish your thought</a:t>
            </a:r>
          </a:p>
          <a:p>
            <a:pPr algn="ctr" eaLnBrk="1" hangingPunct="1"/>
            <a:endParaRPr lang="en-US" sz="1400"/>
          </a:p>
        </p:txBody>
      </p:sp>
      <p:sp>
        <p:nvSpPr>
          <p:cNvPr id="16393" name="Text Box 8"/>
          <p:cNvSpPr txBox="1">
            <a:spLocks noChangeArrowheads="1"/>
          </p:cNvSpPr>
          <p:nvPr/>
        </p:nvSpPr>
        <p:spPr bwMode="auto">
          <a:xfrm>
            <a:off x="1533525" y="1974958"/>
            <a:ext cx="54546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2000"/>
              <a:t>Copy the sentence so it looks like a real sentence.</a:t>
            </a:r>
          </a:p>
        </p:txBody>
      </p:sp>
      <p:sp>
        <p:nvSpPr>
          <p:cNvPr id="16394" name="Text Box 9"/>
          <p:cNvSpPr txBox="1">
            <a:spLocks noChangeArrowheads="1"/>
          </p:cNvSpPr>
          <p:nvPr/>
        </p:nvSpPr>
        <p:spPr bwMode="auto">
          <a:xfrm>
            <a:off x="1570038" y="2981433"/>
            <a:ext cx="185261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2000"/>
              <a:t>Write the facts.</a:t>
            </a:r>
          </a:p>
        </p:txBody>
      </p:sp>
      <p:sp>
        <p:nvSpPr>
          <p:cNvPr id="16395" name="Rectangle 10"/>
          <p:cNvSpPr>
            <a:spLocks noChangeArrowheads="1"/>
          </p:cNvSpPr>
          <p:nvPr/>
        </p:nvSpPr>
        <p:spPr bwMode="auto">
          <a:xfrm>
            <a:off x="1752600" y="3395771"/>
            <a:ext cx="228600" cy="76200"/>
          </a:xfrm>
          <a:prstGeom prst="rect">
            <a:avLst/>
          </a:prstGeom>
          <a:solidFill>
            <a:srgbClr val="969696"/>
          </a:solidFill>
          <a:ln w="9525" algn="ctr">
            <a:solidFill>
              <a:schemeClr val="tx1"/>
            </a:solidFill>
            <a:miter lim="800000"/>
            <a:headEnd/>
            <a:tailEnd/>
          </a:ln>
        </p:spPr>
        <p:txBody>
          <a:bodyPr wrap="none" anchor="ctr"/>
          <a:lstStyle/>
          <a:p>
            <a:endParaRPr lang="en-US"/>
          </a:p>
        </p:txBody>
      </p:sp>
      <p:sp>
        <p:nvSpPr>
          <p:cNvPr id="16396" name="Rectangle 11"/>
          <p:cNvSpPr>
            <a:spLocks noChangeArrowheads="1"/>
          </p:cNvSpPr>
          <p:nvPr/>
        </p:nvSpPr>
        <p:spPr bwMode="auto">
          <a:xfrm>
            <a:off x="1752600" y="3625958"/>
            <a:ext cx="228600" cy="76200"/>
          </a:xfrm>
          <a:prstGeom prst="rect">
            <a:avLst/>
          </a:prstGeom>
          <a:solidFill>
            <a:srgbClr val="969696"/>
          </a:solidFill>
          <a:ln w="9525" algn="ctr">
            <a:solidFill>
              <a:schemeClr val="tx1"/>
            </a:solidFill>
            <a:miter lim="800000"/>
            <a:headEnd/>
            <a:tailEnd/>
          </a:ln>
        </p:spPr>
        <p:txBody>
          <a:bodyPr wrap="none" anchor="ctr"/>
          <a:lstStyle/>
          <a:p>
            <a:endParaRPr lang="en-US"/>
          </a:p>
        </p:txBody>
      </p:sp>
      <p:sp>
        <p:nvSpPr>
          <p:cNvPr id="16397" name="Rectangle 12"/>
          <p:cNvSpPr>
            <a:spLocks noChangeArrowheads="1"/>
          </p:cNvSpPr>
          <p:nvPr/>
        </p:nvSpPr>
        <p:spPr bwMode="auto">
          <a:xfrm>
            <a:off x="1752600" y="3854558"/>
            <a:ext cx="228600" cy="76200"/>
          </a:xfrm>
          <a:prstGeom prst="rect">
            <a:avLst/>
          </a:prstGeom>
          <a:solidFill>
            <a:srgbClr val="969696"/>
          </a:solidFill>
          <a:ln w="9525" algn="ctr">
            <a:solidFill>
              <a:schemeClr val="tx1"/>
            </a:solidFill>
            <a:miter lim="800000"/>
            <a:headEnd/>
            <a:tailEnd/>
          </a:ln>
        </p:spPr>
        <p:txBody>
          <a:bodyPr wrap="none" anchor="ctr"/>
          <a:lstStyle/>
          <a:p>
            <a:endParaRPr lang="en-US"/>
          </a:p>
        </p:txBody>
      </p:sp>
      <p:sp>
        <p:nvSpPr>
          <p:cNvPr id="995341" name="Text Box 13"/>
          <p:cNvSpPr txBox="1">
            <a:spLocks noChangeArrowheads="1"/>
          </p:cNvSpPr>
          <p:nvPr/>
        </p:nvSpPr>
        <p:spPr bwMode="auto">
          <a:xfrm>
            <a:off x="1647825" y="1174858"/>
            <a:ext cx="11969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2400"/>
              <a:t>fairytale</a:t>
            </a:r>
          </a:p>
        </p:txBody>
      </p:sp>
      <p:sp>
        <p:nvSpPr>
          <p:cNvPr id="995342" name="Text Box 14"/>
          <p:cNvSpPr txBox="1">
            <a:spLocks noChangeArrowheads="1"/>
          </p:cNvSpPr>
          <p:nvPr/>
        </p:nvSpPr>
        <p:spPr bwMode="auto">
          <a:xfrm>
            <a:off x="1463675" y="870058"/>
            <a:ext cx="14859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2400" i="1"/>
              <a:t>Cinderella</a:t>
            </a:r>
          </a:p>
        </p:txBody>
      </p:sp>
      <p:sp>
        <p:nvSpPr>
          <p:cNvPr id="995343" name="Text Box 15"/>
          <p:cNvSpPr txBox="1">
            <a:spLocks noChangeArrowheads="1"/>
          </p:cNvSpPr>
          <p:nvPr/>
        </p:nvSpPr>
        <p:spPr bwMode="auto">
          <a:xfrm>
            <a:off x="4087813" y="960546"/>
            <a:ext cx="13176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2400"/>
              <a:t>describes</a:t>
            </a:r>
          </a:p>
        </p:txBody>
      </p:sp>
      <p:sp>
        <p:nvSpPr>
          <p:cNvPr id="995344" name="Text Box 16"/>
          <p:cNvSpPr txBox="1">
            <a:spLocks noChangeArrowheads="1"/>
          </p:cNvSpPr>
          <p:nvPr/>
        </p:nvSpPr>
        <p:spPr bwMode="auto">
          <a:xfrm>
            <a:off x="5597525" y="992296"/>
            <a:ext cx="28321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2400"/>
              <a:t>how a girl’s life goes </a:t>
            </a:r>
          </a:p>
          <a:p>
            <a:pPr algn="ctr" eaLnBrk="1" hangingPunct="1"/>
            <a:r>
              <a:rPr lang="en-US" sz="2400"/>
              <a:t>from rags to riches.</a:t>
            </a:r>
          </a:p>
        </p:txBody>
      </p:sp>
      <p:sp>
        <p:nvSpPr>
          <p:cNvPr id="995345" name="Text Box 17"/>
          <p:cNvSpPr txBox="1">
            <a:spLocks noChangeArrowheads="1"/>
          </p:cNvSpPr>
          <p:nvPr/>
        </p:nvSpPr>
        <p:spPr bwMode="auto">
          <a:xfrm>
            <a:off x="1587500" y="2330558"/>
            <a:ext cx="66421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1800"/>
              <a:t>The fairytale, </a:t>
            </a:r>
            <a:r>
              <a:rPr lang="en-US" sz="1800" i="1"/>
              <a:t>Cinderella, </a:t>
            </a:r>
            <a:r>
              <a:rPr lang="en-US" sz="1800"/>
              <a:t>by the Brothers Grimm, shows how a girl’s life goes from rags to riches.</a:t>
            </a:r>
            <a:r>
              <a:rPr lang="en-US"/>
              <a:t>                                                                      </a:t>
            </a:r>
          </a:p>
        </p:txBody>
      </p:sp>
      <p:pic>
        <p:nvPicPr>
          <p:cNvPr id="16403" name="Picture 18" descr="MCj0116014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00800" y="3287821"/>
            <a:ext cx="1752600" cy="1109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95347" name="Text Box 19"/>
          <p:cNvSpPr txBox="1">
            <a:spLocks noChangeArrowheads="1"/>
          </p:cNvSpPr>
          <p:nvPr/>
        </p:nvSpPr>
        <p:spPr bwMode="auto">
          <a:xfrm>
            <a:off x="2127250" y="3276708"/>
            <a:ext cx="165576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a:t>forced into chores</a:t>
            </a:r>
          </a:p>
        </p:txBody>
      </p:sp>
      <p:sp>
        <p:nvSpPr>
          <p:cNvPr id="995348" name="Text Box 20"/>
          <p:cNvSpPr txBox="1">
            <a:spLocks noChangeArrowheads="1"/>
          </p:cNvSpPr>
          <p:nvPr/>
        </p:nvSpPr>
        <p:spPr bwMode="auto">
          <a:xfrm>
            <a:off x="2130425" y="3506896"/>
            <a:ext cx="150336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a:t>fairy godmother</a:t>
            </a:r>
          </a:p>
        </p:txBody>
      </p:sp>
      <p:sp>
        <p:nvSpPr>
          <p:cNvPr id="995349" name="Text Box 21"/>
          <p:cNvSpPr txBox="1">
            <a:spLocks noChangeArrowheads="1"/>
          </p:cNvSpPr>
          <p:nvPr/>
        </p:nvSpPr>
        <p:spPr bwMode="auto">
          <a:xfrm>
            <a:off x="2117725" y="3735496"/>
            <a:ext cx="17113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a:t>dances with prince</a:t>
            </a:r>
          </a:p>
        </p:txBody>
      </p:sp>
      <p:sp>
        <p:nvSpPr>
          <p:cNvPr id="16407" name="Rectangle 22"/>
          <p:cNvSpPr>
            <a:spLocks noChangeArrowheads="1"/>
          </p:cNvSpPr>
          <p:nvPr/>
        </p:nvSpPr>
        <p:spPr bwMode="auto">
          <a:xfrm>
            <a:off x="1752600" y="4278421"/>
            <a:ext cx="228600" cy="76200"/>
          </a:xfrm>
          <a:prstGeom prst="rect">
            <a:avLst/>
          </a:prstGeom>
          <a:solidFill>
            <a:srgbClr val="969696"/>
          </a:solidFill>
          <a:ln w="9525" algn="ctr">
            <a:solidFill>
              <a:schemeClr val="tx1"/>
            </a:solidFill>
            <a:miter lim="800000"/>
            <a:headEnd/>
            <a:tailEnd/>
          </a:ln>
        </p:spPr>
        <p:txBody>
          <a:bodyPr wrap="none" anchor="ctr"/>
          <a:lstStyle/>
          <a:p>
            <a:endParaRPr lang="en-US"/>
          </a:p>
        </p:txBody>
      </p:sp>
      <p:sp>
        <p:nvSpPr>
          <p:cNvPr id="995351" name="Text Box 23"/>
          <p:cNvSpPr txBox="1">
            <a:spLocks noChangeArrowheads="1"/>
          </p:cNvSpPr>
          <p:nvPr/>
        </p:nvSpPr>
        <p:spPr bwMode="auto">
          <a:xfrm>
            <a:off x="2106613" y="4191108"/>
            <a:ext cx="135731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a:t>marries prince</a:t>
            </a:r>
          </a:p>
        </p:txBody>
      </p:sp>
      <p:sp>
        <p:nvSpPr>
          <p:cNvPr id="995352" name="Text Box 24"/>
          <p:cNvSpPr txBox="1">
            <a:spLocks noChangeArrowheads="1"/>
          </p:cNvSpPr>
          <p:nvPr/>
        </p:nvSpPr>
        <p:spPr bwMode="auto">
          <a:xfrm>
            <a:off x="1252538" y="1479658"/>
            <a:ext cx="21891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2400"/>
              <a:t>Brothers Grimm</a:t>
            </a:r>
          </a:p>
        </p:txBody>
      </p:sp>
      <p:sp>
        <p:nvSpPr>
          <p:cNvPr id="16410" name="Rectangle 25"/>
          <p:cNvSpPr>
            <a:spLocks noChangeArrowheads="1"/>
          </p:cNvSpPr>
          <p:nvPr/>
        </p:nvSpPr>
        <p:spPr bwMode="auto">
          <a:xfrm>
            <a:off x="1752600" y="4049821"/>
            <a:ext cx="228600" cy="76200"/>
          </a:xfrm>
          <a:prstGeom prst="rect">
            <a:avLst/>
          </a:prstGeom>
          <a:solidFill>
            <a:srgbClr val="969696"/>
          </a:solidFill>
          <a:ln w="9525" algn="ctr">
            <a:solidFill>
              <a:schemeClr val="tx1"/>
            </a:solidFill>
            <a:miter lim="800000"/>
            <a:headEnd/>
            <a:tailEnd/>
          </a:ln>
        </p:spPr>
        <p:txBody>
          <a:bodyPr wrap="none" anchor="ctr"/>
          <a:lstStyle/>
          <a:p>
            <a:endParaRPr lang="en-US"/>
          </a:p>
        </p:txBody>
      </p:sp>
      <p:sp>
        <p:nvSpPr>
          <p:cNvPr id="995354" name="Text Box 26"/>
          <p:cNvSpPr txBox="1">
            <a:spLocks noChangeArrowheads="1"/>
          </p:cNvSpPr>
          <p:nvPr/>
        </p:nvSpPr>
        <p:spPr bwMode="auto">
          <a:xfrm>
            <a:off x="2133600" y="3964096"/>
            <a:ext cx="8699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a:t>shoe fits</a:t>
            </a:r>
          </a:p>
        </p:txBody>
      </p:sp>
      <p:grpSp>
        <p:nvGrpSpPr>
          <p:cNvPr id="16412" name="Group 27"/>
          <p:cNvGrpSpPr>
            <a:grpSpLocks noChangeAspect="1"/>
          </p:cNvGrpSpPr>
          <p:nvPr/>
        </p:nvGrpSpPr>
        <p:grpSpPr bwMode="auto">
          <a:xfrm rot="2288625">
            <a:off x="762000" y="-272942"/>
            <a:ext cx="804863" cy="914400"/>
            <a:chOff x="2651" y="1873"/>
            <a:chExt cx="457" cy="574"/>
          </a:xfrm>
        </p:grpSpPr>
        <p:sp>
          <p:nvSpPr>
            <p:cNvPr id="16445" name="AutoShape 28"/>
            <p:cNvSpPr>
              <a:spLocks noChangeAspect="1" noChangeArrowheads="1" noTextEdit="1"/>
            </p:cNvSpPr>
            <p:nvPr/>
          </p:nvSpPr>
          <p:spPr bwMode="auto">
            <a:xfrm>
              <a:off x="2651" y="1873"/>
              <a:ext cx="457" cy="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446" name="Freeform 29"/>
            <p:cNvSpPr>
              <a:spLocks/>
            </p:cNvSpPr>
            <p:nvPr/>
          </p:nvSpPr>
          <p:spPr bwMode="auto">
            <a:xfrm>
              <a:off x="2656" y="1935"/>
              <a:ext cx="149" cy="318"/>
            </a:xfrm>
            <a:custGeom>
              <a:avLst/>
              <a:gdLst>
                <a:gd name="T0" fmla="*/ 1 w 297"/>
                <a:gd name="T1" fmla="*/ 1 h 636"/>
                <a:gd name="T2" fmla="*/ 1 w 297"/>
                <a:gd name="T3" fmla="*/ 1 h 636"/>
                <a:gd name="T4" fmla="*/ 1 w 297"/>
                <a:gd name="T5" fmla="*/ 1 h 636"/>
                <a:gd name="T6" fmla="*/ 1 w 297"/>
                <a:gd name="T7" fmla="*/ 1 h 636"/>
                <a:gd name="T8" fmla="*/ 1 w 297"/>
                <a:gd name="T9" fmla="*/ 1 h 636"/>
                <a:gd name="T10" fmla="*/ 1 w 297"/>
                <a:gd name="T11" fmla="*/ 1 h 636"/>
                <a:gd name="T12" fmla="*/ 1 w 297"/>
                <a:gd name="T13" fmla="*/ 1 h 636"/>
                <a:gd name="T14" fmla="*/ 1 w 297"/>
                <a:gd name="T15" fmla="*/ 1 h 636"/>
                <a:gd name="T16" fmla="*/ 1 w 297"/>
                <a:gd name="T17" fmla="*/ 1 h 636"/>
                <a:gd name="T18" fmla="*/ 1 w 297"/>
                <a:gd name="T19" fmla="*/ 1 h 636"/>
                <a:gd name="T20" fmla="*/ 1 w 297"/>
                <a:gd name="T21" fmla="*/ 1 h 636"/>
                <a:gd name="T22" fmla="*/ 1 w 297"/>
                <a:gd name="T23" fmla="*/ 1 h 636"/>
                <a:gd name="T24" fmla="*/ 1 w 297"/>
                <a:gd name="T25" fmla="*/ 1 h 636"/>
                <a:gd name="T26" fmla="*/ 1 w 297"/>
                <a:gd name="T27" fmla="*/ 1 h 636"/>
                <a:gd name="T28" fmla="*/ 1 w 297"/>
                <a:gd name="T29" fmla="*/ 1 h 636"/>
                <a:gd name="T30" fmla="*/ 1 w 297"/>
                <a:gd name="T31" fmla="*/ 1 h 636"/>
                <a:gd name="T32" fmla="*/ 1 w 297"/>
                <a:gd name="T33" fmla="*/ 1 h 636"/>
                <a:gd name="T34" fmla="*/ 1 w 297"/>
                <a:gd name="T35" fmla="*/ 1 h 636"/>
                <a:gd name="T36" fmla="*/ 1 w 297"/>
                <a:gd name="T37" fmla="*/ 1 h 636"/>
                <a:gd name="T38" fmla="*/ 0 w 297"/>
                <a:gd name="T39" fmla="*/ 1 h 636"/>
                <a:gd name="T40" fmla="*/ 1 w 297"/>
                <a:gd name="T41" fmla="*/ 1 h 636"/>
                <a:gd name="T42" fmla="*/ 1 w 297"/>
                <a:gd name="T43" fmla="*/ 1 h 636"/>
                <a:gd name="T44" fmla="*/ 1 w 297"/>
                <a:gd name="T45" fmla="*/ 1 h 636"/>
                <a:gd name="T46" fmla="*/ 1 w 297"/>
                <a:gd name="T47" fmla="*/ 1 h 636"/>
                <a:gd name="T48" fmla="*/ 1 w 297"/>
                <a:gd name="T49" fmla="*/ 1 h 636"/>
                <a:gd name="T50" fmla="*/ 1 w 297"/>
                <a:gd name="T51" fmla="*/ 1 h 636"/>
                <a:gd name="T52" fmla="*/ 1 w 297"/>
                <a:gd name="T53" fmla="*/ 1 h 636"/>
                <a:gd name="T54" fmla="*/ 1 w 297"/>
                <a:gd name="T55" fmla="*/ 1 h 636"/>
                <a:gd name="T56" fmla="*/ 1 w 297"/>
                <a:gd name="T57" fmla="*/ 1 h 636"/>
                <a:gd name="T58" fmla="*/ 1 w 297"/>
                <a:gd name="T59" fmla="*/ 1 h 636"/>
                <a:gd name="T60" fmla="*/ 1 w 297"/>
                <a:gd name="T61" fmla="*/ 1 h 636"/>
                <a:gd name="T62" fmla="*/ 1 w 297"/>
                <a:gd name="T63" fmla="*/ 1 h 636"/>
                <a:gd name="T64" fmla="*/ 1 w 297"/>
                <a:gd name="T65" fmla="*/ 1 h 636"/>
                <a:gd name="T66" fmla="*/ 1 w 297"/>
                <a:gd name="T67" fmla="*/ 1 h 636"/>
                <a:gd name="T68" fmla="*/ 1 w 297"/>
                <a:gd name="T69" fmla="*/ 1 h 636"/>
                <a:gd name="T70" fmla="*/ 1 w 297"/>
                <a:gd name="T71" fmla="*/ 1 h 636"/>
                <a:gd name="T72" fmla="*/ 1 w 297"/>
                <a:gd name="T73" fmla="*/ 1 h 636"/>
                <a:gd name="T74" fmla="*/ 1 w 297"/>
                <a:gd name="T75" fmla="*/ 1 h 636"/>
                <a:gd name="T76" fmla="*/ 1 w 297"/>
                <a:gd name="T77" fmla="*/ 1 h 636"/>
                <a:gd name="T78" fmla="*/ 1 w 297"/>
                <a:gd name="T79" fmla="*/ 1 h 636"/>
                <a:gd name="T80" fmla="*/ 1 w 297"/>
                <a:gd name="T81" fmla="*/ 1 h 636"/>
                <a:gd name="T82" fmla="*/ 1 w 297"/>
                <a:gd name="T83" fmla="*/ 1 h 636"/>
                <a:gd name="T84" fmla="*/ 1 w 297"/>
                <a:gd name="T85" fmla="*/ 1 h 636"/>
                <a:gd name="T86" fmla="*/ 1 w 297"/>
                <a:gd name="T87" fmla="*/ 1 h 636"/>
                <a:gd name="T88" fmla="*/ 1 w 297"/>
                <a:gd name="T89" fmla="*/ 1 h 6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97"/>
                <a:gd name="T136" fmla="*/ 0 h 636"/>
                <a:gd name="T137" fmla="*/ 297 w 297"/>
                <a:gd name="T138" fmla="*/ 636 h 6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97" h="636">
                  <a:moveTo>
                    <a:pt x="162" y="279"/>
                  </a:moveTo>
                  <a:lnTo>
                    <a:pt x="175" y="263"/>
                  </a:lnTo>
                  <a:lnTo>
                    <a:pt x="190" y="251"/>
                  </a:lnTo>
                  <a:lnTo>
                    <a:pt x="206" y="239"/>
                  </a:lnTo>
                  <a:lnTo>
                    <a:pt x="223" y="230"/>
                  </a:lnTo>
                  <a:lnTo>
                    <a:pt x="237" y="221"/>
                  </a:lnTo>
                  <a:lnTo>
                    <a:pt x="252" y="211"/>
                  </a:lnTo>
                  <a:lnTo>
                    <a:pt x="266" y="200"/>
                  </a:lnTo>
                  <a:lnTo>
                    <a:pt x="278" y="186"/>
                  </a:lnTo>
                  <a:lnTo>
                    <a:pt x="293" y="157"/>
                  </a:lnTo>
                  <a:lnTo>
                    <a:pt x="297" y="131"/>
                  </a:lnTo>
                  <a:lnTo>
                    <a:pt x="296" y="107"/>
                  </a:lnTo>
                  <a:lnTo>
                    <a:pt x="289" y="81"/>
                  </a:lnTo>
                  <a:lnTo>
                    <a:pt x="285" y="68"/>
                  </a:lnTo>
                  <a:lnTo>
                    <a:pt x="278" y="57"/>
                  </a:lnTo>
                  <a:lnTo>
                    <a:pt x="270" y="47"/>
                  </a:lnTo>
                  <a:lnTo>
                    <a:pt x="262" y="37"/>
                  </a:lnTo>
                  <a:lnTo>
                    <a:pt x="251" y="29"/>
                  </a:lnTo>
                  <a:lnTo>
                    <a:pt x="241" y="21"/>
                  </a:lnTo>
                  <a:lnTo>
                    <a:pt x="229" y="15"/>
                  </a:lnTo>
                  <a:lnTo>
                    <a:pt x="217" y="10"/>
                  </a:lnTo>
                  <a:lnTo>
                    <a:pt x="204" y="6"/>
                  </a:lnTo>
                  <a:lnTo>
                    <a:pt x="190" y="3"/>
                  </a:lnTo>
                  <a:lnTo>
                    <a:pt x="176" y="2"/>
                  </a:lnTo>
                  <a:lnTo>
                    <a:pt x="162" y="0"/>
                  </a:lnTo>
                  <a:lnTo>
                    <a:pt x="147" y="2"/>
                  </a:lnTo>
                  <a:lnTo>
                    <a:pt x="133" y="4"/>
                  </a:lnTo>
                  <a:lnTo>
                    <a:pt x="118" y="7"/>
                  </a:lnTo>
                  <a:lnTo>
                    <a:pt x="103" y="12"/>
                  </a:lnTo>
                  <a:lnTo>
                    <a:pt x="88" y="18"/>
                  </a:lnTo>
                  <a:lnTo>
                    <a:pt x="74" y="26"/>
                  </a:lnTo>
                  <a:lnTo>
                    <a:pt x="61" y="34"/>
                  </a:lnTo>
                  <a:lnTo>
                    <a:pt x="50" y="43"/>
                  </a:lnTo>
                  <a:lnTo>
                    <a:pt x="39" y="54"/>
                  </a:lnTo>
                  <a:lnTo>
                    <a:pt x="31" y="65"/>
                  </a:lnTo>
                  <a:lnTo>
                    <a:pt x="23" y="77"/>
                  </a:lnTo>
                  <a:lnTo>
                    <a:pt x="18" y="89"/>
                  </a:lnTo>
                  <a:lnTo>
                    <a:pt x="7" y="113"/>
                  </a:lnTo>
                  <a:lnTo>
                    <a:pt x="3" y="141"/>
                  </a:lnTo>
                  <a:lnTo>
                    <a:pt x="0" y="170"/>
                  </a:lnTo>
                  <a:lnTo>
                    <a:pt x="0" y="199"/>
                  </a:lnTo>
                  <a:lnTo>
                    <a:pt x="3" y="240"/>
                  </a:lnTo>
                  <a:lnTo>
                    <a:pt x="8" y="282"/>
                  </a:lnTo>
                  <a:lnTo>
                    <a:pt x="15" y="322"/>
                  </a:lnTo>
                  <a:lnTo>
                    <a:pt x="21" y="359"/>
                  </a:lnTo>
                  <a:lnTo>
                    <a:pt x="27" y="420"/>
                  </a:lnTo>
                  <a:lnTo>
                    <a:pt x="25" y="455"/>
                  </a:lnTo>
                  <a:lnTo>
                    <a:pt x="21" y="486"/>
                  </a:lnTo>
                  <a:lnTo>
                    <a:pt x="25" y="533"/>
                  </a:lnTo>
                  <a:lnTo>
                    <a:pt x="27" y="546"/>
                  </a:lnTo>
                  <a:lnTo>
                    <a:pt x="29" y="558"/>
                  </a:lnTo>
                  <a:lnTo>
                    <a:pt x="33" y="569"/>
                  </a:lnTo>
                  <a:lnTo>
                    <a:pt x="37" y="579"/>
                  </a:lnTo>
                  <a:lnTo>
                    <a:pt x="43" y="589"/>
                  </a:lnTo>
                  <a:lnTo>
                    <a:pt x="49" y="598"/>
                  </a:lnTo>
                  <a:lnTo>
                    <a:pt x="56" y="604"/>
                  </a:lnTo>
                  <a:lnTo>
                    <a:pt x="63" y="611"/>
                  </a:lnTo>
                  <a:lnTo>
                    <a:pt x="72" y="618"/>
                  </a:lnTo>
                  <a:lnTo>
                    <a:pt x="82" y="624"/>
                  </a:lnTo>
                  <a:lnTo>
                    <a:pt x="92" y="629"/>
                  </a:lnTo>
                  <a:lnTo>
                    <a:pt x="103" y="632"/>
                  </a:lnTo>
                  <a:lnTo>
                    <a:pt x="114" y="634"/>
                  </a:lnTo>
                  <a:lnTo>
                    <a:pt x="125" y="636"/>
                  </a:lnTo>
                  <a:lnTo>
                    <a:pt x="136" y="636"/>
                  </a:lnTo>
                  <a:lnTo>
                    <a:pt x="147" y="634"/>
                  </a:lnTo>
                  <a:lnTo>
                    <a:pt x="158" y="632"/>
                  </a:lnTo>
                  <a:lnTo>
                    <a:pt x="168" y="628"/>
                  </a:lnTo>
                  <a:lnTo>
                    <a:pt x="178" y="621"/>
                  </a:lnTo>
                  <a:lnTo>
                    <a:pt x="187" y="613"/>
                  </a:lnTo>
                  <a:lnTo>
                    <a:pt x="194" y="603"/>
                  </a:lnTo>
                  <a:lnTo>
                    <a:pt x="201" y="593"/>
                  </a:lnTo>
                  <a:lnTo>
                    <a:pt x="206" y="580"/>
                  </a:lnTo>
                  <a:lnTo>
                    <a:pt x="211" y="568"/>
                  </a:lnTo>
                  <a:lnTo>
                    <a:pt x="216" y="550"/>
                  </a:lnTo>
                  <a:lnTo>
                    <a:pt x="218" y="533"/>
                  </a:lnTo>
                  <a:lnTo>
                    <a:pt x="218" y="516"/>
                  </a:lnTo>
                  <a:lnTo>
                    <a:pt x="216" y="497"/>
                  </a:lnTo>
                  <a:lnTo>
                    <a:pt x="212" y="482"/>
                  </a:lnTo>
                  <a:lnTo>
                    <a:pt x="208" y="468"/>
                  </a:lnTo>
                  <a:lnTo>
                    <a:pt x="202" y="456"/>
                  </a:lnTo>
                  <a:lnTo>
                    <a:pt x="196" y="443"/>
                  </a:lnTo>
                  <a:lnTo>
                    <a:pt x="180" y="410"/>
                  </a:lnTo>
                  <a:lnTo>
                    <a:pt x="166" y="382"/>
                  </a:lnTo>
                  <a:lnTo>
                    <a:pt x="156" y="360"/>
                  </a:lnTo>
                  <a:lnTo>
                    <a:pt x="149" y="342"/>
                  </a:lnTo>
                  <a:lnTo>
                    <a:pt x="145" y="326"/>
                  </a:lnTo>
                  <a:lnTo>
                    <a:pt x="147" y="311"/>
                  </a:lnTo>
                  <a:lnTo>
                    <a:pt x="152" y="296"/>
                  </a:lnTo>
                  <a:lnTo>
                    <a:pt x="162" y="279"/>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447" name="Freeform 30"/>
            <p:cNvSpPr>
              <a:spLocks/>
            </p:cNvSpPr>
            <p:nvPr/>
          </p:nvSpPr>
          <p:spPr bwMode="auto">
            <a:xfrm>
              <a:off x="2770" y="1873"/>
              <a:ext cx="48" cy="72"/>
            </a:xfrm>
            <a:custGeom>
              <a:avLst/>
              <a:gdLst>
                <a:gd name="T0" fmla="*/ 0 w 98"/>
                <a:gd name="T1" fmla="*/ 0 h 144"/>
                <a:gd name="T2" fmla="*/ 0 w 98"/>
                <a:gd name="T3" fmla="*/ 1 h 144"/>
                <a:gd name="T4" fmla="*/ 0 w 98"/>
                <a:gd name="T5" fmla="*/ 1 h 144"/>
                <a:gd name="T6" fmla="*/ 0 w 98"/>
                <a:gd name="T7" fmla="*/ 1 h 144"/>
                <a:gd name="T8" fmla="*/ 0 w 98"/>
                <a:gd name="T9" fmla="*/ 1 h 144"/>
                <a:gd name="T10" fmla="*/ 0 w 98"/>
                <a:gd name="T11" fmla="*/ 1 h 144"/>
                <a:gd name="T12" fmla="*/ 0 w 98"/>
                <a:gd name="T13" fmla="*/ 1 h 144"/>
                <a:gd name="T14" fmla="*/ 0 w 98"/>
                <a:gd name="T15" fmla="*/ 1 h 144"/>
                <a:gd name="T16" fmla="*/ 0 w 98"/>
                <a:gd name="T17" fmla="*/ 1 h 144"/>
                <a:gd name="T18" fmla="*/ 0 w 98"/>
                <a:gd name="T19" fmla="*/ 1 h 144"/>
                <a:gd name="T20" fmla="*/ 0 w 98"/>
                <a:gd name="T21" fmla="*/ 1 h 144"/>
                <a:gd name="T22" fmla="*/ 0 w 98"/>
                <a:gd name="T23" fmla="*/ 1 h 144"/>
                <a:gd name="T24" fmla="*/ 0 w 98"/>
                <a:gd name="T25" fmla="*/ 1 h 144"/>
                <a:gd name="T26" fmla="*/ 0 w 98"/>
                <a:gd name="T27" fmla="*/ 1 h 144"/>
                <a:gd name="T28" fmla="*/ 0 w 98"/>
                <a:gd name="T29" fmla="*/ 1 h 144"/>
                <a:gd name="T30" fmla="*/ 0 w 98"/>
                <a:gd name="T31" fmla="*/ 1 h 144"/>
                <a:gd name="T32" fmla="*/ 0 w 98"/>
                <a:gd name="T33" fmla="*/ 1 h 144"/>
                <a:gd name="T34" fmla="*/ 0 w 98"/>
                <a:gd name="T35" fmla="*/ 1 h 144"/>
                <a:gd name="T36" fmla="*/ 0 w 98"/>
                <a:gd name="T37" fmla="*/ 1 h 144"/>
                <a:gd name="T38" fmla="*/ 0 w 98"/>
                <a:gd name="T39" fmla="*/ 1 h 144"/>
                <a:gd name="T40" fmla="*/ 0 w 98"/>
                <a:gd name="T41" fmla="*/ 1 h 144"/>
                <a:gd name="T42" fmla="*/ 0 w 98"/>
                <a:gd name="T43" fmla="*/ 1 h 144"/>
                <a:gd name="T44" fmla="*/ 0 w 98"/>
                <a:gd name="T45" fmla="*/ 1 h 144"/>
                <a:gd name="T46" fmla="*/ 0 w 98"/>
                <a:gd name="T47" fmla="*/ 1 h 144"/>
                <a:gd name="T48" fmla="*/ 0 w 98"/>
                <a:gd name="T49" fmla="*/ 1 h 144"/>
                <a:gd name="T50" fmla="*/ 0 w 98"/>
                <a:gd name="T51" fmla="*/ 1 h 144"/>
                <a:gd name="T52" fmla="*/ 0 w 98"/>
                <a:gd name="T53" fmla="*/ 1 h 144"/>
                <a:gd name="T54" fmla="*/ 0 w 98"/>
                <a:gd name="T55" fmla="*/ 1 h 144"/>
                <a:gd name="T56" fmla="*/ 0 w 98"/>
                <a:gd name="T57" fmla="*/ 1 h 144"/>
                <a:gd name="T58" fmla="*/ 0 w 98"/>
                <a:gd name="T59" fmla="*/ 1 h 144"/>
                <a:gd name="T60" fmla="*/ 0 w 98"/>
                <a:gd name="T61" fmla="*/ 1 h 144"/>
                <a:gd name="T62" fmla="*/ 0 w 98"/>
                <a:gd name="T63" fmla="*/ 1 h 144"/>
                <a:gd name="T64" fmla="*/ 0 w 98"/>
                <a:gd name="T65" fmla="*/ 1 h 144"/>
                <a:gd name="T66" fmla="*/ 0 w 98"/>
                <a:gd name="T67" fmla="*/ 1 h 144"/>
                <a:gd name="T68" fmla="*/ 0 w 98"/>
                <a:gd name="T69" fmla="*/ 1 h 144"/>
                <a:gd name="T70" fmla="*/ 0 w 98"/>
                <a:gd name="T71" fmla="*/ 0 h 144"/>
                <a:gd name="T72" fmla="*/ 0 w 98"/>
                <a:gd name="T73" fmla="*/ 0 h 144"/>
                <a:gd name="T74" fmla="*/ 0 w 98"/>
                <a:gd name="T75" fmla="*/ 0 h 14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98"/>
                <a:gd name="T115" fmla="*/ 0 h 144"/>
                <a:gd name="T116" fmla="*/ 98 w 98"/>
                <a:gd name="T117" fmla="*/ 144 h 14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98" h="144">
                  <a:moveTo>
                    <a:pt x="62" y="0"/>
                  </a:moveTo>
                  <a:lnTo>
                    <a:pt x="70" y="3"/>
                  </a:lnTo>
                  <a:lnTo>
                    <a:pt x="80" y="10"/>
                  </a:lnTo>
                  <a:lnTo>
                    <a:pt x="86" y="18"/>
                  </a:lnTo>
                  <a:lnTo>
                    <a:pt x="92" y="28"/>
                  </a:lnTo>
                  <a:lnTo>
                    <a:pt x="96" y="39"/>
                  </a:lnTo>
                  <a:lnTo>
                    <a:pt x="98" y="53"/>
                  </a:lnTo>
                  <a:lnTo>
                    <a:pt x="98" y="67"/>
                  </a:lnTo>
                  <a:lnTo>
                    <a:pt x="97" y="82"/>
                  </a:lnTo>
                  <a:lnTo>
                    <a:pt x="93" y="96"/>
                  </a:lnTo>
                  <a:lnTo>
                    <a:pt x="88" y="108"/>
                  </a:lnTo>
                  <a:lnTo>
                    <a:pt x="82" y="120"/>
                  </a:lnTo>
                  <a:lnTo>
                    <a:pt x="74" y="129"/>
                  </a:lnTo>
                  <a:lnTo>
                    <a:pt x="65" y="136"/>
                  </a:lnTo>
                  <a:lnTo>
                    <a:pt x="55" y="142"/>
                  </a:lnTo>
                  <a:lnTo>
                    <a:pt x="46" y="144"/>
                  </a:lnTo>
                  <a:lnTo>
                    <a:pt x="36" y="144"/>
                  </a:lnTo>
                  <a:lnTo>
                    <a:pt x="27" y="141"/>
                  </a:lnTo>
                  <a:lnTo>
                    <a:pt x="20" y="135"/>
                  </a:lnTo>
                  <a:lnTo>
                    <a:pt x="13" y="128"/>
                  </a:lnTo>
                  <a:lnTo>
                    <a:pt x="7" y="118"/>
                  </a:lnTo>
                  <a:lnTo>
                    <a:pt x="4" y="106"/>
                  </a:lnTo>
                  <a:lnTo>
                    <a:pt x="1" y="93"/>
                  </a:lnTo>
                  <a:lnTo>
                    <a:pt x="0" y="81"/>
                  </a:lnTo>
                  <a:lnTo>
                    <a:pt x="1" y="66"/>
                  </a:lnTo>
                  <a:lnTo>
                    <a:pt x="6" y="50"/>
                  </a:lnTo>
                  <a:lnTo>
                    <a:pt x="13" y="35"/>
                  </a:lnTo>
                  <a:lnTo>
                    <a:pt x="20" y="22"/>
                  </a:lnTo>
                  <a:lnTo>
                    <a:pt x="28" y="12"/>
                  </a:lnTo>
                  <a:lnTo>
                    <a:pt x="32" y="9"/>
                  </a:lnTo>
                  <a:lnTo>
                    <a:pt x="37" y="6"/>
                  </a:lnTo>
                  <a:lnTo>
                    <a:pt x="40" y="5"/>
                  </a:lnTo>
                  <a:lnTo>
                    <a:pt x="45" y="2"/>
                  </a:lnTo>
                  <a:lnTo>
                    <a:pt x="50" y="1"/>
                  </a:lnTo>
                  <a:lnTo>
                    <a:pt x="54" y="1"/>
                  </a:lnTo>
                  <a:lnTo>
                    <a:pt x="58" y="0"/>
                  </a:lnTo>
                  <a:lnTo>
                    <a:pt x="62"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448" name="Freeform 31"/>
            <p:cNvSpPr>
              <a:spLocks/>
            </p:cNvSpPr>
            <p:nvPr/>
          </p:nvSpPr>
          <p:spPr bwMode="auto">
            <a:xfrm>
              <a:off x="2734" y="1882"/>
              <a:ext cx="33" cy="49"/>
            </a:xfrm>
            <a:custGeom>
              <a:avLst/>
              <a:gdLst>
                <a:gd name="T0" fmla="*/ 0 w 67"/>
                <a:gd name="T1" fmla="*/ 0 h 98"/>
                <a:gd name="T2" fmla="*/ 0 w 67"/>
                <a:gd name="T3" fmla="*/ 1 h 98"/>
                <a:gd name="T4" fmla="*/ 0 w 67"/>
                <a:gd name="T5" fmla="*/ 1 h 98"/>
                <a:gd name="T6" fmla="*/ 0 w 67"/>
                <a:gd name="T7" fmla="*/ 1 h 98"/>
                <a:gd name="T8" fmla="*/ 0 w 67"/>
                <a:gd name="T9" fmla="*/ 1 h 98"/>
                <a:gd name="T10" fmla="*/ 0 w 67"/>
                <a:gd name="T11" fmla="*/ 1 h 98"/>
                <a:gd name="T12" fmla="*/ 0 w 67"/>
                <a:gd name="T13" fmla="*/ 1 h 98"/>
                <a:gd name="T14" fmla="*/ 0 w 67"/>
                <a:gd name="T15" fmla="*/ 1 h 98"/>
                <a:gd name="T16" fmla="*/ 0 w 67"/>
                <a:gd name="T17" fmla="*/ 1 h 98"/>
                <a:gd name="T18" fmla="*/ 0 w 67"/>
                <a:gd name="T19" fmla="*/ 1 h 98"/>
                <a:gd name="T20" fmla="*/ 0 w 67"/>
                <a:gd name="T21" fmla="*/ 1 h 98"/>
                <a:gd name="T22" fmla="*/ 0 w 67"/>
                <a:gd name="T23" fmla="*/ 1 h 98"/>
                <a:gd name="T24" fmla="*/ 0 w 67"/>
                <a:gd name="T25" fmla="*/ 1 h 98"/>
                <a:gd name="T26" fmla="*/ 0 w 67"/>
                <a:gd name="T27" fmla="*/ 1 h 98"/>
                <a:gd name="T28" fmla="*/ 0 w 67"/>
                <a:gd name="T29" fmla="*/ 1 h 98"/>
                <a:gd name="T30" fmla="*/ 0 w 67"/>
                <a:gd name="T31" fmla="*/ 1 h 98"/>
                <a:gd name="T32" fmla="*/ 0 w 67"/>
                <a:gd name="T33" fmla="*/ 1 h 98"/>
                <a:gd name="T34" fmla="*/ 0 w 67"/>
                <a:gd name="T35" fmla="*/ 1 h 98"/>
                <a:gd name="T36" fmla="*/ 0 w 67"/>
                <a:gd name="T37" fmla="*/ 1 h 98"/>
                <a:gd name="T38" fmla="*/ 0 w 67"/>
                <a:gd name="T39" fmla="*/ 1 h 98"/>
                <a:gd name="T40" fmla="*/ 0 w 67"/>
                <a:gd name="T41" fmla="*/ 1 h 98"/>
                <a:gd name="T42" fmla="*/ 0 w 67"/>
                <a:gd name="T43" fmla="*/ 1 h 98"/>
                <a:gd name="T44" fmla="*/ 0 w 67"/>
                <a:gd name="T45" fmla="*/ 1 h 98"/>
                <a:gd name="T46" fmla="*/ 0 w 67"/>
                <a:gd name="T47" fmla="*/ 1 h 98"/>
                <a:gd name="T48" fmla="*/ 0 w 67"/>
                <a:gd name="T49" fmla="*/ 0 h 98"/>
                <a:gd name="T50" fmla="*/ 0 w 67"/>
                <a:gd name="T51" fmla="*/ 0 h 9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7"/>
                <a:gd name="T79" fmla="*/ 0 h 98"/>
                <a:gd name="T80" fmla="*/ 67 w 67"/>
                <a:gd name="T81" fmla="*/ 98 h 9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7" h="98">
                  <a:moveTo>
                    <a:pt x="32" y="0"/>
                  </a:moveTo>
                  <a:lnTo>
                    <a:pt x="39" y="2"/>
                  </a:lnTo>
                  <a:lnTo>
                    <a:pt x="46" y="4"/>
                  </a:lnTo>
                  <a:lnTo>
                    <a:pt x="52" y="9"/>
                  </a:lnTo>
                  <a:lnTo>
                    <a:pt x="56" y="14"/>
                  </a:lnTo>
                  <a:lnTo>
                    <a:pt x="61" y="21"/>
                  </a:lnTo>
                  <a:lnTo>
                    <a:pt x="64" y="29"/>
                  </a:lnTo>
                  <a:lnTo>
                    <a:pt x="65" y="38"/>
                  </a:lnTo>
                  <a:lnTo>
                    <a:pt x="67" y="49"/>
                  </a:lnTo>
                  <a:lnTo>
                    <a:pt x="65" y="59"/>
                  </a:lnTo>
                  <a:lnTo>
                    <a:pt x="64" y="68"/>
                  </a:lnTo>
                  <a:lnTo>
                    <a:pt x="61" y="78"/>
                  </a:lnTo>
                  <a:lnTo>
                    <a:pt x="56" y="85"/>
                  </a:lnTo>
                  <a:lnTo>
                    <a:pt x="52" y="90"/>
                  </a:lnTo>
                  <a:lnTo>
                    <a:pt x="46" y="95"/>
                  </a:lnTo>
                  <a:lnTo>
                    <a:pt x="39" y="97"/>
                  </a:lnTo>
                  <a:lnTo>
                    <a:pt x="32" y="98"/>
                  </a:lnTo>
                  <a:lnTo>
                    <a:pt x="19" y="95"/>
                  </a:lnTo>
                  <a:lnTo>
                    <a:pt x="9" y="85"/>
                  </a:lnTo>
                  <a:lnTo>
                    <a:pt x="2" y="68"/>
                  </a:lnTo>
                  <a:lnTo>
                    <a:pt x="0" y="49"/>
                  </a:lnTo>
                  <a:lnTo>
                    <a:pt x="2" y="29"/>
                  </a:lnTo>
                  <a:lnTo>
                    <a:pt x="9" y="14"/>
                  </a:lnTo>
                  <a:lnTo>
                    <a:pt x="19" y="4"/>
                  </a:lnTo>
                  <a:lnTo>
                    <a:pt x="32"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449" name="Freeform 32"/>
            <p:cNvSpPr>
              <a:spLocks/>
            </p:cNvSpPr>
            <p:nvPr/>
          </p:nvSpPr>
          <p:spPr bwMode="auto">
            <a:xfrm>
              <a:off x="2703" y="1891"/>
              <a:ext cx="27" cy="42"/>
            </a:xfrm>
            <a:custGeom>
              <a:avLst/>
              <a:gdLst>
                <a:gd name="T0" fmla="*/ 1 w 54"/>
                <a:gd name="T1" fmla="*/ 0 h 84"/>
                <a:gd name="T2" fmla="*/ 1 w 54"/>
                <a:gd name="T3" fmla="*/ 1 h 84"/>
                <a:gd name="T4" fmla="*/ 1 w 54"/>
                <a:gd name="T5" fmla="*/ 1 h 84"/>
                <a:gd name="T6" fmla="*/ 1 w 54"/>
                <a:gd name="T7" fmla="*/ 1 h 84"/>
                <a:gd name="T8" fmla="*/ 1 w 54"/>
                <a:gd name="T9" fmla="*/ 1 h 84"/>
                <a:gd name="T10" fmla="*/ 1 w 54"/>
                <a:gd name="T11" fmla="*/ 1 h 84"/>
                <a:gd name="T12" fmla="*/ 1 w 54"/>
                <a:gd name="T13" fmla="*/ 1 h 84"/>
                <a:gd name="T14" fmla="*/ 1 w 54"/>
                <a:gd name="T15" fmla="*/ 1 h 84"/>
                <a:gd name="T16" fmla="*/ 1 w 54"/>
                <a:gd name="T17" fmla="*/ 1 h 84"/>
                <a:gd name="T18" fmla="*/ 1 w 54"/>
                <a:gd name="T19" fmla="*/ 1 h 84"/>
                <a:gd name="T20" fmla="*/ 1 w 54"/>
                <a:gd name="T21" fmla="*/ 1 h 84"/>
                <a:gd name="T22" fmla="*/ 1 w 54"/>
                <a:gd name="T23" fmla="*/ 1 h 84"/>
                <a:gd name="T24" fmla="*/ 0 w 54"/>
                <a:gd name="T25" fmla="*/ 1 h 84"/>
                <a:gd name="T26" fmla="*/ 1 w 54"/>
                <a:gd name="T27" fmla="*/ 1 h 84"/>
                <a:gd name="T28" fmla="*/ 1 w 54"/>
                <a:gd name="T29" fmla="*/ 1 h 84"/>
                <a:gd name="T30" fmla="*/ 1 w 54"/>
                <a:gd name="T31" fmla="*/ 1 h 84"/>
                <a:gd name="T32" fmla="*/ 1 w 54"/>
                <a:gd name="T33" fmla="*/ 0 h 84"/>
                <a:gd name="T34" fmla="*/ 1 w 54"/>
                <a:gd name="T35" fmla="*/ 0 h 8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4"/>
                <a:gd name="T55" fmla="*/ 0 h 84"/>
                <a:gd name="T56" fmla="*/ 54 w 54"/>
                <a:gd name="T57" fmla="*/ 84 h 8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4" h="84">
                  <a:moveTo>
                    <a:pt x="27" y="0"/>
                  </a:moveTo>
                  <a:lnTo>
                    <a:pt x="38" y="3"/>
                  </a:lnTo>
                  <a:lnTo>
                    <a:pt x="46" y="11"/>
                  </a:lnTo>
                  <a:lnTo>
                    <a:pt x="52" y="25"/>
                  </a:lnTo>
                  <a:lnTo>
                    <a:pt x="54" y="41"/>
                  </a:lnTo>
                  <a:lnTo>
                    <a:pt x="52" y="57"/>
                  </a:lnTo>
                  <a:lnTo>
                    <a:pt x="46" y="71"/>
                  </a:lnTo>
                  <a:lnTo>
                    <a:pt x="38" y="80"/>
                  </a:lnTo>
                  <a:lnTo>
                    <a:pt x="27" y="84"/>
                  </a:lnTo>
                  <a:lnTo>
                    <a:pt x="16" y="80"/>
                  </a:lnTo>
                  <a:lnTo>
                    <a:pt x="8" y="71"/>
                  </a:lnTo>
                  <a:lnTo>
                    <a:pt x="2" y="57"/>
                  </a:lnTo>
                  <a:lnTo>
                    <a:pt x="0" y="41"/>
                  </a:lnTo>
                  <a:lnTo>
                    <a:pt x="2" y="25"/>
                  </a:lnTo>
                  <a:lnTo>
                    <a:pt x="8" y="11"/>
                  </a:lnTo>
                  <a:lnTo>
                    <a:pt x="16" y="3"/>
                  </a:lnTo>
                  <a:lnTo>
                    <a:pt x="27"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450" name="Freeform 33"/>
            <p:cNvSpPr>
              <a:spLocks/>
            </p:cNvSpPr>
            <p:nvPr/>
          </p:nvSpPr>
          <p:spPr bwMode="auto">
            <a:xfrm>
              <a:off x="2673" y="1902"/>
              <a:ext cx="28" cy="43"/>
            </a:xfrm>
            <a:custGeom>
              <a:avLst/>
              <a:gdLst>
                <a:gd name="T0" fmla="*/ 1 w 56"/>
                <a:gd name="T1" fmla="*/ 0 h 85"/>
                <a:gd name="T2" fmla="*/ 1 w 56"/>
                <a:gd name="T3" fmla="*/ 1 h 85"/>
                <a:gd name="T4" fmla="*/ 1 w 56"/>
                <a:gd name="T5" fmla="*/ 1 h 85"/>
                <a:gd name="T6" fmla="*/ 1 w 56"/>
                <a:gd name="T7" fmla="*/ 1 h 85"/>
                <a:gd name="T8" fmla="*/ 1 w 56"/>
                <a:gd name="T9" fmla="*/ 1 h 85"/>
                <a:gd name="T10" fmla="*/ 1 w 56"/>
                <a:gd name="T11" fmla="*/ 1 h 85"/>
                <a:gd name="T12" fmla="*/ 1 w 56"/>
                <a:gd name="T13" fmla="*/ 1 h 85"/>
                <a:gd name="T14" fmla="*/ 1 w 56"/>
                <a:gd name="T15" fmla="*/ 1 h 85"/>
                <a:gd name="T16" fmla="*/ 1 w 56"/>
                <a:gd name="T17" fmla="*/ 1 h 85"/>
                <a:gd name="T18" fmla="*/ 1 w 56"/>
                <a:gd name="T19" fmla="*/ 1 h 85"/>
                <a:gd name="T20" fmla="*/ 1 w 56"/>
                <a:gd name="T21" fmla="*/ 1 h 85"/>
                <a:gd name="T22" fmla="*/ 1 w 56"/>
                <a:gd name="T23" fmla="*/ 1 h 85"/>
                <a:gd name="T24" fmla="*/ 0 w 56"/>
                <a:gd name="T25" fmla="*/ 1 h 85"/>
                <a:gd name="T26" fmla="*/ 1 w 56"/>
                <a:gd name="T27" fmla="*/ 1 h 85"/>
                <a:gd name="T28" fmla="*/ 1 w 56"/>
                <a:gd name="T29" fmla="*/ 1 h 85"/>
                <a:gd name="T30" fmla="*/ 1 w 56"/>
                <a:gd name="T31" fmla="*/ 1 h 85"/>
                <a:gd name="T32" fmla="*/ 1 w 56"/>
                <a:gd name="T33" fmla="*/ 0 h 85"/>
                <a:gd name="T34" fmla="*/ 1 w 56"/>
                <a:gd name="T35" fmla="*/ 0 h 8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6"/>
                <a:gd name="T55" fmla="*/ 0 h 85"/>
                <a:gd name="T56" fmla="*/ 56 w 56"/>
                <a:gd name="T57" fmla="*/ 85 h 8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6" h="85">
                  <a:moveTo>
                    <a:pt x="29" y="0"/>
                  </a:moveTo>
                  <a:lnTo>
                    <a:pt x="39" y="3"/>
                  </a:lnTo>
                  <a:lnTo>
                    <a:pt x="48" y="12"/>
                  </a:lnTo>
                  <a:lnTo>
                    <a:pt x="54" y="26"/>
                  </a:lnTo>
                  <a:lnTo>
                    <a:pt x="56" y="42"/>
                  </a:lnTo>
                  <a:lnTo>
                    <a:pt x="54" y="59"/>
                  </a:lnTo>
                  <a:lnTo>
                    <a:pt x="48" y="72"/>
                  </a:lnTo>
                  <a:lnTo>
                    <a:pt x="39" y="82"/>
                  </a:lnTo>
                  <a:lnTo>
                    <a:pt x="29" y="85"/>
                  </a:lnTo>
                  <a:lnTo>
                    <a:pt x="17" y="82"/>
                  </a:lnTo>
                  <a:lnTo>
                    <a:pt x="8" y="72"/>
                  </a:lnTo>
                  <a:lnTo>
                    <a:pt x="2" y="59"/>
                  </a:lnTo>
                  <a:lnTo>
                    <a:pt x="0" y="42"/>
                  </a:lnTo>
                  <a:lnTo>
                    <a:pt x="2" y="26"/>
                  </a:lnTo>
                  <a:lnTo>
                    <a:pt x="8" y="12"/>
                  </a:lnTo>
                  <a:lnTo>
                    <a:pt x="17" y="3"/>
                  </a:lnTo>
                  <a:lnTo>
                    <a:pt x="29"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451" name="Freeform 34"/>
            <p:cNvSpPr>
              <a:spLocks/>
            </p:cNvSpPr>
            <p:nvPr/>
          </p:nvSpPr>
          <p:spPr bwMode="auto">
            <a:xfrm>
              <a:off x="2653" y="1929"/>
              <a:ext cx="22" cy="34"/>
            </a:xfrm>
            <a:custGeom>
              <a:avLst/>
              <a:gdLst>
                <a:gd name="T0" fmla="*/ 1 w 44"/>
                <a:gd name="T1" fmla="*/ 0 h 67"/>
                <a:gd name="T2" fmla="*/ 1 w 44"/>
                <a:gd name="T3" fmla="*/ 1 h 67"/>
                <a:gd name="T4" fmla="*/ 1 w 44"/>
                <a:gd name="T5" fmla="*/ 1 h 67"/>
                <a:gd name="T6" fmla="*/ 1 w 44"/>
                <a:gd name="T7" fmla="*/ 1 h 67"/>
                <a:gd name="T8" fmla="*/ 1 w 44"/>
                <a:gd name="T9" fmla="*/ 1 h 67"/>
                <a:gd name="T10" fmla="*/ 1 w 44"/>
                <a:gd name="T11" fmla="*/ 1 h 67"/>
                <a:gd name="T12" fmla="*/ 1 w 44"/>
                <a:gd name="T13" fmla="*/ 1 h 67"/>
                <a:gd name="T14" fmla="*/ 1 w 44"/>
                <a:gd name="T15" fmla="*/ 1 h 67"/>
                <a:gd name="T16" fmla="*/ 1 w 44"/>
                <a:gd name="T17" fmla="*/ 1 h 67"/>
                <a:gd name="T18" fmla="*/ 1 w 44"/>
                <a:gd name="T19" fmla="*/ 1 h 67"/>
                <a:gd name="T20" fmla="*/ 1 w 44"/>
                <a:gd name="T21" fmla="*/ 1 h 67"/>
                <a:gd name="T22" fmla="*/ 1 w 44"/>
                <a:gd name="T23" fmla="*/ 1 h 67"/>
                <a:gd name="T24" fmla="*/ 0 w 44"/>
                <a:gd name="T25" fmla="*/ 1 h 67"/>
                <a:gd name="T26" fmla="*/ 0 w 44"/>
                <a:gd name="T27" fmla="*/ 1 h 67"/>
                <a:gd name="T28" fmla="*/ 1 w 44"/>
                <a:gd name="T29" fmla="*/ 1 h 67"/>
                <a:gd name="T30" fmla="*/ 1 w 44"/>
                <a:gd name="T31" fmla="*/ 1 h 67"/>
                <a:gd name="T32" fmla="*/ 1 w 44"/>
                <a:gd name="T33" fmla="*/ 0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4"/>
                <a:gd name="T52" fmla="*/ 0 h 67"/>
                <a:gd name="T53" fmla="*/ 44 w 44"/>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4" h="67">
                  <a:moveTo>
                    <a:pt x="17" y="0"/>
                  </a:moveTo>
                  <a:lnTo>
                    <a:pt x="26" y="2"/>
                  </a:lnTo>
                  <a:lnTo>
                    <a:pt x="34" y="8"/>
                  </a:lnTo>
                  <a:lnTo>
                    <a:pt x="40" y="18"/>
                  </a:lnTo>
                  <a:lnTo>
                    <a:pt x="44" y="31"/>
                  </a:lnTo>
                  <a:lnTo>
                    <a:pt x="44" y="44"/>
                  </a:lnTo>
                  <a:lnTo>
                    <a:pt x="42" y="55"/>
                  </a:lnTo>
                  <a:lnTo>
                    <a:pt x="36" y="63"/>
                  </a:lnTo>
                  <a:lnTo>
                    <a:pt x="28" y="67"/>
                  </a:lnTo>
                  <a:lnTo>
                    <a:pt x="19" y="66"/>
                  </a:lnTo>
                  <a:lnTo>
                    <a:pt x="11" y="61"/>
                  </a:lnTo>
                  <a:lnTo>
                    <a:pt x="5" y="51"/>
                  </a:lnTo>
                  <a:lnTo>
                    <a:pt x="0" y="38"/>
                  </a:lnTo>
                  <a:lnTo>
                    <a:pt x="0" y="25"/>
                  </a:lnTo>
                  <a:lnTo>
                    <a:pt x="3" y="14"/>
                  </a:lnTo>
                  <a:lnTo>
                    <a:pt x="9" y="5"/>
                  </a:lnTo>
                  <a:lnTo>
                    <a:pt x="17"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452" name="Freeform 35"/>
            <p:cNvSpPr>
              <a:spLocks/>
            </p:cNvSpPr>
            <p:nvPr/>
          </p:nvSpPr>
          <p:spPr bwMode="auto">
            <a:xfrm>
              <a:off x="2953" y="2128"/>
              <a:ext cx="149" cy="317"/>
            </a:xfrm>
            <a:custGeom>
              <a:avLst/>
              <a:gdLst>
                <a:gd name="T0" fmla="*/ 1 w 298"/>
                <a:gd name="T1" fmla="*/ 0 h 636"/>
                <a:gd name="T2" fmla="*/ 1 w 298"/>
                <a:gd name="T3" fmla="*/ 0 h 636"/>
                <a:gd name="T4" fmla="*/ 1 w 298"/>
                <a:gd name="T5" fmla="*/ 0 h 636"/>
                <a:gd name="T6" fmla="*/ 1 w 298"/>
                <a:gd name="T7" fmla="*/ 0 h 636"/>
                <a:gd name="T8" fmla="*/ 1 w 298"/>
                <a:gd name="T9" fmla="*/ 0 h 636"/>
                <a:gd name="T10" fmla="*/ 1 w 298"/>
                <a:gd name="T11" fmla="*/ 0 h 636"/>
                <a:gd name="T12" fmla="*/ 1 w 298"/>
                <a:gd name="T13" fmla="*/ 0 h 636"/>
                <a:gd name="T14" fmla="*/ 1 w 298"/>
                <a:gd name="T15" fmla="*/ 0 h 636"/>
                <a:gd name="T16" fmla="*/ 1 w 298"/>
                <a:gd name="T17" fmla="*/ 0 h 636"/>
                <a:gd name="T18" fmla="*/ 1 w 298"/>
                <a:gd name="T19" fmla="*/ 0 h 636"/>
                <a:gd name="T20" fmla="*/ 1 w 298"/>
                <a:gd name="T21" fmla="*/ 0 h 636"/>
                <a:gd name="T22" fmla="*/ 1 w 298"/>
                <a:gd name="T23" fmla="*/ 0 h 636"/>
                <a:gd name="T24" fmla="*/ 1 w 298"/>
                <a:gd name="T25" fmla="*/ 0 h 636"/>
                <a:gd name="T26" fmla="*/ 1 w 298"/>
                <a:gd name="T27" fmla="*/ 0 h 636"/>
                <a:gd name="T28" fmla="*/ 1 w 298"/>
                <a:gd name="T29" fmla="*/ 0 h 636"/>
                <a:gd name="T30" fmla="*/ 1 w 298"/>
                <a:gd name="T31" fmla="*/ 0 h 636"/>
                <a:gd name="T32" fmla="*/ 1 w 298"/>
                <a:gd name="T33" fmla="*/ 0 h 636"/>
                <a:gd name="T34" fmla="*/ 1 w 298"/>
                <a:gd name="T35" fmla="*/ 0 h 636"/>
                <a:gd name="T36" fmla="*/ 1 w 298"/>
                <a:gd name="T37" fmla="*/ 0 h 636"/>
                <a:gd name="T38" fmla="*/ 1 w 298"/>
                <a:gd name="T39" fmla="*/ 0 h 636"/>
                <a:gd name="T40" fmla="*/ 1 w 298"/>
                <a:gd name="T41" fmla="*/ 0 h 636"/>
                <a:gd name="T42" fmla="*/ 1 w 298"/>
                <a:gd name="T43" fmla="*/ 0 h 636"/>
                <a:gd name="T44" fmla="*/ 1 w 298"/>
                <a:gd name="T45" fmla="*/ 0 h 636"/>
                <a:gd name="T46" fmla="*/ 1 w 298"/>
                <a:gd name="T47" fmla="*/ 0 h 636"/>
                <a:gd name="T48" fmla="*/ 1 w 298"/>
                <a:gd name="T49" fmla="*/ 0 h 636"/>
                <a:gd name="T50" fmla="*/ 1 w 298"/>
                <a:gd name="T51" fmla="*/ 0 h 636"/>
                <a:gd name="T52" fmla="*/ 1 w 298"/>
                <a:gd name="T53" fmla="*/ 0 h 636"/>
                <a:gd name="T54" fmla="*/ 1 w 298"/>
                <a:gd name="T55" fmla="*/ 0 h 636"/>
                <a:gd name="T56" fmla="*/ 1 w 298"/>
                <a:gd name="T57" fmla="*/ 0 h 636"/>
                <a:gd name="T58" fmla="*/ 1 w 298"/>
                <a:gd name="T59" fmla="*/ 0 h 636"/>
                <a:gd name="T60" fmla="*/ 1 w 298"/>
                <a:gd name="T61" fmla="*/ 0 h 636"/>
                <a:gd name="T62" fmla="*/ 1 w 298"/>
                <a:gd name="T63" fmla="*/ 0 h 636"/>
                <a:gd name="T64" fmla="*/ 1 w 298"/>
                <a:gd name="T65" fmla="*/ 0 h 636"/>
                <a:gd name="T66" fmla="*/ 1 w 298"/>
                <a:gd name="T67" fmla="*/ 0 h 636"/>
                <a:gd name="T68" fmla="*/ 1 w 298"/>
                <a:gd name="T69" fmla="*/ 0 h 636"/>
                <a:gd name="T70" fmla="*/ 1 w 298"/>
                <a:gd name="T71" fmla="*/ 0 h 636"/>
                <a:gd name="T72" fmla="*/ 1 w 298"/>
                <a:gd name="T73" fmla="*/ 0 h 636"/>
                <a:gd name="T74" fmla="*/ 1 w 298"/>
                <a:gd name="T75" fmla="*/ 0 h 636"/>
                <a:gd name="T76" fmla="*/ 1 w 298"/>
                <a:gd name="T77" fmla="*/ 0 h 636"/>
                <a:gd name="T78" fmla="*/ 1 w 298"/>
                <a:gd name="T79" fmla="*/ 0 h 636"/>
                <a:gd name="T80" fmla="*/ 1 w 298"/>
                <a:gd name="T81" fmla="*/ 0 h 636"/>
                <a:gd name="T82" fmla="*/ 1 w 298"/>
                <a:gd name="T83" fmla="*/ 0 h 636"/>
                <a:gd name="T84" fmla="*/ 1 w 298"/>
                <a:gd name="T85" fmla="*/ 0 h 636"/>
                <a:gd name="T86" fmla="*/ 1 w 298"/>
                <a:gd name="T87" fmla="*/ 0 h 636"/>
                <a:gd name="T88" fmla="*/ 1 w 298"/>
                <a:gd name="T89" fmla="*/ 0 h 6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98"/>
                <a:gd name="T136" fmla="*/ 0 h 636"/>
                <a:gd name="T137" fmla="*/ 298 w 298"/>
                <a:gd name="T138" fmla="*/ 636 h 6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98" h="636">
                  <a:moveTo>
                    <a:pt x="137" y="277"/>
                  </a:moveTo>
                  <a:lnTo>
                    <a:pt x="124" y="262"/>
                  </a:lnTo>
                  <a:lnTo>
                    <a:pt x="109" y="249"/>
                  </a:lnTo>
                  <a:lnTo>
                    <a:pt x="94" y="238"/>
                  </a:lnTo>
                  <a:lnTo>
                    <a:pt x="77" y="229"/>
                  </a:lnTo>
                  <a:lnTo>
                    <a:pt x="61" y="219"/>
                  </a:lnTo>
                  <a:lnTo>
                    <a:pt x="46" y="209"/>
                  </a:lnTo>
                  <a:lnTo>
                    <a:pt x="33" y="198"/>
                  </a:lnTo>
                  <a:lnTo>
                    <a:pt x="21" y="184"/>
                  </a:lnTo>
                  <a:lnTo>
                    <a:pt x="6" y="156"/>
                  </a:lnTo>
                  <a:lnTo>
                    <a:pt x="0" y="130"/>
                  </a:lnTo>
                  <a:lnTo>
                    <a:pt x="1" y="104"/>
                  </a:lnTo>
                  <a:lnTo>
                    <a:pt x="10" y="79"/>
                  </a:lnTo>
                  <a:lnTo>
                    <a:pt x="15" y="67"/>
                  </a:lnTo>
                  <a:lnTo>
                    <a:pt x="21" y="56"/>
                  </a:lnTo>
                  <a:lnTo>
                    <a:pt x="29" y="45"/>
                  </a:lnTo>
                  <a:lnTo>
                    <a:pt x="37" y="36"/>
                  </a:lnTo>
                  <a:lnTo>
                    <a:pt x="48" y="28"/>
                  </a:lnTo>
                  <a:lnTo>
                    <a:pt x="58" y="21"/>
                  </a:lnTo>
                  <a:lnTo>
                    <a:pt x="69" y="14"/>
                  </a:lnTo>
                  <a:lnTo>
                    <a:pt x="82" y="10"/>
                  </a:lnTo>
                  <a:lnTo>
                    <a:pt x="95" y="5"/>
                  </a:lnTo>
                  <a:lnTo>
                    <a:pt x="109" y="3"/>
                  </a:lnTo>
                  <a:lnTo>
                    <a:pt x="122" y="0"/>
                  </a:lnTo>
                  <a:lnTo>
                    <a:pt x="137" y="0"/>
                  </a:lnTo>
                  <a:lnTo>
                    <a:pt x="151" y="2"/>
                  </a:lnTo>
                  <a:lnTo>
                    <a:pt x="166" y="4"/>
                  </a:lnTo>
                  <a:lnTo>
                    <a:pt x="181" y="7"/>
                  </a:lnTo>
                  <a:lnTo>
                    <a:pt x="196" y="12"/>
                  </a:lnTo>
                  <a:lnTo>
                    <a:pt x="212" y="19"/>
                  </a:lnTo>
                  <a:lnTo>
                    <a:pt x="226" y="26"/>
                  </a:lnTo>
                  <a:lnTo>
                    <a:pt x="239" y="35"/>
                  </a:lnTo>
                  <a:lnTo>
                    <a:pt x="250" y="44"/>
                  </a:lnTo>
                  <a:lnTo>
                    <a:pt x="261" y="53"/>
                  </a:lnTo>
                  <a:lnTo>
                    <a:pt x="269" y="64"/>
                  </a:lnTo>
                  <a:lnTo>
                    <a:pt x="277" y="75"/>
                  </a:lnTo>
                  <a:lnTo>
                    <a:pt x="282" y="87"/>
                  </a:lnTo>
                  <a:lnTo>
                    <a:pt x="292" y="112"/>
                  </a:lnTo>
                  <a:lnTo>
                    <a:pt x="297" y="140"/>
                  </a:lnTo>
                  <a:lnTo>
                    <a:pt x="298" y="168"/>
                  </a:lnTo>
                  <a:lnTo>
                    <a:pt x="298" y="196"/>
                  </a:lnTo>
                  <a:lnTo>
                    <a:pt x="296" y="239"/>
                  </a:lnTo>
                  <a:lnTo>
                    <a:pt x="292" y="282"/>
                  </a:lnTo>
                  <a:lnTo>
                    <a:pt x="285" y="321"/>
                  </a:lnTo>
                  <a:lnTo>
                    <a:pt x="279" y="358"/>
                  </a:lnTo>
                  <a:lnTo>
                    <a:pt x="273" y="419"/>
                  </a:lnTo>
                  <a:lnTo>
                    <a:pt x="275" y="453"/>
                  </a:lnTo>
                  <a:lnTo>
                    <a:pt x="279" y="486"/>
                  </a:lnTo>
                  <a:lnTo>
                    <a:pt x="275" y="533"/>
                  </a:lnTo>
                  <a:lnTo>
                    <a:pt x="273" y="546"/>
                  </a:lnTo>
                  <a:lnTo>
                    <a:pt x="270" y="558"/>
                  </a:lnTo>
                  <a:lnTo>
                    <a:pt x="266" y="569"/>
                  </a:lnTo>
                  <a:lnTo>
                    <a:pt x="262" y="579"/>
                  </a:lnTo>
                  <a:lnTo>
                    <a:pt x="256" y="589"/>
                  </a:lnTo>
                  <a:lnTo>
                    <a:pt x="250" y="598"/>
                  </a:lnTo>
                  <a:lnTo>
                    <a:pt x="243" y="606"/>
                  </a:lnTo>
                  <a:lnTo>
                    <a:pt x="236" y="612"/>
                  </a:lnTo>
                  <a:lnTo>
                    <a:pt x="227" y="619"/>
                  </a:lnTo>
                  <a:lnTo>
                    <a:pt x="217" y="625"/>
                  </a:lnTo>
                  <a:lnTo>
                    <a:pt x="206" y="630"/>
                  </a:lnTo>
                  <a:lnTo>
                    <a:pt x="195" y="632"/>
                  </a:lnTo>
                  <a:lnTo>
                    <a:pt x="183" y="634"/>
                  </a:lnTo>
                  <a:lnTo>
                    <a:pt x="173" y="636"/>
                  </a:lnTo>
                  <a:lnTo>
                    <a:pt x="162" y="636"/>
                  </a:lnTo>
                  <a:lnTo>
                    <a:pt x="151" y="634"/>
                  </a:lnTo>
                  <a:lnTo>
                    <a:pt x="140" y="631"/>
                  </a:lnTo>
                  <a:lnTo>
                    <a:pt x="129" y="626"/>
                  </a:lnTo>
                  <a:lnTo>
                    <a:pt x="120" y="621"/>
                  </a:lnTo>
                  <a:lnTo>
                    <a:pt x="111" y="612"/>
                  </a:lnTo>
                  <a:lnTo>
                    <a:pt x="104" y="602"/>
                  </a:lnTo>
                  <a:lnTo>
                    <a:pt x="97" y="592"/>
                  </a:lnTo>
                  <a:lnTo>
                    <a:pt x="92" y="580"/>
                  </a:lnTo>
                  <a:lnTo>
                    <a:pt x="88" y="566"/>
                  </a:lnTo>
                  <a:lnTo>
                    <a:pt x="83" y="550"/>
                  </a:lnTo>
                  <a:lnTo>
                    <a:pt x="82" y="533"/>
                  </a:lnTo>
                  <a:lnTo>
                    <a:pt x="82" y="516"/>
                  </a:lnTo>
                  <a:lnTo>
                    <a:pt x="84" y="496"/>
                  </a:lnTo>
                  <a:lnTo>
                    <a:pt x="88" y="482"/>
                  </a:lnTo>
                  <a:lnTo>
                    <a:pt x="92" y="468"/>
                  </a:lnTo>
                  <a:lnTo>
                    <a:pt x="98" y="455"/>
                  </a:lnTo>
                  <a:lnTo>
                    <a:pt x="104" y="442"/>
                  </a:lnTo>
                  <a:lnTo>
                    <a:pt x="120" y="408"/>
                  </a:lnTo>
                  <a:lnTo>
                    <a:pt x="133" y="381"/>
                  </a:lnTo>
                  <a:lnTo>
                    <a:pt x="143" y="359"/>
                  </a:lnTo>
                  <a:lnTo>
                    <a:pt x="150" y="340"/>
                  </a:lnTo>
                  <a:lnTo>
                    <a:pt x="153" y="324"/>
                  </a:lnTo>
                  <a:lnTo>
                    <a:pt x="152" y="309"/>
                  </a:lnTo>
                  <a:lnTo>
                    <a:pt x="147" y="293"/>
                  </a:lnTo>
                  <a:lnTo>
                    <a:pt x="137" y="27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453" name="Freeform 36"/>
            <p:cNvSpPr>
              <a:spLocks/>
            </p:cNvSpPr>
            <p:nvPr/>
          </p:nvSpPr>
          <p:spPr bwMode="auto">
            <a:xfrm>
              <a:off x="2940" y="2065"/>
              <a:ext cx="48" cy="73"/>
            </a:xfrm>
            <a:custGeom>
              <a:avLst/>
              <a:gdLst>
                <a:gd name="T0" fmla="*/ 0 w 97"/>
                <a:gd name="T1" fmla="*/ 0 h 144"/>
                <a:gd name="T2" fmla="*/ 0 w 97"/>
                <a:gd name="T3" fmla="*/ 1 h 144"/>
                <a:gd name="T4" fmla="*/ 0 w 97"/>
                <a:gd name="T5" fmla="*/ 1 h 144"/>
                <a:gd name="T6" fmla="*/ 0 w 97"/>
                <a:gd name="T7" fmla="*/ 1 h 144"/>
                <a:gd name="T8" fmla="*/ 0 w 97"/>
                <a:gd name="T9" fmla="*/ 1 h 144"/>
                <a:gd name="T10" fmla="*/ 0 w 97"/>
                <a:gd name="T11" fmla="*/ 1 h 144"/>
                <a:gd name="T12" fmla="*/ 0 w 97"/>
                <a:gd name="T13" fmla="*/ 1 h 144"/>
                <a:gd name="T14" fmla="*/ 0 w 97"/>
                <a:gd name="T15" fmla="*/ 1 h 144"/>
                <a:gd name="T16" fmla="*/ 0 w 97"/>
                <a:gd name="T17" fmla="*/ 1 h 144"/>
                <a:gd name="T18" fmla="*/ 0 w 97"/>
                <a:gd name="T19" fmla="*/ 1 h 144"/>
                <a:gd name="T20" fmla="*/ 0 w 97"/>
                <a:gd name="T21" fmla="*/ 1 h 144"/>
                <a:gd name="T22" fmla="*/ 0 w 97"/>
                <a:gd name="T23" fmla="*/ 1 h 144"/>
                <a:gd name="T24" fmla="*/ 0 w 97"/>
                <a:gd name="T25" fmla="*/ 1 h 144"/>
                <a:gd name="T26" fmla="*/ 0 w 97"/>
                <a:gd name="T27" fmla="*/ 1 h 144"/>
                <a:gd name="T28" fmla="*/ 0 w 97"/>
                <a:gd name="T29" fmla="*/ 1 h 144"/>
                <a:gd name="T30" fmla="*/ 0 w 97"/>
                <a:gd name="T31" fmla="*/ 1 h 144"/>
                <a:gd name="T32" fmla="*/ 0 w 97"/>
                <a:gd name="T33" fmla="*/ 1 h 144"/>
                <a:gd name="T34" fmla="*/ 0 w 97"/>
                <a:gd name="T35" fmla="*/ 1 h 144"/>
                <a:gd name="T36" fmla="*/ 0 w 97"/>
                <a:gd name="T37" fmla="*/ 1 h 144"/>
                <a:gd name="T38" fmla="*/ 0 w 97"/>
                <a:gd name="T39" fmla="*/ 1 h 144"/>
                <a:gd name="T40" fmla="*/ 0 w 97"/>
                <a:gd name="T41" fmla="*/ 1 h 144"/>
                <a:gd name="T42" fmla="*/ 0 w 97"/>
                <a:gd name="T43" fmla="*/ 1 h 144"/>
                <a:gd name="T44" fmla="*/ 0 w 97"/>
                <a:gd name="T45" fmla="*/ 1 h 144"/>
                <a:gd name="T46" fmla="*/ 0 w 97"/>
                <a:gd name="T47" fmla="*/ 1 h 144"/>
                <a:gd name="T48" fmla="*/ 0 w 97"/>
                <a:gd name="T49" fmla="*/ 1 h 144"/>
                <a:gd name="T50" fmla="*/ 0 w 97"/>
                <a:gd name="T51" fmla="*/ 1 h 144"/>
                <a:gd name="T52" fmla="*/ 0 w 97"/>
                <a:gd name="T53" fmla="*/ 1 h 144"/>
                <a:gd name="T54" fmla="*/ 0 w 97"/>
                <a:gd name="T55" fmla="*/ 1 h 144"/>
                <a:gd name="T56" fmla="*/ 0 w 97"/>
                <a:gd name="T57" fmla="*/ 1 h 144"/>
                <a:gd name="T58" fmla="*/ 0 w 97"/>
                <a:gd name="T59" fmla="*/ 1 h 144"/>
                <a:gd name="T60" fmla="*/ 0 w 97"/>
                <a:gd name="T61" fmla="*/ 1 h 144"/>
                <a:gd name="T62" fmla="*/ 0 w 97"/>
                <a:gd name="T63" fmla="*/ 1 h 144"/>
                <a:gd name="T64" fmla="*/ 0 w 97"/>
                <a:gd name="T65" fmla="*/ 0 h 144"/>
                <a:gd name="T66" fmla="*/ 0 w 97"/>
                <a:gd name="T67" fmla="*/ 0 h 14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97"/>
                <a:gd name="T103" fmla="*/ 0 h 144"/>
                <a:gd name="T104" fmla="*/ 97 w 97"/>
                <a:gd name="T105" fmla="*/ 144 h 14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97" h="144">
                  <a:moveTo>
                    <a:pt x="37" y="0"/>
                  </a:moveTo>
                  <a:lnTo>
                    <a:pt x="26" y="3"/>
                  </a:lnTo>
                  <a:lnTo>
                    <a:pt x="18" y="9"/>
                  </a:lnTo>
                  <a:lnTo>
                    <a:pt x="11" y="17"/>
                  </a:lnTo>
                  <a:lnTo>
                    <a:pt x="6" y="28"/>
                  </a:lnTo>
                  <a:lnTo>
                    <a:pt x="1" y="39"/>
                  </a:lnTo>
                  <a:lnTo>
                    <a:pt x="0" y="53"/>
                  </a:lnTo>
                  <a:lnTo>
                    <a:pt x="0" y="67"/>
                  </a:lnTo>
                  <a:lnTo>
                    <a:pt x="1" y="82"/>
                  </a:lnTo>
                  <a:lnTo>
                    <a:pt x="4" y="96"/>
                  </a:lnTo>
                  <a:lnTo>
                    <a:pt x="10" y="108"/>
                  </a:lnTo>
                  <a:lnTo>
                    <a:pt x="16" y="120"/>
                  </a:lnTo>
                  <a:lnTo>
                    <a:pt x="24" y="129"/>
                  </a:lnTo>
                  <a:lnTo>
                    <a:pt x="32" y="137"/>
                  </a:lnTo>
                  <a:lnTo>
                    <a:pt x="41" y="142"/>
                  </a:lnTo>
                  <a:lnTo>
                    <a:pt x="52" y="144"/>
                  </a:lnTo>
                  <a:lnTo>
                    <a:pt x="61" y="144"/>
                  </a:lnTo>
                  <a:lnTo>
                    <a:pt x="70" y="142"/>
                  </a:lnTo>
                  <a:lnTo>
                    <a:pt x="78" y="136"/>
                  </a:lnTo>
                  <a:lnTo>
                    <a:pt x="85" y="128"/>
                  </a:lnTo>
                  <a:lnTo>
                    <a:pt x="91" y="119"/>
                  </a:lnTo>
                  <a:lnTo>
                    <a:pt x="94" y="107"/>
                  </a:lnTo>
                  <a:lnTo>
                    <a:pt x="97" y="94"/>
                  </a:lnTo>
                  <a:lnTo>
                    <a:pt x="97" y="81"/>
                  </a:lnTo>
                  <a:lnTo>
                    <a:pt x="95" y="66"/>
                  </a:lnTo>
                  <a:lnTo>
                    <a:pt x="92" y="50"/>
                  </a:lnTo>
                  <a:lnTo>
                    <a:pt x="86" y="35"/>
                  </a:lnTo>
                  <a:lnTo>
                    <a:pt x="78" y="22"/>
                  </a:lnTo>
                  <a:lnTo>
                    <a:pt x="68" y="11"/>
                  </a:lnTo>
                  <a:lnTo>
                    <a:pt x="61" y="6"/>
                  </a:lnTo>
                  <a:lnTo>
                    <a:pt x="54" y="2"/>
                  </a:lnTo>
                  <a:lnTo>
                    <a:pt x="45" y="1"/>
                  </a:lnTo>
                  <a:lnTo>
                    <a:pt x="3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454" name="Freeform 37"/>
            <p:cNvSpPr>
              <a:spLocks/>
            </p:cNvSpPr>
            <p:nvPr/>
          </p:nvSpPr>
          <p:spPr bwMode="auto">
            <a:xfrm>
              <a:off x="2991" y="2075"/>
              <a:ext cx="34" cy="49"/>
            </a:xfrm>
            <a:custGeom>
              <a:avLst/>
              <a:gdLst>
                <a:gd name="T0" fmla="*/ 1 w 67"/>
                <a:gd name="T1" fmla="*/ 0 h 98"/>
                <a:gd name="T2" fmla="*/ 1 w 67"/>
                <a:gd name="T3" fmla="*/ 1 h 98"/>
                <a:gd name="T4" fmla="*/ 1 w 67"/>
                <a:gd name="T5" fmla="*/ 1 h 98"/>
                <a:gd name="T6" fmla="*/ 1 w 67"/>
                <a:gd name="T7" fmla="*/ 1 h 98"/>
                <a:gd name="T8" fmla="*/ 1 w 67"/>
                <a:gd name="T9" fmla="*/ 1 h 98"/>
                <a:gd name="T10" fmla="*/ 1 w 67"/>
                <a:gd name="T11" fmla="*/ 1 h 98"/>
                <a:gd name="T12" fmla="*/ 1 w 67"/>
                <a:gd name="T13" fmla="*/ 1 h 98"/>
                <a:gd name="T14" fmla="*/ 1 w 67"/>
                <a:gd name="T15" fmla="*/ 1 h 98"/>
                <a:gd name="T16" fmla="*/ 0 w 67"/>
                <a:gd name="T17" fmla="*/ 1 h 98"/>
                <a:gd name="T18" fmla="*/ 1 w 67"/>
                <a:gd name="T19" fmla="*/ 1 h 98"/>
                <a:gd name="T20" fmla="*/ 1 w 67"/>
                <a:gd name="T21" fmla="*/ 1 h 98"/>
                <a:gd name="T22" fmla="*/ 1 w 67"/>
                <a:gd name="T23" fmla="*/ 1 h 98"/>
                <a:gd name="T24" fmla="*/ 1 w 67"/>
                <a:gd name="T25" fmla="*/ 1 h 98"/>
                <a:gd name="T26" fmla="*/ 1 w 67"/>
                <a:gd name="T27" fmla="*/ 1 h 98"/>
                <a:gd name="T28" fmla="*/ 1 w 67"/>
                <a:gd name="T29" fmla="*/ 1 h 98"/>
                <a:gd name="T30" fmla="*/ 1 w 67"/>
                <a:gd name="T31" fmla="*/ 1 h 98"/>
                <a:gd name="T32" fmla="*/ 1 w 67"/>
                <a:gd name="T33" fmla="*/ 1 h 98"/>
                <a:gd name="T34" fmla="*/ 1 w 67"/>
                <a:gd name="T35" fmla="*/ 1 h 98"/>
                <a:gd name="T36" fmla="*/ 1 w 67"/>
                <a:gd name="T37" fmla="*/ 1 h 98"/>
                <a:gd name="T38" fmla="*/ 1 w 67"/>
                <a:gd name="T39" fmla="*/ 1 h 98"/>
                <a:gd name="T40" fmla="*/ 1 w 67"/>
                <a:gd name="T41" fmla="*/ 1 h 98"/>
                <a:gd name="T42" fmla="*/ 1 w 67"/>
                <a:gd name="T43" fmla="*/ 1 h 98"/>
                <a:gd name="T44" fmla="*/ 1 w 67"/>
                <a:gd name="T45" fmla="*/ 1 h 98"/>
                <a:gd name="T46" fmla="*/ 1 w 67"/>
                <a:gd name="T47" fmla="*/ 1 h 98"/>
                <a:gd name="T48" fmla="*/ 1 w 67"/>
                <a:gd name="T49" fmla="*/ 0 h 98"/>
                <a:gd name="T50" fmla="*/ 1 w 67"/>
                <a:gd name="T51" fmla="*/ 0 h 9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7"/>
                <a:gd name="T79" fmla="*/ 0 h 98"/>
                <a:gd name="T80" fmla="*/ 67 w 67"/>
                <a:gd name="T81" fmla="*/ 98 h 9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7" h="98">
                  <a:moveTo>
                    <a:pt x="35" y="0"/>
                  </a:moveTo>
                  <a:lnTo>
                    <a:pt x="28" y="2"/>
                  </a:lnTo>
                  <a:lnTo>
                    <a:pt x="22" y="4"/>
                  </a:lnTo>
                  <a:lnTo>
                    <a:pt x="15" y="8"/>
                  </a:lnTo>
                  <a:lnTo>
                    <a:pt x="11" y="14"/>
                  </a:lnTo>
                  <a:lnTo>
                    <a:pt x="6" y="21"/>
                  </a:lnTo>
                  <a:lnTo>
                    <a:pt x="3" y="29"/>
                  </a:lnTo>
                  <a:lnTo>
                    <a:pt x="1" y="38"/>
                  </a:lnTo>
                  <a:lnTo>
                    <a:pt x="0" y="49"/>
                  </a:lnTo>
                  <a:lnTo>
                    <a:pt x="1" y="59"/>
                  </a:lnTo>
                  <a:lnTo>
                    <a:pt x="3" y="68"/>
                  </a:lnTo>
                  <a:lnTo>
                    <a:pt x="6" y="76"/>
                  </a:lnTo>
                  <a:lnTo>
                    <a:pt x="11" y="83"/>
                  </a:lnTo>
                  <a:lnTo>
                    <a:pt x="15" y="90"/>
                  </a:lnTo>
                  <a:lnTo>
                    <a:pt x="22" y="95"/>
                  </a:lnTo>
                  <a:lnTo>
                    <a:pt x="28" y="97"/>
                  </a:lnTo>
                  <a:lnTo>
                    <a:pt x="35" y="98"/>
                  </a:lnTo>
                  <a:lnTo>
                    <a:pt x="48" y="95"/>
                  </a:lnTo>
                  <a:lnTo>
                    <a:pt x="58" y="83"/>
                  </a:lnTo>
                  <a:lnTo>
                    <a:pt x="65" y="68"/>
                  </a:lnTo>
                  <a:lnTo>
                    <a:pt x="67" y="49"/>
                  </a:lnTo>
                  <a:lnTo>
                    <a:pt x="65" y="29"/>
                  </a:lnTo>
                  <a:lnTo>
                    <a:pt x="58" y="14"/>
                  </a:lnTo>
                  <a:lnTo>
                    <a:pt x="48" y="4"/>
                  </a:lnTo>
                  <a:lnTo>
                    <a:pt x="3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455" name="Freeform 38"/>
            <p:cNvSpPr>
              <a:spLocks/>
            </p:cNvSpPr>
            <p:nvPr/>
          </p:nvSpPr>
          <p:spPr bwMode="auto">
            <a:xfrm>
              <a:off x="3028" y="2083"/>
              <a:ext cx="28" cy="42"/>
            </a:xfrm>
            <a:custGeom>
              <a:avLst/>
              <a:gdLst>
                <a:gd name="T0" fmla="*/ 1 w 55"/>
                <a:gd name="T1" fmla="*/ 0 h 84"/>
                <a:gd name="T2" fmla="*/ 1 w 55"/>
                <a:gd name="T3" fmla="*/ 1 h 84"/>
                <a:gd name="T4" fmla="*/ 1 w 55"/>
                <a:gd name="T5" fmla="*/ 1 h 84"/>
                <a:gd name="T6" fmla="*/ 1 w 55"/>
                <a:gd name="T7" fmla="*/ 1 h 84"/>
                <a:gd name="T8" fmla="*/ 0 w 55"/>
                <a:gd name="T9" fmla="*/ 1 h 84"/>
                <a:gd name="T10" fmla="*/ 1 w 55"/>
                <a:gd name="T11" fmla="*/ 1 h 84"/>
                <a:gd name="T12" fmla="*/ 1 w 55"/>
                <a:gd name="T13" fmla="*/ 1 h 84"/>
                <a:gd name="T14" fmla="*/ 1 w 55"/>
                <a:gd name="T15" fmla="*/ 1 h 84"/>
                <a:gd name="T16" fmla="*/ 1 w 55"/>
                <a:gd name="T17" fmla="*/ 1 h 84"/>
                <a:gd name="T18" fmla="*/ 1 w 55"/>
                <a:gd name="T19" fmla="*/ 1 h 84"/>
                <a:gd name="T20" fmla="*/ 1 w 55"/>
                <a:gd name="T21" fmla="*/ 1 h 84"/>
                <a:gd name="T22" fmla="*/ 1 w 55"/>
                <a:gd name="T23" fmla="*/ 1 h 84"/>
                <a:gd name="T24" fmla="*/ 1 w 55"/>
                <a:gd name="T25" fmla="*/ 1 h 84"/>
                <a:gd name="T26" fmla="*/ 1 w 55"/>
                <a:gd name="T27" fmla="*/ 1 h 84"/>
                <a:gd name="T28" fmla="*/ 1 w 55"/>
                <a:gd name="T29" fmla="*/ 1 h 84"/>
                <a:gd name="T30" fmla="*/ 1 w 55"/>
                <a:gd name="T31" fmla="*/ 1 h 84"/>
                <a:gd name="T32" fmla="*/ 1 w 55"/>
                <a:gd name="T33" fmla="*/ 0 h 84"/>
                <a:gd name="T34" fmla="*/ 1 w 55"/>
                <a:gd name="T35" fmla="*/ 0 h 8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5"/>
                <a:gd name="T55" fmla="*/ 0 h 84"/>
                <a:gd name="T56" fmla="*/ 55 w 55"/>
                <a:gd name="T57" fmla="*/ 84 h 8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5" h="84">
                  <a:moveTo>
                    <a:pt x="28" y="0"/>
                  </a:moveTo>
                  <a:lnTo>
                    <a:pt x="16" y="3"/>
                  </a:lnTo>
                  <a:lnTo>
                    <a:pt x="8" y="12"/>
                  </a:lnTo>
                  <a:lnTo>
                    <a:pt x="2" y="25"/>
                  </a:lnTo>
                  <a:lnTo>
                    <a:pt x="0" y="42"/>
                  </a:lnTo>
                  <a:lnTo>
                    <a:pt x="2" y="58"/>
                  </a:lnTo>
                  <a:lnTo>
                    <a:pt x="8" y="71"/>
                  </a:lnTo>
                  <a:lnTo>
                    <a:pt x="16" y="80"/>
                  </a:lnTo>
                  <a:lnTo>
                    <a:pt x="28" y="84"/>
                  </a:lnTo>
                  <a:lnTo>
                    <a:pt x="38" y="80"/>
                  </a:lnTo>
                  <a:lnTo>
                    <a:pt x="47" y="71"/>
                  </a:lnTo>
                  <a:lnTo>
                    <a:pt x="53" y="58"/>
                  </a:lnTo>
                  <a:lnTo>
                    <a:pt x="55" y="42"/>
                  </a:lnTo>
                  <a:lnTo>
                    <a:pt x="53" y="25"/>
                  </a:lnTo>
                  <a:lnTo>
                    <a:pt x="47" y="12"/>
                  </a:lnTo>
                  <a:lnTo>
                    <a:pt x="38" y="3"/>
                  </a:lnTo>
                  <a:lnTo>
                    <a:pt x="2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456" name="Freeform 39"/>
            <p:cNvSpPr>
              <a:spLocks/>
            </p:cNvSpPr>
            <p:nvPr/>
          </p:nvSpPr>
          <p:spPr bwMode="auto">
            <a:xfrm>
              <a:off x="3057" y="2095"/>
              <a:ext cx="29" cy="43"/>
            </a:xfrm>
            <a:custGeom>
              <a:avLst/>
              <a:gdLst>
                <a:gd name="T0" fmla="*/ 1 w 57"/>
                <a:gd name="T1" fmla="*/ 0 h 85"/>
                <a:gd name="T2" fmla="*/ 1 w 57"/>
                <a:gd name="T3" fmla="*/ 1 h 85"/>
                <a:gd name="T4" fmla="*/ 1 w 57"/>
                <a:gd name="T5" fmla="*/ 1 h 85"/>
                <a:gd name="T6" fmla="*/ 1 w 57"/>
                <a:gd name="T7" fmla="*/ 1 h 85"/>
                <a:gd name="T8" fmla="*/ 0 w 57"/>
                <a:gd name="T9" fmla="*/ 1 h 85"/>
                <a:gd name="T10" fmla="*/ 1 w 57"/>
                <a:gd name="T11" fmla="*/ 1 h 85"/>
                <a:gd name="T12" fmla="*/ 1 w 57"/>
                <a:gd name="T13" fmla="*/ 1 h 85"/>
                <a:gd name="T14" fmla="*/ 1 w 57"/>
                <a:gd name="T15" fmla="*/ 1 h 85"/>
                <a:gd name="T16" fmla="*/ 1 w 57"/>
                <a:gd name="T17" fmla="*/ 1 h 85"/>
                <a:gd name="T18" fmla="*/ 1 w 57"/>
                <a:gd name="T19" fmla="*/ 1 h 85"/>
                <a:gd name="T20" fmla="*/ 1 w 57"/>
                <a:gd name="T21" fmla="*/ 1 h 85"/>
                <a:gd name="T22" fmla="*/ 1 w 57"/>
                <a:gd name="T23" fmla="*/ 1 h 85"/>
                <a:gd name="T24" fmla="*/ 1 w 57"/>
                <a:gd name="T25" fmla="*/ 1 h 85"/>
                <a:gd name="T26" fmla="*/ 1 w 57"/>
                <a:gd name="T27" fmla="*/ 1 h 85"/>
                <a:gd name="T28" fmla="*/ 1 w 57"/>
                <a:gd name="T29" fmla="*/ 1 h 85"/>
                <a:gd name="T30" fmla="*/ 1 w 57"/>
                <a:gd name="T31" fmla="*/ 1 h 85"/>
                <a:gd name="T32" fmla="*/ 1 w 57"/>
                <a:gd name="T33" fmla="*/ 0 h 85"/>
                <a:gd name="T34" fmla="*/ 1 w 57"/>
                <a:gd name="T35" fmla="*/ 0 h 8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7"/>
                <a:gd name="T55" fmla="*/ 0 h 85"/>
                <a:gd name="T56" fmla="*/ 57 w 57"/>
                <a:gd name="T57" fmla="*/ 85 h 8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7" h="85">
                  <a:moveTo>
                    <a:pt x="30" y="0"/>
                  </a:moveTo>
                  <a:lnTo>
                    <a:pt x="18" y="3"/>
                  </a:lnTo>
                  <a:lnTo>
                    <a:pt x="8" y="12"/>
                  </a:lnTo>
                  <a:lnTo>
                    <a:pt x="2" y="26"/>
                  </a:lnTo>
                  <a:lnTo>
                    <a:pt x="0" y="42"/>
                  </a:lnTo>
                  <a:lnTo>
                    <a:pt x="2" y="59"/>
                  </a:lnTo>
                  <a:lnTo>
                    <a:pt x="8" y="72"/>
                  </a:lnTo>
                  <a:lnTo>
                    <a:pt x="18" y="82"/>
                  </a:lnTo>
                  <a:lnTo>
                    <a:pt x="30" y="85"/>
                  </a:lnTo>
                  <a:lnTo>
                    <a:pt x="40" y="82"/>
                  </a:lnTo>
                  <a:lnTo>
                    <a:pt x="49" y="72"/>
                  </a:lnTo>
                  <a:lnTo>
                    <a:pt x="55" y="59"/>
                  </a:lnTo>
                  <a:lnTo>
                    <a:pt x="57" y="42"/>
                  </a:lnTo>
                  <a:lnTo>
                    <a:pt x="55" y="26"/>
                  </a:lnTo>
                  <a:lnTo>
                    <a:pt x="49" y="12"/>
                  </a:lnTo>
                  <a:lnTo>
                    <a:pt x="40" y="3"/>
                  </a:lnTo>
                  <a:lnTo>
                    <a:pt x="3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457" name="Freeform 40"/>
            <p:cNvSpPr>
              <a:spLocks/>
            </p:cNvSpPr>
            <p:nvPr/>
          </p:nvSpPr>
          <p:spPr bwMode="auto">
            <a:xfrm>
              <a:off x="3084" y="2122"/>
              <a:ext cx="22" cy="33"/>
            </a:xfrm>
            <a:custGeom>
              <a:avLst/>
              <a:gdLst>
                <a:gd name="T0" fmla="*/ 0 w 45"/>
                <a:gd name="T1" fmla="*/ 0 h 67"/>
                <a:gd name="T2" fmla="*/ 0 w 45"/>
                <a:gd name="T3" fmla="*/ 0 h 67"/>
                <a:gd name="T4" fmla="*/ 0 w 45"/>
                <a:gd name="T5" fmla="*/ 0 h 67"/>
                <a:gd name="T6" fmla="*/ 0 w 45"/>
                <a:gd name="T7" fmla="*/ 0 h 67"/>
                <a:gd name="T8" fmla="*/ 0 w 45"/>
                <a:gd name="T9" fmla="*/ 0 h 67"/>
                <a:gd name="T10" fmla="*/ 0 w 45"/>
                <a:gd name="T11" fmla="*/ 0 h 67"/>
                <a:gd name="T12" fmla="*/ 0 w 45"/>
                <a:gd name="T13" fmla="*/ 0 h 67"/>
                <a:gd name="T14" fmla="*/ 0 w 45"/>
                <a:gd name="T15" fmla="*/ 0 h 67"/>
                <a:gd name="T16" fmla="*/ 0 w 45"/>
                <a:gd name="T17" fmla="*/ 0 h 67"/>
                <a:gd name="T18" fmla="*/ 0 w 45"/>
                <a:gd name="T19" fmla="*/ 0 h 67"/>
                <a:gd name="T20" fmla="*/ 0 w 45"/>
                <a:gd name="T21" fmla="*/ 0 h 67"/>
                <a:gd name="T22" fmla="*/ 0 w 45"/>
                <a:gd name="T23" fmla="*/ 0 h 67"/>
                <a:gd name="T24" fmla="*/ 0 w 45"/>
                <a:gd name="T25" fmla="*/ 0 h 67"/>
                <a:gd name="T26" fmla="*/ 0 w 45"/>
                <a:gd name="T27" fmla="*/ 0 h 67"/>
                <a:gd name="T28" fmla="*/ 0 w 45"/>
                <a:gd name="T29" fmla="*/ 0 h 67"/>
                <a:gd name="T30" fmla="*/ 0 w 45"/>
                <a:gd name="T31" fmla="*/ 0 h 67"/>
                <a:gd name="T32" fmla="*/ 0 w 45"/>
                <a:gd name="T33" fmla="*/ 0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5"/>
                <a:gd name="T52" fmla="*/ 0 h 67"/>
                <a:gd name="T53" fmla="*/ 45 w 45"/>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5" h="67">
                  <a:moveTo>
                    <a:pt x="28" y="0"/>
                  </a:moveTo>
                  <a:lnTo>
                    <a:pt x="19" y="2"/>
                  </a:lnTo>
                  <a:lnTo>
                    <a:pt x="11" y="8"/>
                  </a:lnTo>
                  <a:lnTo>
                    <a:pt x="4" y="18"/>
                  </a:lnTo>
                  <a:lnTo>
                    <a:pt x="1" y="31"/>
                  </a:lnTo>
                  <a:lnTo>
                    <a:pt x="0" y="45"/>
                  </a:lnTo>
                  <a:lnTo>
                    <a:pt x="3" y="55"/>
                  </a:lnTo>
                  <a:lnTo>
                    <a:pt x="9" y="63"/>
                  </a:lnTo>
                  <a:lnTo>
                    <a:pt x="17" y="67"/>
                  </a:lnTo>
                  <a:lnTo>
                    <a:pt x="25" y="66"/>
                  </a:lnTo>
                  <a:lnTo>
                    <a:pt x="33" y="61"/>
                  </a:lnTo>
                  <a:lnTo>
                    <a:pt x="40" y="52"/>
                  </a:lnTo>
                  <a:lnTo>
                    <a:pt x="43" y="39"/>
                  </a:lnTo>
                  <a:lnTo>
                    <a:pt x="45" y="25"/>
                  </a:lnTo>
                  <a:lnTo>
                    <a:pt x="42" y="14"/>
                  </a:lnTo>
                  <a:lnTo>
                    <a:pt x="36" y="5"/>
                  </a:lnTo>
                  <a:lnTo>
                    <a:pt x="2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6413" name="Group 41"/>
          <p:cNvGrpSpPr>
            <a:grpSpLocks noChangeAspect="1"/>
          </p:cNvGrpSpPr>
          <p:nvPr/>
        </p:nvGrpSpPr>
        <p:grpSpPr bwMode="auto">
          <a:xfrm rot="2136551">
            <a:off x="762000" y="1492358"/>
            <a:ext cx="793750" cy="901700"/>
            <a:chOff x="2651" y="1873"/>
            <a:chExt cx="457" cy="574"/>
          </a:xfrm>
        </p:grpSpPr>
        <p:sp>
          <p:nvSpPr>
            <p:cNvPr id="16432" name="AutoShape 42"/>
            <p:cNvSpPr>
              <a:spLocks noChangeAspect="1" noChangeArrowheads="1" noTextEdit="1"/>
            </p:cNvSpPr>
            <p:nvPr/>
          </p:nvSpPr>
          <p:spPr bwMode="auto">
            <a:xfrm>
              <a:off x="2651" y="1873"/>
              <a:ext cx="457" cy="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433" name="Freeform 43"/>
            <p:cNvSpPr>
              <a:spLocks/>
            </p:cNvSpPr>
            <p:nvPr/>
          </p:nvSpPr>
          <p:spPr bwMode="auto">
            <a:xfrm>
              <a:off x="2656" y="1935"/>
              <a:ext cx="149" cy="318"/>
            </a:xfrm>
            <a:custGeom>
              <a:avLst/>
              <a:gdLst>
                <a:gd name="T0" fmla="*/ 1 w 297"/>
                <a:gd name="T1" fmla="*/ 1 h 636"/>
                <a:gd name="T2" fmla="*/ 1 w 297"/>
                <a:gd name="T3" fmla="*/ 1 h 636"/>
                <a:gd name="T4" fmla="*/ 1 w 297"/>
                <a:gd name="T5" fmla="*/ 1 h 636"/>
                <a:gd name="T6" fmla="*/ 1 w 297"/>
                <a:gd name="T7" fmla="*/ 1 h 636"/>
                <a:gd name="T8" fmla="*/ 1 w 297"/>
                <a:gd name="T9" fmla="*/ 1 h 636"/>
                <a:gd name="T10" fmla="*/ 1 w 297"/>
                <a:gd name="T11" fmla="*/ 1 h 636"/>
                <a:gd name="T12" fmla="*/ 1 w 297"/>
                <a:gd name="T13" fmla="*/ 1 h 636"/>
                <a:gd name="T14" fmla="*/ 1 w 297"/>
                <a:gd name="T15" fmla="*/ 1 h 636"/>
                <a:gd name="T16" fmla="*/ 1 w 297"/>
                <a:gd name="T17" fmla="*/ 1 h 636"/>
                <a:gd name="T18" fmla="*/ 1 w 297"/>
                <a:gd name="T19" fmla="*/ 1 h 636"/>
                <a:gd name="T20" fmla="*/ 1 w 297"/>
                <a:gd name="T21" fmla="*/ 1 h 636"/>
                <a:gd name="T22" fmla="*/ 1 w 297"/>
                <a:gd name="T23" fmla="*/ 1 h 636"/>
                <a:gd name="T24" fmla="*/ 1 w 297"/>
                <a:gd name="T25" fmla="*/ 1 h 636"/>
                <a:gd name="T26" fmla="*/ 1 w 297"/>
                <a:gd name="T27" fmla="*/ 1 h 636"/>
                <a:gd name="T28" fmla="*/ 1 w 297"/>
                <a:gd name="T29" fmla="*/ 1 h 636"/>
                <a:gd name="T30" fmla="*/ 1 w 297"/>
                <a:gd name="T31" fmla="*/ 1 h 636"/>
                <a:gd name="T32" fmla="*/ 1 w 297"/>
                <a:gd name="T33" fmla="*/ 1 h 636"/>
                <a:gd name="T34" fmla="*/ 1 w 297"/>
                <a:gd name="T35" fmla="*/ 1 h 636"/>
                <a:gd name="T36" fmla="*/ 1 w 297"/>
                <a:gd name="T37" fmla="*/ 1 h 636"/>
                <a:gd name="T38" fmla="*/ 0 w 297"/>
                <a:gd name="T39" fmla="*/ 1 h 636"/>
                <a:gd name="T40" fmla="*/ 1 w 297"/>
                <a:gd name="T41" fmla="*/ 1 h 636"/>
                <a:gd name="T42" fmla="*/ 1 w 297"/>
                <a:gd name="T43" fmla="*/ 1 h 636"/>
                <a:gd name="T44" fmla="*/ 1 w 297"/>
                <a:gd name="T45" fmla="*/ 1 h 636"/>
                <a:gd name="T46" fmla="*/ 1 w 297"/>
                <a:gd name="T47" fmla="*/ 1 h 636"/>
                <a:gd name="T48" fmla="*/ 1 w 297"/>
                <a:gd name="T49" fmla="*/ 1 h 636"/>
                <a:gd name="T50" fmla="*/ 1 w 297"/>
                <a:gd name="T51" fmla="*/ 1 h 636"/>
                <a:gd name="T52" fmla="*/ 1 w 297"/>
                <a:gd name="T53" fmla="*/ 1 h 636"/>
                <a:gd name="T54" fmla="*/ 1 w 297"/>
                <a:gd name="T55" fmla="*/ 1 h 636"/>
                <a:gd name="T56" fmla="*/ 1 w 297"/>
                <a:gd name="T57" fmla="*/ 1 h 636"/>
                <a:gd name="T58" fmla="*/ 1 w 297"/>
                <a:gd name="T59" fmla="*/ 1 h 636"/>
                <a:gd name="T60" fmla="*/ 1 w 297"/>
                <a:gd name="T61" fmla="*/ 1 h 636"/>
                <a:gd name="T62" fmla="*/ 1 w 297"/>
                <a:gd name="T63" fmla="*/ 1 h 636"/>
                <a:gd name="T64" fmla="*/ 1 w 297"/>
                <a:gd name="T65" fmla="*/ 1 h 636"/>
                <a:gd name="T66" fmla="*/ 1 w 297"/>
                <a:gd name="T67" fmla="*/ 1 h 636"/>
                <a:gd name="T68" fmla="*/ 1 w 297"/>
                <a:gd name="T69" fmla="*/ 1 h 636"/>
                <a:gd name="T70" fmla="*/ 1 w 297"/>
                <a:gd name="T71" fmla="*/ 1 h 636"/>
                <a:gd name="T72" fmla="*/ 1 w 297"/>
                <a:gd name="T73" fmla="*/ 1 h 636"/>
                <a:gd name="T74" fmla="*/ 1 w 297"/>
                <a:gd name="T75" fmla="*/ 1 h 636"/>
                <a:gd name="T76" fmla="*/ 1 w 297"/>
                <a:gd name="T77" fmla="*/ 1 h 636"/>
                <a:gd name="T78" fmla="*/ 1 w 297"/>
                <a:gd name="T79" fmla="*/ 1 h 636"/>
                <a:gd name="T80" fmla="*/ 1 w 297"/>
                <a:gd name="T81" fmla="*/ 1 h 636"/>
                <a:gd name="T82" fmla="*/ 1 w 297"/>
                <a:gd name="T83" fmla="*/ 1 h 636"/>
                <a:gd name="T84" fmla="*/ 1 w 297"/>
                <a:gd name="T85" fmla="*/ 1 h 636"/>
                <a:gd name="T86" fmla="*/ 1 w 297"/>
                <a:gd name="T87" fmla="*/ 1 h 636"/>
                <a:gd name="T88" fmla="*/ 1 w 297"/>
                <a:gd name="T89" fmla="*/ 1 h 6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97"/>
                <a:gd name="T136" fmla="*/ 0 h 636"/>
                <a:gd name="T137" fmla="*/ 297 w 297"/>
                <a:gd name="T138" fmla="*/ 636 h 6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97" h="636">
                  <a:moveTo>
                    <a:pt x="162" y="279"/>
                  </a:moveTo>
                  <a:lnTo>
                    <a:pt x="175" y="263"/>
                  </a:lnTo>
                  <a:lnTo>
                    <a:pt x="190" y="251"/>
                  </a:lnTo>
                  <a:lnTo>
                    <a:pt x="206" y="239"/>
                  </a:lnTo>
                  <a:lnTo>
                    <a:pt x="223" y="230"/>
                  </a:lnTo>
                  <a:lnTo>
                    <a:pt x="237" y="221"/>
                  </a:lnTo>
                  <a:lnTo>
                    <a:pt x="252" y="211"/>
                  </a:lnTo>
                  <a:lnTo>
                    <a:pt x="266" y="200"/>
                  </a:lnTo>
                  <a:lnTo>
                    <a:pt x="278" y="186"/>
                  </a:lnTo>
                  <a:lnTo>
                    <a:pt x="293" y="157"/>
                  </a:lnTo>
                  <a:lnTo>
                    <a:pt x="297" y="131"/>
                  </a:lnTo>
                  <a:lnTo>
                    <a:pt x="296" y="107"/>
                  </a:lnTo>
                  <a:lnTo>
                    <a:pt x="289" y="81"/>
                  </a:lnTo>
                  <a:lnTo>
                    <a:pt x="285" y="68"/>
                  </a:lnTo>
                  <a:lnTo>
                    <a:pt x="278" y="57"/>
                  </a:lnTo>
                  <a:lnTo>
                    <a:pt x="270" y="47"/>
                  </a:lnTo>
                  <a:lnTo>
                    <a:pt x="262" y="37"/>
                  </a:lnTo>
                  <a:lnTo>
                    <a:pt x="251" y="29"/>
                  </a:lnTo>
                  <a:lnTo>
                    <a:pt x="241" y="21"/>
                  </a:lnTo>
                  <a:lnTo>
                    <a:pt x="229" y="15"/>
                  </a:lnTo>
                  <a:lnTo>
                    <a:pt x="217" y="10"/>
                  </a:lnTo>
                  <a:lnTo>
                    <a:pt x="204" y="6"/>
                  </a:lnTo>
                  <a:lnTo>
                    <a:pt x="190" y="3"/>
                  </a:lnTo>
                  <a:lnTo>
                    <a:pt x="176" y="2"/>
                  </a:lnTo>
                  <a:lnTo>
                    <a:pt x="162" y="0"/>
                  </a:lnTo>
                  <a:lnTo>
                    <a:pt x="147" y="2"/>
                  </a:lnTo>
                  <a:lnTo>
                    <a:pt x="133" y="4"/>
                  </a:lnTo>
                  <a:lnTo>
                    <a:pt x="118" y="7"/>
                  </a:lnTo>
                  <a:lnTo>
                    <a:pt x="103" y="12"/>
                  </a:lnTo>
                  <a:lnTo>
                    <a:pt x="88" y="18"/>
                  </a:lnTo>
                  <a:lnTo>
                    <a:pt x="74" y="26"/>
                  </a:lnTo>
                  <a:lnTo>
                    <a:pt x="61" y="34"/>
                  </a:lnTo>
                  <a:lnTo>
                    <a:pt x="50" y="43"/>
                  </a:lnTo>
                  <a:lnTo>
                    <a:pt x="39" y="54"/>
                  </a:lnTo>
                  <a:lnTo>
                    <a:pt x="31" y="65"/>
                  </a:lnTo>
                  <a:lnTo>
                    <a:pt x="23" y="77"/>
                  </a:lnTo>
                  <a:lnTo>
                    <a:pt x="18" y="89"/>
                  </a:lnTo>
                  <a:lnTo>
                    <a:pt x="7" y="113"/>
                  </a:lnTo>
                  <a:lnTo>
                    <a:pt x="3" y="141"/>
                  </a:lnTo>
                  <a:lnTo>
                    <a:pt x="0" y="170"/>
                  </a:lnTo>
                  <a:lnTo>
                    <a:pt x="0" y="199"/>
                  </a:lnTo>
                  <a:lnTo>
                    <a:pt x="3" y="240"/>
                  </a:lnTo>
                  <a:lnTo>
                    <a:pt x="8" y="282"/>
                  </a:lnTo>
                  <a:lnTo>
                    <a:pt x="15" y="322"/>
                  </a:lnTo>
                  <a:lnTo>
                    <a:pt x="21" y="359"/>
                  </a:lnTo>
                  <a:lnTo>
                    <a:pt x="27" y="420"/>
                  </a:lnTo>
                  <a:lnTo>
                    <a:pt x="25" y="455"/>
                  </a:lnTo>
                  <a:lnTo>
                    <a:pt x="21" y="486"/>
                  </a:lnTo>
                  <a:lnTo>
                    <a:pt x="25" y="533"/>
                  </a:lnTo>
                  <a:lnTo>
                    <a:pt x="27" y="546"/>
                  </a:lnTo>
                  <a:lnTo>
                    <a:pt x="29" y="558"/>
                  </a:lnTo>
                  <a:lnTo>
                    <a:pt x="33" y="569"/>
                  </a:lnTo>
                  <a:lnTo>
                    <a:pt x="37" y="579"/>
                  </a:lnTo>
                  <a:lnTo>
                    <a:pt x="43" y="589"/>
                  </a:lnTo>
                  <a:lnTo>
                    <a:pt x="49" y="598"/>
                  </a:lnTo>
                  <a:lnTo>
                    <a:pt x="56" y="604"/>
                  </a:lnTo>
                  <a:lnTo>
                    <a:pt x="63" y="611"/>
                  </a:lnTo>
                  <a:lnTo>
                    <a:pt x="72" y="618"/>
                  </a:lnTo>
                  <a:lnTo>
                    <a:pt x="82" y="624"/>
                  </a:lnTo>
                  <a:lnTo>
                    <a:pt x="92" y="629"/>
                  </a:lnTo>
                  <a:lnTo>
                    <a:pt x="103" y="632"/>
                  </a:lnTo>
                  <a:lnTo>
                    <a:pt x="114" y="634"/>
                  </a:lnTo>
                  <a:lnTo>
                    <a:pt x="125" y="636"/>
                  </a:lnTo>
                  <a:lnTo>
                    <a:pt x="136" y="636"/>
                  </a:lnTo>
                  <a:lnTo>
                    <a:pt x="147" y="634"/>
                  </a:lnTo>
                  <a:lnTo>
                    <a:pt x="158" y="632"/>
                  </a:lnTo>
                  <a:lnTo>
                    <a:pt x="168" y="628"/>
                  </a:lnTo>
                  <a:lnTo>
                    <a:pt x="178" y="621"/>
                  </a:lnTo>
                  <a:lnTo>
                    <a:pt x="187" y="613"/>
                  </a:lnTo>
                  <a:lnTo>
                    <a:pt x="194" y="603"/>
                  </a:lnTo>
                  <a:lnTo>
                    <a:pt x="201" y="593"/>
                  </a:lnTo>
                  <a:lnTo>
                    <a:pt x="206" y="580"/>
                  </a:lnTo>
                  <a:lnTo>
                    <a:pt x="211" y="568"/>
                  </a:lnTo>
                  <a:lnTo>
                    <a:pt x="216" y="550"/>
                  </a:lnTo>
                  <a:lnTo>
                    <a:pt x="218" y="533"/>
                  </a:lnTo>
                  <a:lnTo>
                    <a:pt x="218" y="516"/>
                  </a:lnTo>
                  <a:lnTo>
                    <a:pt x="216" y="497"/>
                  </a:lnTo>
                  <a:lnTo>
                    <a:pt x="212" y="482"/>
                  </a:lnTo>
                  <a:lnTo>
                    <a:pt x="208" y="468"/>
                  </a:lnTo>
                  <a:lnTo>
                    <a:pt x="202" y="456"/>
                  </a:lnTo>
                  <a:lnTo>
                    <a:pt x="196" y="443"/>
                  </a:lnTo>
                  <a:lnTo>
                    <a:pt x="180" y="410"/>
                  </a:lnTo>
                  <a:lnTo>
                    <a:pt x="166" y="382"/>
                  </a:lnTo>
                  <a:lnTo>
                    <a:pt x="156" y="360"/>
                  </a:lnTo>
                  <a:lnTo>
                    <a:pt x="149" y="342"/>
                  </a:lnTo>
                  <a:lnTo>
                    <a:pt x="145" y="326"/>
                  </a:lnTo>
                  <a:lnTo>
                    <a:pt x="147" y="311"/>
                  </a:lnTo>
                  <a:lnTo>
                    <a:pt x="152" y="296"/>
                  </a:lnTo>
                  <a:lnTo>
                    <a:pt x="162" y="279"/>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434" name="Freeform 44"/>
            <p:cNvSpPr>
              <a:spLocks/>
            </p:cNvSpPr>
            <p:nvPr/>
          </p:nvSpPr>
          <p:spPr bwMode="auto">
            <a:xfrm>
              <a:off x="2770" y="1873"/>
              <a:ext cx="48" cy="72"/>
            </a:xfrm>
            <a:custGeom>
              <a:avLst/>
              <a:gdLst>
                <a:gd name="T0" fmla="*/ 0 w 98"/>
                <a:gd name="T1" fmla="*/ 0 h 144"/>
                <a:gd name="T2" fmla="*/ 0 w 98"/>
                <a:gd name="T3" fmla="*/ 1 h 144"/>
                <a:gd name="T4" fmla="*/ 0 w 98"/>
                <a:gd name="T5" fmla="*/ 1 h 144"/>
                <a:gd name="T6" fmla="*/ 0 w 98"/>
                <a:gd name="T7" fmla="*/ 1 h 144"/>
                <a:gd name="T8" fmla="*/ 0 w 98"/>
                <a:gd name="T9" fmla="*/ 1 h 144"/>
                <a:gd name="T10" fmla="*/ 0 w 98"/>
                <a:gd name="T11" fmla="*/ 1 h 144"/>
                <a:gd name="T12" fmla="*/ 0 w 98"/>
                <a:gd name="T13" fmla="*/ 1 h 144"/>
                <a:gd name="T14" fmla="*/ 0 w 98"/>
                <a:gd name="T15" fmla="*/ 1 h 144"/>
                <a:gd name="T16" fmla="*/ 0 w 98"/>
                <a:gd name="T17" fmla="*/ 1 h 144"/>
                <a:gd name="T18" fmla="*/ 0 w 98"/>
                <a:gd name="T19" fmla="*/ 1 h 144"/>
                <a:gd name="T20" fmla="*/ 0 w 98"/>
                <a:gd name="T21" fmla="*/ 1 h 144"/>
                <a:gd name="T22" fmla="*/ 0 w 98"/>
                <a:gd name="T23" fmla="*/ 1 h 144"/>
                <a:gd name="T24" fmla="*/ 0 w 98"/>
                <a:gd name="T25" fmla="*/ 1 h 144"/>
                <a:gd name="T26" fmla="*/ 0 w 98"/>
                <a:gd name="T27" fmla="*/ 1 h 144"/>
                <a:gd name="T28" fmla="*/ 0 w 98"/>
                <a:gd name="T29" fmla="*/ 1 h 144"/>
                <a:gd name="T30" fmla="*/ 0 w 98"/>
                <a:gd name="T31" fmla="*/ 1 h 144"/>
                <a:gd name="T32" fmla="*/ 0 w 98"/>
                <a:gd name="T33" fmla="*/ 1 h 144"/>
                <a:gd name="T34" fmla="*/ 0 w 98"/>
                <a:gd name="T35" fmla="*/ 1 h 144"/>
                <a:gd name="T36" fmla="*/ 0 w 98"/>
                <a:gd name="T37" fmla="*/ 1 h 144"/>
                <a:gd name="T38" fmla="*/ 0 w 98"/>
                <a:gd name="T39" fmla="*/ 1 h 144"/>
                <a:gd name="T40" fmla="*/ 0 w 98"/>
                <a:gd name="T41" fmla="*/ 1 h 144"/>
                <a:gd name="T42" fmla="*/ 0 w 98"/>
                <a:gd name="T43" fmla="*/ 1 h 144"/>
                <a:gd name="T44" fmla="*/ 0 w 98"/>
                <a:gd name="T45" fmla="*/ 1 h 144"/>
                <a:gd name="T46" fmla="*/ 0 w 98"/>
                <a:gd name="T47" fmla="*/ 1 h 144"/>
                <a:gd name="T48" fmla="*/ 0 w 98"/>
                <a:gd name="T49" fmla="*/ 1 h 144"/>
                <a:gd name="T50" fmla="*/ 0 w 98"/>
                <a:gd name="T51" fmla="*/ 1 h 144"/>
                <a:gd name="T52" fmla="*/ 0 w 98"/>
                <a:gd name="T53" fmla="*/ 1 h 144"/>
                <a:gd name="T54" fmla="*/ 0 w 98"/>
                <a:gd name="T55" fmla="*/ 1 h 144"/>
                <a:gd name="T56" fmla="*/ 0 w 98"/>
                <a:gd name="T57" fmla="*/ 1 h 144"/>
                <a:gd name="T58" fmla="*/ 0 w 98"/>
                <a:gd name="T59" fmla="*/ 1 h 144"/>
                <a:gd name="T60" fmla="*/ 0 w 98"/>
                <a:gd name="T61" fmla="*/ 1 h 144"/>
                <a:gd name="T62" fmla="*/ 0 w 98"/>
                <a:gd name="T63" fmla="*/ 1 h 144"/>
                <a:gd name="T64" fmla="*/ 0 w 98"/>
                <a:gd name="T65" fmla="*/ 1 h 144"/>
                <a:gd name="T66" fmla="*/ 0 w 98"/>
                <a:gd name="T67" fmla="*/ 1 h 144"/>
                <a:gd name="T68" fmla="*/ 0 w 98"/>
                <a:gd name="T69" fmla="*/ 1 h 144"/>
                <a:gd name="T70" fmla="*/ 0 w 98"/>
                <a:gd name="T71" fmla="*/ 0 h 144"/>
                <a:gd name="T72" fmla="*/ 0 w 98"/>
                <a:gd name="T73" fmla="*/ 0 h 144"/>
                <a:gd name="T74" fmla="*/ 0 w 98"/>
                <a:gd name="T75" fmla="*/ 0 h 14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98"/>
                <a:gd name="T115" fmla="*/ 0 h 144"/>
                <a:gd name="T116" fmla="*/ 98 w 98"/>
                <a:gd name="T117" fmla="*/ 144 h 14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98" h="144">
                  <a:moveTo>
                    <a:pt x="62" y="0"/>
                  </a:moveTo>
                  <a:lnTo>
                    <a:pt x="70" y="3"/>
                  </a:lnTo>
                  <a:lnTo>
                    <a:pt x="80" y="10"/>
                  </a:lnTo>
                  <a:lnTo>
                    <a:pt x="86" y="18"/>
                  </a:lnTo>
                  <a:lnTo>
                    <a:pt x="92" y="28"/>
                  </a:lnTo>
                  <a:lnTo>
                    <a:pt x="96" y="39"/>
                  </a:lnTo>
                  <a:lnTo>
                    <a:pt x="98" y="53"/>
                  </a:lnTo>
                  <a:lnTo>
                    <a:pt x="98" y="67"/>
                  </a:lnTo>
                  <a:lnTo>
                    <a:pt x="97" y="82"/>
                  </a:lnTo>
                  <a:lnTo>
                    <a:pt x="93" y="96"/>
                  </a:lnTo>
                  <a:lnTo>
                    <a:pt x="88" y="108"/>
                  </a:lnTo>
                  <a:lnTo>
                    <a:pt x="82" y="120"/>
                  </a:lnTo>
                  <a:lnTo>
                    <a:pt x="74" y="129"/>
                  </a:lnTo>
                  <a:lnTo>
                    <a:pt x="65" y="136"/>
                  </a:lnTo>
                  <a:lnTo>
                    <a:pt x="55" y="142"/>
                  </a:lnTo>
                  <a:lnTo>
                    <a:pt x="46" y="144"/>
                  </a:lnTo>
                  <a:lnTo>
                    <a:pt x="36" y="144"/>
                  </a:lnTo>
                  <a:lnTo>
                    <a:pt x="27" y="141"/>
                  </a:lnTo>
                  <a:lnTo>
                    <a:pt x="20" y="135"/>
                  </a:lnTo>
                  <a:lnTo>
                    <a:pt x="13" y="128"/>
                  </a:lnTo>
                  <a:lnTo>
                    <a:pt x="7" y="118"/>
                  </a:lnTo>
                  <a:lnTo>
                    <a:pt x="4" y="106"/>
                  </a:lnTo>
                  <a:lnTo>
                    <a:pt x="1" y="93"/>
                  </a:lnTo>
                  <a:lnTo>
                    <a:pt x="0" y="81"/>
                  </a:lnTo>
                  <a:lnTo>
                    <a:pt x="1" y="66"/>
                  </a:lnTo>
                  <a:lnTo>
                    <a:pt x="6" y="50"/>
                  </a:lnTo>
                  <a:lnTo>
                    <a:pt x="13" y="35"/>
                  </a:lnTo>
                  <a:lnTo>
                    <a:pt x="20" y="22"/>
                  </a:lnTo>
                  <a:lnTo>
                    <a:pt x="28" y="12"/>
                  </a:lnTo>
                  <a:lnTo>
                    <a:pt x="32" y="9"/>
                  </a:lnTo>
                  <a:lnTo>
                    <a:pt x="37" y="6"/>
                  </a:lnTo>
                  <a:lnTo>
                    <a:pt x="40" y="5"/>
                  </a:lnTo>
                  <a:lnTo>
                    <a:pt x="45" y="2"/>
                  </a:lnTo>
                  <a:lnTo>
                    <a:pt x="50" y="1"/>
                  </a:lnTo>
                  <a:lnTo>
                    <a:pt x="54" y="1"/>
                  </a:lnTo>
                  <a:lnTo>
                    <a:pt x="58" y="0"/>
                  </a:lnTo>
                  <a:lnTo>
                    <a:pt x="62"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435" name="Freeform 45"/>
            <p:cNvSpPr>
              <a:spLocks/>
            </p:cNvSpPr>
            <p:nvPr/>
          </p:nvSpPr>
          <p:spPr bwMode="auto">
            <a:xfrm>
              <a:off x="2734" y="1882"/>
              <a:ext cx="33" cy="49"/>
            </a:xfrm>
            <a:custGeom>
              <a:avLst/>
              <a:gdLst>
                <a:gd name="T0" fmla="*/ 0 w 67"/>
                <a:gd name="T1" fmla="*/ 0 h 98"/>
                <a:gd name="T2" fmla="*/ 0 w 67"/>
                <a:gd name="T3" fmla="*/ 1 h 98"/>
                <a:gd name="T4" fmla="*/ 0 w 67"/>
                <a:gd name="T5" fmla="*/ 1 h 98"/>
                <a:gd name="T6" fmla="*/ 0 w 67"/>
                <a:gd name="T7" fmla="*/ 1 h 98"/>
                <a:gd name="T8" fmla="*/ 0 w 67"/>
                <a:gd name="T9" fmla="*/ 1 h 98"/>
                <a:gd name="T10" fmla="*/ 0 w 67"/>
                <a:gd name="T11" fmla="*/ 1 h 98"/>
                <a:gd name="T12" fmla="*/ 0 w 67"/>
                <a:gd name="T13" fmla="*/ 1 h 98"/>
                <a:gd name="T14" fmla="*/ 0 w 67"/>
                <a:gd name="T15" fmla="*/ 1 h 98"/>
                <a:gd name="T16" fmla="*/ 0 w 67"/>
                <a:gd name="T17" fmla="*/ 1 h 98"/>
                <a:gd name="T18" fmla="*/ 0 w 67"/>
                <a:gd name="T19" fmla="*/ 1 h 98"/>
                <a:gd name="T20" fmla="*/ 0 w 67"/>
                <a:gd name="T21" fmla="*/ 1 h 98"/>
                <a:gd name="T22" fmla="*/ 0 w 67"/>
                <a:gd name="T23" fmla="*/ 1 h 98"/>
                <a:gd name="T24" fmla="*/ 0 w 67"/>
                <a:gd name="T25" fmla="*/ 1 h 98"/>
                <a:gd name="T26" fmla="*/ 0 w 67"/>
                <a:gd name="T27" fmla="*/ 1 h 98"/>
                <a:gd name="T28" fmla="*/ 0 w 67"/>
                <a:gd name="T29" fmla="*/ 1 h 98"/>
                <a:gd name="T30" fmla="*/ 0 w 67"/>
                <a:gd name="T31" fmla="*/ 1 h 98"/>
                <a:gd name="T32" fmla="*/ 0 w 67"/>
                <a:gd name="T33" fmla="*/ 1 h 98"/>
                <a:gd name="T34" fmla="*/ 0 w 67"/>
                <a:gd name="T35" fmla="*/ 1 h 98"/>
                <a:gd name="T36" fmla="*/ 0 w 67"/>
                <a:gd name="T37" fmla="*/ 1 h 98"/>
                <a:gd name="T38" fmla="*/ 0 w 67"/>
                <a:gd name="T39" fmla="*/ 1 h 98"/>
                <a:gd name="T40" fmla="*/ 0 w 67"/>
                <a:gd name="T41" fmla="*/ 1 h 98"/>
                <a:gd name="T42" fmla="*/ 0 w 67"/>
                <a:gd name="T43" fmla="*/ 1 h 98"/>
                <a:gd name="T44" fmla="*/ 0 w 67"/>
                <a:gd name="T45" fmla="*/ 1 h 98"/>
                <a:gd name="T46" fmla="*/ 0 w 67"/>
                <a:gd name="T47" fmla="*/ 1 h 98"/>
                <a:gd name="T48" fmla="*/ 0 w 67"/>
                <a:gd name="T49" fmla="*/ 0 h 98"/>
                <a:gd name="T50" fmla="*/ 0 w 67"/>
                <a:gd name="T51" fmla="*/ 0 h 9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7"/>
                <a:gd name="T79" fmla="*/ 0 h 98"/>
                <a:gd name="T80" fmla="*/ 67 w 67"/>
                <a:gd name="T81" fmla="*/ 98 h 9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7" h="98">
                  <a:moveTo>
                    <a:pt x="32" y="0"/>
                  </a:moveTo>
                  <a:lnTo>
                    <a:pt x="39" y="2"/>
                  </a:lnTo>
                  <a:lnTo>
                    <a:pt x="46" y="4"/>
                  </a:lnTo>
                  <a:lnTo>
                    <a:pt x="52" y="9"/>
                  </a:lnTo>
                  <a:lnTo>
                    <a:pt x="56" y="14"/>
                  </a:lnTo>
                  <a:lnTo>
                    <a:pt x="61" y="21"/>
                  </a:lnTo>
                  <a:lnTo>
                    <a:pt x="64" y="29"/>
                  </a:lnTo>
                  <a:lnTo>
                    <a:pt x="65" y="38"/>
                  </a:lnTo>
                  <a:lnTo>
                    <a:pt x="67" y="49"/>
                  </a:lnTo>
                  <a:lnTo>
                    <a:pt x="65" y="59"/>
                  </a:lnTo>
                  <a:lnTo>
                    <a:pt x="64" y="68"/>
                  </a:lnTo>
                  <a:lnTo>
                    <a:pt x="61" y="78"/>
                  </a:lnTo>
                  <a:lnTo>
                    <a:pt x="56" y="85"/>
                  </a:lnTo>
                  <a:lnTo>
                    <a:pt x="52" y="90"/>
                  </a:lnTo>
                  <a:lnTo>
                    <a:pt x="46" y="95"/>
                  </a:lnTo>
                  <a:lnTo>
                    <a:pt x="39" y="97"/>
                  </a:lnTo>
                  <a:lnTo>
                    <a:pt x="32" y="98"/>
                  </a:lnTo>
                  <a:lnTo>
                    <a:pt x="19" y="95"/>
                  </a:lnTo>
                  <a:lnTo>
                    <a:pt x="9" y="85"/>
                  </a:lnTo>
                  <a:lnTo>
                    <a:pt x="2" y="68"/>
                  </a:lnTo>
                  <a:lnTo>
                    <a:pt x="0" y="49"/>
                  </a:lnTo>
                  <a:lnTo>
                    <a:pt x="2" y="29"/>
                  </a:lnTo>
                  <a:lnTo>
                    <a:pt x="9" y="14"/>
                  </a:lnTo>
                  <a:lnTo>
                    <a:pt x="19" y="4"/>
                  </a:lnTo>
                  <a:lnTo>
                    <a:pt x="32"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436" name="Freeform 46"/>
            <p:cNvSpPr>
              <a:spLocks/>
            </p:cNvSpPr>
            <p:nvPr/>
          </p:nvSpPr>
          <p:spPr bwMode="auto">
            <a:xfrm>
              <a:off x="2703" y="1891"/>
              <a:ext cx="27" cy="42"/>
            </a:xfrm>
            <a:custGeom>
              <a:avLst/>
              <a:gdLst>
                <a:gd name="T0" fmla="*/ 1 w 54"/>
                <a:gd name="T1" fmla="*/ 0 h 84"/>
                <a:gd name="T2" fmla="*/ 1 w 54"/>
                <a:gd name="T3" fmla="*/ 1 h 84"/>
                <a:gd name="T4" fmla="*/ 1 w 54"/>
                <a:gd name="T5" fmla="*/ 1 h 84"/>
                <a:gd name="T6" fmla="*/ 1 w 54"/>
                <a:gd name="T7" fmla="*/ 1 h 84"/>
                <a:gd name="T8" fmla="*/ 1 w 54"/>
                <a:gd name="T9" fmla="*/ 1 h 84"/>
                <a:gd name="T10" fmla="*/ 1 w 54"/>
                <a:gd name="T11" fmla="*/ 1 h 84"/>
                <a:gd name="T12" fmla="*/ 1 w 54"/>
                <a:gd name="T13" fmla="*/ 1 h 84"/>
                <a:gd name="T14" fmla="*/ 1 w 54"/>
                <a:gd name="T15" fmla="*/ 1 h 84"/>
                <a:gd name="T16" fmla="*/ 1 w 54"/>
                <a:gd name="T17" fmla="*/ 1 h 84"/>
                <a:gd name="T18" fmla="*/ 1 w 54"/>
                <a:gd name="T19" fmla="*/ 1 h 84"/>
                <a:gd name="T20" fmla="*/ 1 w 54"/>
                <a:gd name="T21" fmla="*/ 1 h 84"/>
                <a:gd name="T22" fmla="*/ 1 w 54"/>
                <a:gd name="T23" fmla="*/ 1 h 84"/>
                <a:gd name="T24" fmla="*/ 0 w 54"/>
                <a:gd name="T25" fmla="*/ 1 h 84"/>
                <a:gd name="T26" fmla="*/ 1 w 54"/>
                <a:gd name="T27" fmla="*/ 1 h 84"/>
                <a:gd name="T28" fmla="*/ 1 w 54"/>
                <a:gd name="T29" fmla="*/ 1 h 84"/>
                <a:gd name="T30" fmla="*/ 1 w 54"/>
                <a:gd name="T31" fmla="*/ 1 h 84"/>
                <a:gd name="T32" fmla="*/ 1 w 54"/>
                <a:gd name="T33" fmla="*/ 0 h 84"/>
                <a:gd name="T34" fmla="*/ 1 w 54"/>
                <a:gd name="T35" fmla="*/ 0 h 8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4"/>
                <a:gd name="T55" fmla="*/ 0 h 84"/>
                <a:gd name="T56" fmla="*/ 54 w 54"/>
                <a:gd name="T57" fmla="*/ 84 h 8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4" h="84">
                  <a:moveTo>
                    <a:pt x="27" y="0"/>
                  </a:moveTo>
                  <a:lnTo>
                    <a:pt x="38" y="3"/>
                  </a:lnTo>
                  <a:lnTo>
                    <a:pt x="46" y="11"/>
                  </a:lnTo>
                  <a:lnTo>
                    <a:pt x="52" y="25"/>
                  </a:lnTo>
                  <a:lnTo>
                    <a:pt x="54" y="41"/>
                  </a:lnTo>
                  <a:lnTo>
                    <a:pt x="52" y="57"/>
                  </a:lnTo>
                  <a:lnTo>
                    <a:pt x="46" y="71"/>
                  </a:lnTo>
                  <a:lnTo>
                    <a:pt x="38" y="80"/>
                  </a:lnTo>
                  <a:lnTo>
                    <a:pt x="27" y="84"/>
                  </a:lnTo>
                  <a:lnTo>
                    <a:pt x="16" y="80"/>
                  </a:lnTo>
                  <a:lnTo>
                    <a:pt x="8" y="71"/>
                  </a:lnTo>
                  <a:lnTo>
                    <a:pt x="2" y="57"/>
                  </a:lnTo>
                  <a:lnTo>
                    <a:pt x="0" y="41"/>
                  </a:lnTo>
                  <a:lnTo>
                    <a:pt x="2" y="25"/>
                  </a:lnTo>
                  <a:lnTo>
                    <a:pt x="8" y="11"/>
                  </a:lnTo>
                  <a:lnTo>
                    <a:pt x="16" y="3"/>
                  </a:lnTo>
                  <a:lnTo>
                    <a:pt x="27"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437" name="Freeform 47"/>
            <p:cNvSpPr>
              <a:spLocks/>
            </p:cNvSpPr>
            <p:nvPr/>
          </p:nvSpPr>
          <p:spPr bwMode="auto">
            <a:xfrm>
              <a:off x="2673" y="1902"/>
              <a:ext cx="28" cy="43"/>
            </a:xfrm>
            <a:custGeom>
              <a:avLst/>
              <a:gdLst>
                <a:gd name="T0" fmla="*/ 1 w 56"/>
                <a:gd name="T1" fmla="*/ 0 h 85"/>
                <a:gd name="T2" fmla="*/ 1 w 56"/>
                <a:gd name="T3" fmla="*/ 1 h 85"/>
                <a:gd name="T4" fmla="*/ 1 w 56"/>
                <a:gd name="T5" fmla="*/ 1 h 85"/>
                <a:gd name="T6" fmla="*/ 1 w 56"/>
                <a:gd name="T7" fmla="*/ 1 h 85"/>
                <a:gd name="T8" fmla="*/ 1 w 56"/>
                <a:gd name="T9" fmla="*/ 1 h 85"/>
                <a:gd name="T10" fmla="*/ 1 w 56"/>
                <a:gd name="T11" fmla="*/ 1 h 85"/>
                <a:gd name="T12" fmla="*/ 1 w 56"/>
                <a:gd name="T13" fmla="*/ 1 h 85"/>
                <a:gd name="T14" fmla="*/ 1 w 56"/>
                <a:gd name="T15" fmla="*/ 1 h 85"/>
                <a:gd name="T16" fmla="*/ 1 w 56"/>
                <a:gd name="T17" fmla="*/ 1 h 85"/>
                <a:gd name="T18" fmla="*/ 1 w 56"/>
                <a:gd name="T19" fmla="*/ 1 h 85"/>
                <a:gd name="T20" fmla="*/ 1 w 56"/>
                <a:gd name="T21" fmla="*/ 1 h 85"/>
                <a:gd name="T22" fmla="*/ 1 w 56"/>
                <a:gd name="T23" fmla="*/ 1 h 85"/>
                <a:gd name="T24" fmla="*/ 0 w 56"/>
                <a:gd name="T25" fmla="*/ 1 h 85"/>
                <a:gd name="T26" fmla="*/ 1 w 56"/>
                <a:gd name="T27" fmla="*/ 1 h 85"/>
                <a:gd name="T28" fmla="*/ 1 w 56"/>
                <a:gd name="T29" fmla="*/ 1 h 85"/>
                <a:gd name="T30" fmla="*/ 1 w 56"/>
                <a:gd name="T31" fmla="*/ 1 h 85"/>
                <a:gd name="T32" fmla="*/ 1 w 56"/>
                <a:gd name="T33" fmla="*/ 0 h 85"/>
                <a:gd name="T34" fmla="*/ 1 w 56"/>
                <a:gd name="T35" fmla="*/ 0 h 8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6"/>
                <a:gd name="T55" fmla="*/ 0 h 85"/>
                <a:gd name="T56" fmla="*/ 56 w 56"/>
                <a:gd name="T57" fmla="*/ 85 h 8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6" h="85">
                  <a:moveTo>
                    <a:pt x="29" y="0"/>
                  </a:moveTo>
                  <a:lnTo>
                    <a:pt x="39" y="3"/>
                  </a:lnTo>
                  <a:lnTo>
                    <a:pt x="48" y="12"/>
                  </a:lnTo>
                  <a:lnTo>
                    <a:pt x="54" y="26"/>
                  </a:lnTo>
                  <a:lnTo>
                    <a:pt x="56" y="42"/>
                  </a:lnTo>
                  <a:lnTo>
                    <a:pt x="54" y="59"/>
                  </a:lnTo>
                  <a:lnTo>
                    <a:pt x="48" y="72"/>
                  </a:lnTo>
                  <a:lnTo>
                    <a:pt x="39" y="82"/>
                  </a:lnTo>
                  <a:lnTo>
                    <a:pt x="29" y="85"/>
                  </a:lnTo>
                  <a:lnTo>
                    <a:pt x="17" y="82"/>
                  </a:lnTo>
                  <a:lnTo>
                    <a:pt x="8" y="72"/>
                  </a:lnTo>
                  <a:lnTo>
                    <a:pt x="2" y="59"/>
                  </a:lnTo>
                  <a:lnTo>
                    <a:pt x="0" y="42"/>
                  </a:lnTo>
                  <a:lnTo>
                    <a:pt x="2" y="26"/>
                  </a:lnTo>
                  <a:lnTo>
                    <a:pt x="8" y="12"/>
                  </a:lnTo>
                  <a:lnTo>
                    <a:pt x="17" y="3"/>
                  </a:lnTo>
                  <a:lnTo>
                    <a:pt x="29"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438" name="Freeform 48"/>
            <p:cNvSpPr>
              <a:spLocks/>
            </p:cNvSpPr>
            <p:nvPr/>
          </p:nvSpPr>
          <p:spPr bwMode="auto">
            <a:xfrm>
              <a:off x="2653" y="1929"/>
              <a:ext cx="22" cy="34"/>
            </a:xfrm>
            <a:custGeom>
              <a:avLst/>
              <a:gdLst>
                <a:gd name="T0" fmla="*/ 1 w 44"/>
                <a:gd name="T1" fmla="*/ 0 h 67"/>
                <a:gd name="T2" fmla="*/ 1 w 44"/>
                <a:gd name="T3" fmla="*/ 1 h 67"/>
                <a:gd name="T4" fmla="*/ 1 w 44"/>
                <a:gd name="T5" fmla="*/ 1 h 67"/>
                <a:gd name="T6" fmla="*/ 1 w 44"/>
                <a:gd name="T7" fmla="*/ 1 h 67"/>
                <a:gd name="T8" fmla="*/ 1 w 44"/>
                <a:gd name="T9" fmla="*/ 1 h 67"/>
                <a:gd name="T10" fmla="*/ 1 w 44"/>
                <a:gd name="T11" fmla="*/ 1 h 67"/>
                <a:gd name="T12" fmla="*/ 1 w 44"/>
                <a:gd name="T13" fmla="*/ 1 h 67"/>
                <a:gd name="T14" fmla="*/ 1 w 44"/>
                <a:gd name="T15" fmla="*/ 1 h 67"/>
                <a:gd name="T16" fmla="*/ 1 w 44"/>
                <a:gd name="T17" fmla="*/ 1 h 67"/>
                <a:gd name="T18" fmla="*/ 1 w 44"/>
                <a:gd name="T19" fmla="*/ 1 h 67"/>
                <a:gd name="T20" fmla="*/ 1 w 44"/>
                <a:gd name="T21" fmla="*/ 1 h 67"/>
                <a:gd name="T22" fmla="*/ 1 w 44"/>
                <a:gd name="T23" fmla="*/ 1 h 67"/>
                <a:gd name="T24" fmla="*/ 0 w 44"/>
                <a:gd name="T25" fmla="*/ 1 h 67"/>
                <a:gd name="T26" fmla="*/ 0 w 44"/>
                <a:gd name="T27" fmla="*/ 1 h 67"/>
                <a:gd name="T28" fmla="*/ 1 w 44"/>
                <a:gd name="T29" fmla="*/ 1 h 67"/>
                <a:gd name="T30" fmla="*/ 1 w 44"/>
                <a:gd name="T31" fmla="*/ 1 h 67"/>
                <a:gd name="T32" fmla="*/ 1 w 44"/>
                <a:gd name="T33" fmla="*/ 0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4"/>
                <a:gd name="T52" fmla="*/ 0 h 67"/>
                <a:gd name="T53" fmla="*/ 44 w 44"/>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4" h="67">
                  <a:moveTo>
                    <a:pt x="17" y="0"/>
                  </a:moveTo>
                  <a:lnTo>
                    <a:pt x="26" y="2"/>
                  </a:lnTo>
                  <a:lnTo>
                    <a:pt x="34" y="8"/>
                  </a:lnTo>
                  <a:lnTo>
                    <a:pt x="40" y="18"/>
                  </a:lnTo>
                  <a:lnTo>
                    <a:pt x="44" y="31"/>
                  </a:lnTo>
                  <a:lnTo>
                    <a:pt x="44" y="44"/>
                  </a:lnTo>
                  <a:lnTo>
                    <a:pt x="42" y="55"/>
                  </a:lnTo>
                  <a:lnTo>
                    <a:pt x="36" y="63"/>
                  </a:lnTo>
                  <a:lnTo>
                    <a:pt x="28" y="67"/>
                  </a:lnTo>
                  <a:lnTo>
                    <a:pt x="19" y="66"/>
                  </a:lnTo>
                  <a:lnTo>
                    <a:pt x="11" y="61"/>
                  </a:lnTo>
                  <a:lnTo>
                    <a:pt x="5" y="51"/>
                  </a:lnTo>
                  <a:lnTo>
                    <a:pt x="0" y="38"/>
                  </a:lnTo>
                  <a:lnTo>
                    <a:pt x="0" y="25"/>
                  </a:lnTo>
                  <a:lnTo>
                    <a:pt x="3" y="14"/>
                  </a:lnTo>
                  <a:lnTo>
                    <a:pt x="9" y="5"/>
                  </a:lnTo>
                  <a:lnTo>
                    <a:pt x="17"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439" name="Freeform 49"/>
            <p:cNvSpPr>
              <a:spLocks/>
            </p:cNvSpPr>
            <p:nvPr/>
          </p:nvSpPr>
          <p:spPr bwMode="auto">
            <a:xfrm>
              <a:off x="2953" y="2128"/>
              <a:ext cx="149" cy="317"/>
            </a:xfrm>
            <a:custGeom>
              <a:avLst/>
              <a:gdLst>
                <a:gd name="T0" fmla="*/ 1 w 298"/>
                <a:gd name="T1" fmla="*/ 0 h 636"/>
                <a:gd name="T2" fmla="*/ 1 w 298"/>
                <a:gd name="T3" fmla="*/ 0 h 636"/>
                <a:gd name="T4" fmla="*/ 1 w 298"/>
                <a:gd name="T5" fmla="*/ 0 h 636"/>
                <a:gd name="T6" fmla="*/ 1 w 298"/>
                <a:gd name="T7" fmla="*/ 0 h 636"/>
                <a:gd name="T8" fmla="*/ 1 w 298"/>
                <a:gd name="T9" fmla="*/ 0 h 636"/>
                <a:gd name="T10" fmla="*/ 1 w 298"/>
                <a:gd name="T11" fmla="*/ 0 h 636"/>
                <a:gd name="T12" fmla="*/ 1 w 298"/>
                <a:gd name="T13" fmla="*/ 0 h 636"/>
                <a:gd name="T14" fmla="*/ 1 w 298"/>
                <a:gd name="T15" fmla="*/ 0 h 636"/>
                <a:gd name="T16" fmla="*/ 1 w 298"/>
                <a:gd name="T17" fmla="*/ 0 h 636"/>
                <a:gd name="T18" fmla="*/ 1 w 298"/>
                <a:gd name="T19" fmla="*/ 0 h 636"/>
                <a:gd name="T20" fmla="*/ 1 w 298"/>
                <a:gd name="T21" fmla="*/ 0 h 636"/>
                <a:gd name="T22" fmla="*/ 1 w 298"/>
                <a:gd name="T23" fmla="*/ 0 h 636"/>
                <a:gd name="T24" fmla="*/ 1 w 298"/>
                <a:gd name="T25" fmla="*/ 0 h 636"/>
                <a:gd name="T26" fmla="*/ 1 w 298"/>
                <a:gd name="T27" fmla="*/ 0 h 636"/>
                <a:gd name="T28" fmla="*/ 1 w 298"/>
                <a:gd name="T29" fmla="*/ 0 h 636"/>
                <a:gd name="T30" fmla="*/ 1 w 298"/>
                <a:gd name="T31" fmla="*/ 0 h 636"/>
                <a:gd name="T32" fmla="*/ 1 w 298"/>
                <a:gd name="T33" fmla="*/ 0 h 636"/>
                <a:gd name="T34" fmla="*/ 1 w 298"/>
                <a:gd name="T35" fmla="*/ 0 h 636"/>
                <a:gd name="T36" fmla="*/ 1 w 298"/>
                <a:gd name="T37" fmla="*/ 0 h 636"/>
                <a:gd name="T38" fmla="*/ 1 w 298"/>
                <a:gd name="T39" fmla="*/ 0 h 636"/>
                <a:gd name="T40" fmla="*/ 1 w 298"/>
                <a:gd name="T41" fmla="*/ 0 h 636"/>
                <a:gd name="T42" fmla="*/ 1 w 298"/>
                <a:gd name="T43" fmla="*/ 0 h 636"/>
                <a:gd name="T44" fmla="*/ 1 w 298"/>
                <a:gd name="T45" fmla="*/ 0 h 636"/>
                <a:gd name="T46" fmla="*/ 1 w 298"/>
                <a:gd name="T47" fmla="*/ 0 h 636"/>
                <a:gd name="T48" fmla="*/ 1 w 298"/>
                <a:gd name="T49" fmla="*/ 0 h 636"/>
                <a:gd name="T50" fmla="*/ 1 w 298"/>
                <a:gd name="T51" fmla="*/ 0 h 636"/>
                <a:gd name="T52" fmla="*/ 1 w 298"/>
                <a:gd name="T53" fmla="*/ 0 h 636"/>
                <a:gd name="T54" fmla="*/ 1 w 298"/>
                <a:gd name="T55" fmla="*/ 0 h 636"/>
                <a:gd name="T56" fmla="*/ 1 w 298"/>
                <a:gd name="T57" fmla="*/ 0 h 636"/>
                <a:gd name="T58" fmla="*/ 1 w 298"/>
                <a:gd name="T59" fmla="*/ 0 h 636"/>
                <a:gd name="T60" fmla="*/ 1 w 298"/>
                <a:gd name="T61" fmla="*/ 0 h 636"/>
                <a:gd name="T62" fmla="*/ 1 w 298"/>
                <a:gd name="T63" fmla="*/ 0 h 636"/>
                <a:gd name="T64" fmla="*/ 1 w 298"/>
                <a:gd name="T65" fmla="*/ 0 h 636"/>
                <a:gd name="T66" fmla="*/ 1 w 298"/>
                <a:gd name="T67" fmla="*/ 0 h 636"/>
                <a:gd name="T68" fmla="*/ 1 w 298"/>
                <a:gd name="T69" fmla="*/ 0 h 636"/>
                <a:gd name="T70" fmla="*/ 1 w 298"/>
                <a:gd name="T71" fmla="*/ 0 h 636"/>
                <a:gd name="T72" fmla="*/ 1 w 298"/>
                <a:gd name="T73" fmla="*/ 0 h 636"/>
                <a:gd name="T74" fmla="*/ 1 w 298"/>
                <a:gd name="T75" fmla="*/ 0 h 636"/>
                <a:gd name="T76" fmla="*/ 1 w 298"/>
                <a:gd name="T77" fmla="*/ 0 h 636"/>
                <a:gd name="T78" fmla="*/ 1 w 298"/>
                <a:gd name="T79" fmla="*/ 0 h 636"/>
                <a:gd name="T80" fmla="*/ 1 w 298"/>
                <a:gd name="T81" fmla="*/ 0 h 636"/>
                <a:gd name="T82" fmla="*/ 1 w 298"/>
                <a:gd name="T83" fmla="*/ 0 h 636"/>
                <a:gd name="T84" fmla="*/ 1 w 298"/>
                <a:gd name="T85" fmla="*/ 0 h 636"/>
                <a:gd name="T86" fmla="*/ 1 w 298"/>
                <a:gd name="T87" fmla="*/ 0 h 636"/>
                <a:gd name="T88" fmla="*/ 1 w 298"/>
                <a:gd name="T89" fmla="*/ 0 h 6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98"/>
                <a:gd name="T136" fmla="*/ 0 h 636"/>
                <a:gd name="T137" fmla="*/ 298 w 298"/>
                <a:gd name="T138" fmla="*/ 636 h 6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98" h="636">
                  <a:moveTo>
                    <a:pt x="137" y="277"/>
                  </a:moveTo>
                  <a:lnTo>
                    <a:pt x="124" y="262"/>
                  </a:lnTo>
                  <a:lnTo>
                    <a:pt x="109" y="249"/>
                  </a:lnTo>
                  <a:lnTo>
                    <a:pt x="94" y="238"/>
                  </a:lnTo>
                  <a:lnTo>
                    <a:pt x="77" y="229"/>
                  </a:lnTo>
                  <a:lnTo>
                    <a:pt x="61" y="219"/>
                  </a:lnTo>
                  <a:lnTo>
                    <a:pt x="46" y="209"/>
                  </a:lnTo>
                  <a:lnTo>
                    <a:pt x="33" y="198"/>
                  </a:lnTo>
                  <a:lnTo>
                    <a:pt x="21" y="184"/>
                  </a:lnTo>
                  <a:lnTo>
                    <a:pt x="6" y="156"/>
                  </a:lnTo>
                  <a:lnTo>
                    <a:pt x="0" y="130"/>
                  </a:lnTo>
                  <a:lnTo>
                    <a:pt x="1" y="104"/>
                  </a:lnTo>
                  <a:lnTo>
                    <a:pt x="10" y="79"/>
                  </a:lnTo>
                  <a:lnTo>
                    <a:pt x="15" y="67"/>
                  </a:lnTo>
                  <a:lnTo>
                    <a:pt x="21" y="56"/>
                  </a:lnTo>
                  <a:lnTo>
                    <a:pt x="29" y="45"/>
                  </a:lnTo>
                  <a:lnTo>
                    <a:pt x="37" y="36"/>
                  </a:lnTo>
                  <a:lnTo>
                    <a:pt x="48" y="28"/>
                  </a:lnTo>
                  <a:lnTo>
                    <a:pt x="58" y="21"/>
                  </a:lnTo>
                  <a:lnTo>
                    <a:pt x="69" y="14"/>
                  </a:lnTo>
                  <a:lnTo>
                    <a:pt x="82" y="10"/>
                  </a:lnTo>
                  <a:lnTo>
                    <a:pt x="95" y="5"/>
                  </a:lnTo>
                  <a:lnTo>
                    <a:pt x="109" y="3"/>
                  </a:lnTo>
                  <a:lnTo>
                    <a:pt x="122" y="0"/>
                  </a:lnTo>
                  <a:lnTo>
                    <a:pt x="137" y="0"/>
                  </a:lnTo>
                  <a:lnTo>
                    <a:pt x="151" y="2"/>
                  </a:lnTo>
                  <a:lnTo>
                    <a:pt x="166" y="4"/>
                  </a:lnTo>
                  <a:lnTo>
                    <a:pt x="181" y="7"/>
                  </a:lnTo>
                  <a:lnTo>
                    <a:pt x="196" y="12"/>
                  </a:lnTo>
                  <a:lnTo>
                    <a:pt x="212" y="19"/>
                  </a:lnTo>
                  <a:lnTo>
                    <a:pt x="226" y="26"/>
                  </a:lnTo>
                  <a:lnTo>
                    <a:pt x="239" y="35"/>
                  </a:lnTo>
                  <a:lnTo>
                    <a:pt x="250" y="44"/>
                  </a:lnTo>
                  <a:lnTo>
                    <a:pt x="261" y="53"/>
                  </a:lnTo>
                  <a:lnTo>
                    <a:pt x="269" y="64"/>
                  </a:lnTo>
                  <a:lnTo>
                    <a:pt x="277" y="75"/>
                  </a:lnTo>
                  <a:lnTo>
                    <a:pt x="282" y="87"/>
                  </a:lnTo>
                  <a:lnTo>
                    <a:pt x="292" y="112"/>
                  </a:lnTo>
                  <a:lnTo>
                    <a:pt x="297" y="140"/>
                  </a:lnTo>
                  <a:lnTo>
                    <a:pt x="298" y="168"/>
                  </a:lnTo>
                  <a:lnTo>
                    <a:pt x="298" y="196"/>
                  </a:lnTo>
                  <a:lnTo>
                    <a:pt x="296" y="239"/>
                  </a:lnTo>
                  <a:lnTo>
                    <a:pt x="292" y="282"/>
                  </a:lnTo>
                  <a:lnTo>
                    <a:pt x="285" y="321"/>
                  </a:lnTo>
                  <a:lnTo>
                    <a:pt x="279" y="358"/>
                  </a:lnTo>
                  <a:lnTo>
                    <a:pt x="273" y="419"/>
                  </a:lnTo>
                  <a:lnTo>
                    <a:pt x="275" y="453"/>
                  </a:lnTo>
                  <a:lnTo>
                    <a:pt x="279" y="486"/>
                  </a:lnTo>
                  <a:lnTo>
                    <a:pt x="275" y="533"/>
                  </a:lnTo>
                  <a:lnTo>
                    <a:pt x="273" y="546"/>
                  </a:lnTo>
                  <a:lnTo>
                    <a:pt x="270" y="558"/>
                  </a:lnTo>
                  <a:lnTo>
                    <a:pt x="266" y="569"/>
                  </a:lnTo>
                  <a:lnTo>
                    <a:pt x="262" y="579"/>
                  </a:lnTo>
                  <a:lnTo>
                    <a:pt x="256" y="589"/>
                  </a:lnTo>
                  <a:lnTo>
                    <a:pt x="250" y="598"/>
                  </a:lnTo>
                  <a:lnTo>
                    <a:pt x="243" y="606"/>
                  </a:lnTo>
                  <a:lnTo>
                    <a:pt x="236" y="612"/>
                  </a:lnTo>
                  <a:lnTo>
                    <a:pt x="227" y="619"/>
                  </a:lnTo>
                  <a:lnTo>
                    <a:pt x="217" y="625"/>
                  </a:lnTo>
                  <a:lnTo>
                    <a:pt x="206" y="630"/>
                  </a:lnTo>
                  <a:lnTo>
                    <a:pt x="195" y="632"/>
                  </a:lnTo>
                  <a:lnTo>
                    <a:pt x="183" y="634"/>
                  </a:lnTo>
                  <a:lnTo>
                    <a:pt x="173" y="636"/>
                  </a:lnTo>
                  <a:lnTo>
                    <a:pt x="162" y="636"/>
                  </a:lnTo>
                  <a:lnTo>
                    <a:pt x="151" y="634"/>
                  </a:lnTo>
                  <a:lnTo>
                    <a:pt x="140" y="631"/>
                  </a:lnTo>
                  <a:lnTo>
                    <a:pt x="129" y="626"/>
                  </a:lnTo>
                  <a:lnTo>
                    <a:pt x="120" y="621"/>
                  </a:lnTo>
                  <a:lnTo>
                    <a:pt x="111" y="612"/>
                  </a:lnTo>
                  <a:lnTo>
                    <a:pt x="104" y="602"/>
                  </a:lnTo>
                  <a:lnTo>
                    <a:pt x="97" y="592"/>
                  </a:lnTo>
                  <a:lnTo>
                    <a:pt x="92" y="580"/>
                  </a:lnTo>
                  <a:lnTo>
                    <a:pt x="88" y="566"/>
                  </a:lnTo>
                  <a:lnTo>
                    <a:pt x="83" y="550"/>
                  </a:lnTo>
                  <a:lnTo>
                    <a:pt x="82" y="533"/>
                  </a:lnTo>
                  <a:lnTo>
                    <a:pt x="82" y="516"/>
                  </a:lnTo>
                  <a:lnTo>
                    <a:pt x="84" y="496"/>
                  </a:lnTo>
                  <a:lnTo>
                    <a:pt x="88" y="482"/>
                  </a:lnTo>
                  <a:lnTo>
                    <a:pt x="92" y="468"/>
                  </a:lnTo>
                  <a:lnTo>
                    <a:pt x="98" y="455"/>
                  </a:lnTo>
                  <a:lnTo>
                    <a:pt x="104" y="442"/>
                  </a:lnTo>
                  <a:lnTo>
                    <a:pt x="120" y="408"/>
                  </a:lnTo>
                  <a:lnTo>
                    <a:pt x="133" y="381"/>
                  </a:lnTo>
                  <a:lnTo>
                    <a:pt x="143" y="359"/>
                  </a:lnTo>
                  <a:lnTo>
                    <a:pt x="150" y="340"/>
                  </a:lnTo>
                  <a:lnTo>
                    <a:pt x="153" y="324"/>
                  </a:lnTo>
                  <a:lnTo>
                    <a:pt x="152" y="309"/>
                  </a:lnTo>
                  <a:lnTo>
                    <a:pt x="147" y="293"/>
                  </a:lnTo>
                  <a:lnTo>
                    <a:pt x="137" y="27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440" name="Freeform 50"/>
            <p:cNvSpPr>
              <a:spLocks/>
            </p:cNvSpPr>
            <p:nvPr/>
          </p:nvSpPr>
          <p:spPr bwMode="auto">
            <a:xfrm>
              <a:off x="2940" y="2065"/>
              <a:ext cx="48" cy="73"/>
            </a:xfrm>
            <a:custGeom>
              <a:avLst/>
              <a:gdLst>
                <a:gd name="T0" fmla="*/ 0 w 97"/>
                <a:gd name="T1" fmla="*/ 0 h 144"/>
                <a:gd name="T2" fmla="*/ 0 w 97"/>
                <a:gd name="T3" fmla="*/ 1 h 144"/>
                <a:gd name="T4" fmla="*/ 0 w 97"/>
                <a:gd name="T5" fmla="*/ 1 h 144"/>
                <a:gd name="T6" fmla="*/ 0 w 97"/>
                <a:gd name="T7" fmla="*/ 1 h 144"/>
                <a:gd name="T8" fmla="*/ 0 w 97"/>
                <a:gd name="T9" fmla="*/ 1 h 144"/>
                <a:gd name="T10" fmla="*/ 0 w 97"/>
                <a:gd name="T11" fmla="*/ 1 h 144"/>
                <a:gd name="T12" fmla="*/ 0 w 97"/>
                <a:gd name="T13" fmla="*/ 1 h 144"/>
                <a:gd name="T14" fmla="*/ 0 w 97"/>
                <a:gd name="T15" fmla="*/ 1 h 144"/>
                <a:gd name="T16" fmla="*/ 0 w 97"/>
                <a:gd name="T17" fmla="*/ 1 h 144"/>
                <a:gd name="T18" fmla="*/ 0 w 97"/>
                <a:gd name="T19" fmla="*/ 1 h 144"/>
                <a:gd name="T20" fmla="*/ 0 w 97"/>
                <a:gd name="T21" fmla="*/ 1 h 144"/>
                <a:gd name="T22" fmla="*/ 0 w 97"/>
                <a:gd name="T23" fmla="*/ 1 h 144"/>
                <a:gd name="T24" fmla="*/ 0 w 97"/>
                <a:gd name="T25" fmla="*/ 1 h 144"/>
                <a:gd name="T26" fmla="*/ 0 w 97"/>
                <a:gd name="T27" fmla="*/ 1 h 144"/>
                <a:gd name="T28" fmla="*/ 0 w 97"/>
                <a:gd name="T29" fmla="*/ 1 h 144"/>
                <a:gd name="T30" fmla="*/ 0 w 97"/>
                <a:gd name="T31" fmla="*/ 1 h 144"/>
                <a:gd name="T32" fmla="*/ 0 w 97"/>
                <a:gd name="T33" fmla="*/ 1 h 144"/>
                <a:gd name="T34" fmla="*/ 0 w 97"/>
                <a:gd name="T35" fmla="*/ 1 h 144"/>
                <a:gd name="T36" fmla="*/ 0 w 97"/>
                <a:gd name="T37" fmla="*/ 1 h 144"/>
                <a:gd name="T38" fmla="*/ 0 w 97"/>
                <a:gd name="T39" fmla="*/ 1 h 144"/>
                <a:gd name="T40" fmla="*/ 0 w 97"/>
                <a:gd name="T41" fmla="*/ 1 h 144"/>
                <a:gd name="T42" fmla="*/ 0 w 97"/>
                <a:gd name="T43" fmla="*/ 1 h 144"/>
                <a:gd name="T44" fmla="*/ 0 w 97"/>
                <a:gd name="T45" fmla="*/ 1 h 144"/>
                <a:gd name="T46" fmla="*/ 0 w 97"/>
                <a:gd name="T47" fmla="*/ 1 h 144"/>
                <a:gd name="T48" fmla="*/ 0 w 97"/>
                <a:gd name="T49" fmla="*/ 1 h 144"/>
                <a:gd name="T50" fmla="*/ 0 w 97"/>
                <a:gd name="T51" fmla="*/ 1 h 144"/>
                <a:gd name="T52" fmla="*/ 0 w 97"/>
                <a:gd name="T53" fmla="*/ 1 h 144"/>
                <a:gd name="T54" fmla="*/ 0 w 97"/>
                <a:gd name="T55" fmla="*/ 1 h 144"/>
                <a:gd name="T56" fmla="*/ 0 w 97"/>
                <a:gd name="T57" fmla="*/ 1 h 144"/>
                <a:gd name="T58" fmla="*/ 0 w 97"/>
                <a:gd name="T59" fmla="*/ 1 h 144"/>
                <a:gd name="T60" fmla="*/ 0 w 97"/>
                <a:gd name="T61" fmla="*/ 1 h 144"/>
                <a:gd name="T62" fmla="*/ 0 w 97"/>
                <a:gd name="T63" fmla="*/ 1 h 144"/>
                <a:gd name="T64" fmla="*/ 0 w 97"/>
                <a:gd name="T65" fmla="*/ 0 h 144"/>
                <a:gd name="T66" fmla="*/ 0 w 97"/>
                <a:gd name="T67" fmla="*/ 0 h 14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97"/>
                <a:gd name="T103" fmla="*/ 0 h 144"/>
                <a:gd name="T104" fmla="*/ 97 w 97"/>
                <a:gd name="T105" fmla="*/ 144 h 14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97" h="144">
                  <a:moveTo>
                    <a:pt x="37" y="0"/>
                  </a:moveTo>
                  <a:lnTo>
                    <a:pt x="26" y="3"/>
                  </a:lnTo>
                  <a:lnTo>
                    <a:pt x="18" y="9"/>
                  </a:lnTo>
                  <a:lnTo>
                    <a:pt x="11" y="17"/>
                  </a:lnTo>
                  <a:lnTo>
                    <a:pt x="6" y="28"/>
                  </a:lnTo>
                  <a:lnTo>
                    <a:pt x="1" y="39"/>
                  </a:lnTo>
                  <a:lnTo>
                    <a:pt x="0" y="53"/>
                  </a:lnTo>
                  <a:lnTo>
                    <a:pt x="0" y="67"/>
                  </a:lnTo>
                  <a:lnTo>
                    <a:pt x="1" y="82"/>
                  </a:lnTo>
                  <a:lnTo>
                    <a:pt x="4" y="96"/>
                  </a:lnTo>
                  <a:lnTo>
                    <a:pt x="10" y="108"/>
                  </a:lnTo>
                  <a:lnTo>
                    <a:pt x="16" y="120"/>
                  </a:lnTo>
                  <a:lnTo>
                    <a:pt x="24" y="129"/>
                  </a:lnTo>
                  <a:lnTo>
                    <a:pt x="32" y="137"/>
                  </a:lnTo>
                  <a:lnTo>
                    <a:pt x="41" y="142"/>
                  </a:lnTo>
                  <a:lnTo>
                    <a:pt x="52" y="144"/>
                  </a:lnTo>
                  <a:lnTo>
                    <a:pt x="61" y="144"/>
                  </a:lnTo>
                  <a:lnTo>
                    <a:pt x="70" y="142"/>
                  </a:lnTo>
                  <a:lnTo>
                    <a:pt x="78" y="136"/>
                  </a:lnTo>
                  <a:lnTo>
                    <a:pt x="85" y="128"/>
                  </a:lnTo>
                  <a:lnTo>
                    <a:pt x="91" y="119"/>
                  </a:lnTo>
                  <a:lnTo>
                    <a:pt x="94" y="107"/>
                  </a:lnTo>
                  <a:lnTo>
                    <a:pt x="97" y="94"/>
                  </a:lnTo>
                  <a:lnTo>
                    <a:pt x="97" y="81"/>
                  </a:lnTo>
                  <a:lnTo>
                    <a:pt x="95" y="66"/>
                  </a:lnTo>
                  <a:lnTo>
                    <a:pt x="92" y="50"/>
                  </a:lnTo>
                  <a:lnTo>
                    <a:pt x="86" y="35"/>
                  </a:lnTo>
                  <a:lnTo>
                    <a:pt x="78" y="22"/>
                  </a:lnTo>
                  <a:lnTo>
                    <a:pt x="68" y="11"/>
                  </a:lnTo>
                  <a:lnTo>
                    <a:pt x="61" y="6"/>
                  </a:lnTo>
                  <a:lnTo>
                    <a:pt x="54" y="2"/>
                  </a:lnTo>
                  <a:lnTo>
                    <a:pt x="45" y="1"/>
                  </a:lnTo>
                  <a:lnTo>
                    <a:pt x="3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441" name="Freeform 51"/>
            <p:cNvSpPr>
              <a:spLocks/>
            </p:cNvSpPr>
            <p:nvPr/>
          </p:nvSpPr>
          <p:spPr bwMode="auto">
            <a:xfrm>
              <a:off x="2991" y="2075"/>
              <a:ext cx="34" cy="49"/>
            </a:xfrm>
            <a:custGeom>
              <a:avLst/>
              <a:gdLst>
                <a:gd name="T0" fmla="*/ 1 w 67"/>
                <a:gd name="T1" fmla="*/ 0 h 98"/>
                <a:gd name="T2" fmla="*/ 1 w 67"/>
                <a:gd name="T3" fmla="*/ 1 h 98"/>
                <a:gd name="T4" fmla="*/ 1 w 67"/>
                <a:gd name="T5" fmla="*/ 1 h 98"/>
                <a:gd name="T6" fmla="*/ 1 w 67"/>
                <a:gd name="T7" fmla="*/ 1 h 98"/>
                <a:gd name="T8" fmla="*/ 1 w 67"/>
                <a:gd name="T9" fmla="*/ 1 h 98"/>
                <a:gd name="T10" fmla="*/ 1 w 67"/>
                <a:gd name="T11" fmla="*/ 1 h 98"/>
                <a:gd name="T12" fmla="*/ 1 w 67"/>
                <a:gd name="T13" fmla="*/ 1 h 98"/>
                <a:gd name="T14" fmla="*/ 1 w 67"/>
                <a:gd name="T15" fmla="*/ 1 h 98"/>
                <a:gd name="T16" fmla="*/ 0 w 67"/>
                <a:gd name="T17" fmla="*/ 1 h 98"/>
                <a:gd name="T18" fmla="*/ 1 w 67"/>
                <a:gd name="T19" fmla="*/ 1 h 98"/>
                <a:gd name="T20" fmla="*/ 1 w 67"/>
                <a:gd name="T21" fmla="*/ 1 h 98"/>
                <a:gd name="T22" fmla="*/ 1 w 67"/>
                <a:gd name="T23" fmla="*/ 1 h 98"/>
                <a:gd name="T24" fmla="*/ 1 w 67"/>
                <a:gd name="T25" fmla="*/ 1 h 98"/>
                <a:gd name="T26" fmla="*/ 1 w 67"/>
                <a:gd name="T27" fmla="*/ 1 h 98"/>
                <a:gd name="T28" fmla="*/ 1 w 67"/>
                <a:gd name="T29" fmla="*/ 1 h 98"/>
                <a:gd name="T30" fmla="*/ 1 w 67"/>
                <a:gd name="T31" fmla="*/ 1 h 98"/>
                <a:gd name="T32" fmla="*/ 1 w 67"/>
                <a:gd name="T33" fmla="*/ 1 h 98"/>
                <a:gd name="T34" fmla="*/ 1 w 67"/>
                <a:gd name="T35" fmla="*/ 1 h 98"/>
                <a:gd name="T36" fmla="*/ 1 w 67"/>
                <a:gd name="T37" fmla="*/ 1 h 98"/>
                <a:gd name="T38" fmla="*/ 1 w 67"/>
                <a:gd name="T39" fmla="*/ 1 h 98"/>
                <a:gd name="T40" fmla="*/ 1 w 67"/>
                <a:gd name="T41" fmla="*/ 1 h 98"/>
                <a:gd name="T42" fmla="*/ 1 w 67"/>
                <a:gd name="T43" fmla="*/ 1 h 98"/>
                <a:gd name="T44" fmla="*/ 1 w 67"/>
                <a:gd name="T45" fmla="*/ 1 h 98"/>
                <a:gd name="T46" fmla="*/ 1 w 67"/>
                <a:gd name="T47" fmla="*/ 1 h 98"/>
                <a:gd name="T48" fmla="*/ 1 w 67"/>
                <a:gd name="T49" fmla="*/ 0 h 98"/>
                <a:gd name="T50" fmla="*/ 1 w 67"/>
                <a:gd name="T51" fmla="*/ 0 h 9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7"/>
                <a:gd name="T79" fmla="*/ 0 h 98"/>
                <a:gd name="T80" fmla="*/ 67 w 67"/>
                <a:gd name="T81" fmla="*/ 98 h 9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7" h="98">
                  <a:moveTo>
                    <a:pt x="35" y="0"/>
                  </a:moveTo>
                  <a:lnTo>
                    <a:pt x="28" y="2"/>
                  </a:lnTo>
                  <a:lnTo>
                    <a:pt x="22" y="4"/>
                  </a:lnTo>
                  <a:lnTo>
                    <a:pt x="15" y="8"/>
                  </a:lnTo>
                  <a:lnTo>
                    <a:pt x="11" y="14"/>
                  </a:lnTo>
                  <a:lnTo>
                    <a:pt x="6" y="21"/>
                  </a:lnTo>
                  <a:lnTo>
                    <a:pt x="3" y="29"/>
                  </a:lnTo>
                  <a:lnTo>
                    <a:pt x="1" y="38"/>
                  </a:lnTo>
                  <a:lnTo>
                    <a:pt x="0" y="49"/>
                  </a:lnTo>
                  <a:lnTo>
                    <a:pt x="1" y="59"/>
                  </a:lnTo>
                  <a:lnTo>
                    <a:pt x="3" y="68"/>
                  </a:lnTo>
                  <a:lnTo>
                    <a:pt x="6" y="76"/>
                  </a:lnTo>
                  <a:lnTo>
                    <a:pt x="11" y="83"/>
                  </a:lnTo>
                  <a:lnTo>
                    <a:pt x="15" y="90"/>
                  </a:lnTo>
                  <a:lnTo>
                    <a:pt x="22" y="95"/>
                  </a:lnTo>
                  <a:lnTo>
                    <a:pt x="28" y="97"/>
                  </a:lnTo>
                  <a:lnTo>
                    <a:pt x="35" y="98"/>
                  </a:lnTo>
                  <a:lnTo>
                    <a:pt x="48" y="95"/>
                  </a:lnTo>
                  <a:lnTo>
                    <a:pt x="58" y="83"/>
                  </a:lnTo>
                  <a:lnTo>
                    <a:pt x="65" y="68"/>
                  </a:lnTo>
                  <a:lnTo>
                    <a:pt x="67" y="49"/>
                  </a:lnTo>
                  <a:lnTo>
                    <a:pt x="65" y="29"/>
                  </a:lnTo>
                  <a:lnTo>
                    <a:pt x="58" y="14"/>
                  </a:lnTo>
                  <a:lnTo>
                    <a:pt x="48" y="4"/>
                  </a:lnTo>
                  <a:lnTo>
                    <a:pt x="3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442" name="Freeform 52"/>
            <p:cNvSpPr>
              <a:spLocks/>
            </p:cNvSpPr>
            <p:nvPr/>
          </p:nvSpPr>
          <p:spPr bwMode="auto">
            <a:xfrm>
              <a:off x="3028" y="2083"/>
              <a:ext cx="28" cy="42"/>
            </a:xfrm>
            <a:custGeom>
              <a:avLst/>
              <a:gdLst>
                <a:gd name="T0" fmla="*/ 1 w 55"/>
                <a:gd name="T1" fmla="*/ 0 h 84"/>
                <a:gd name="T2" fmla="*/ 1 w 55"/>
                <a:gd name="T3" fmla="*/ 1 h 84"/>
                <a:gd name="T4" fmla="*/ 1 w 55"/>
                <a:gd name="T5" fmla="*/ 1 h 84"/>
                <a:gd name="T6" fmla="*/ 1 w 55"/>
                <a:gd name="T7" fmla="*/ 1 h 84"/>
                <a:gd name="T8" fmla="*/ 0 w 55"/>
                <a:gd name="T9" fmla="*/ 1 h 84"/>
                <a:gd name="T10" fmla="*/ 1 w 55"/>
                <a:gd name="T11" fmla="*/ 1 h 84"/>
                <a:gd name="T12" fmla="*/ 1 w 55"/>
                <a:gd name="T13" fmla="*/ 1 h 84"/>
                <a:gd name="T14" fmla="*/ 1 w 55"/>
                <a:gd name="T15" fmla="*/ 1 h 84"/>
                <a:gd name="T16" fmla="*/ 1 w 55"/>
                <a:gd name="T17" fmla="*/ 1 h 84"/>
                <a:gd name="T18" fmla="*/ 1 w 55"/>
                <a:gd name="T19" fmla="*/ 1 h 84"/>
                <a:gd name="T20" fmla="*/ 1 w 55"/>
                <a:gd name="T21" fmla="*/ 1 h 84"/>
                <a:gd name="T22" fmla="*/ 1 w 55"/>
                <a:gd name="T23" fmla="*/ 1 h 84"/>
                <a:gd name="T24" fmla="*/ 1 w 55"/>
                <a:gd name="T25" fmla="*/ 1 h 84"/>
                <a:gd name="T26" fmla="*/ 1 w 55"/>
                <a:gd name="T27" fmla="*/ 1 h 84"/>
                <a:gd name="T28" fmla="*/ 1 w 55"/>
                <a:gd name="T29" fmla="*/ 1 h 84"/>
                <a:gd name="T30" fmla="*/ 1 w 55"/>
                <a:gd name="T31" fmla="*/ 1 h 84"/>
                <a:gd name="T32" fmla="*/ 1 w 55"/>
                <a:gd name="T33" fmla="*/ 0 h 84"/>
                <a:gd name="T34" fmla="*/ 1 w 55"/>
                <a:gd name="T35" fmla="*/ 0 h 8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5"/>
                <a:gd name="T55" fmla="*/ 0 h 84"/>
                <a:gd name="T56" fmla="*/ 55 w 55"/>
                <a:gd name="T57" fmla="*/ 84 h 8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5" h="84">
                  <a:moveTo>
                    <a:pt x="28" y="0"/>
                  </a:moveTo>
                  <a:lnTo>
                    <a:pt x="16" y="3"/>
                  </a:lnTo>
                  <a:lnTo>
                    <a:pt x="8" y="12"/>
                  </a:lnTo>
                  <a:lnTo>
                    <a:pt x="2" y="25"/>
                  </a:lnTo>
                  <a:lnTo>
                    <a:pt x="0" y="42"/>
                  </a:lnTo>
                  <a:lnTo>
                    <a:pt x="2" y="58"/>
                  </a:lnTo>
                  <a:lnTo>
                    <a:pt x="8" y="71"/>
                  </a:lnTo>
                  <a:lnTo>
                    <a:pt x="16" y="80"/>
                  </a:lnTo>
                  <a:lnTo>
                    <a:pt x="28" y="84"/>
                  </a:lnTo>
                  <a:lnTo>
                    <a:pt x="38" y="80"/>
                  </a:lnTo>
                  <a:lnTo>
                    <a:pt x="47" y="71"/>
                  </a:lnTo>
                  <a:lnTo>
                    <a:pt x="53" y="58"/>
                  </a:lnTo>
                  <a:lnTo>
                    <a:pt x="55" y="42"/>
                  </a:lnTo>
                  <a:lnTo>
                    <a:pt x="53" y="25"/>
                  </a:lnTo>
                  <a:lnTo>
                    <a:pt x="47" y="12"/>
                  </a:lnTo>
                  <a:lnTo>
                    <a:pt x="38" y="3"/>
                  </a:lnTo>
                  <a:lnTo>
                    <a:pt x="2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443" name="Freeform 53"/>
            <p:cNvSpPr>
              <a:spLocks/>
            </p:cNvSpPr>
            <p:nvPr/>
          </p:nvSpPr>
          <p:spPr bwMode="auto">
            <a:xfrm>
              <a:off x="3057" y="2095"/>
              <a:ext cx="29" cy="43"/>
            </a:xfrm>
            <a:custGeom>
              <a:avLst/>
              <a:gdLst>
                <a:gd name="T0" fmla="*/ 1 w 57"/>
                <a:gd name="T1" fmla="*/ 0 h 85"/>
                <a:gd name="T2" fmla="*/ 1 w 57"/>
                <a:gd name="T3" fmla="*/ 1 h 85"/>
                <a:gd name="T4" fmla="*/ 1 w 57"/>
                <a:gd name="T5" fmla="*/ 1 h 85"/>
                <a:gd name="T6" fmla="*/ 1 w 57"/>
                <a:gd name="T7" fmla="*/ 1 h 85"/>
                <a:gd name="T8" fmla="*/ 0 w 57"/>
                <a:gd name="T9" fmla="*/ 1 h 85"/>
                <a:gd name="T10" fmla="*/ 1 w 57"/>
                <a:gd name="T11" fmla="*/ 1 h 85"/>
                <a:gd name="T12" fmla="*/ 1 w 57"/>
                <a:gd name="T13" fmla="*/ 1 h 85"/>
                <a:gd name="T14" fmla="*/ 1 w 57"/>
                <a:gd name="T15" fmla="*/ 1 h 85"/>
                <a:gd name="T16" fmla="*/ 1 w 57"/>
                <a:gd name="T17" fmla="*/ 1 h 85"/>
                <a:gd name="T18" fmla="*/ 1 w 57"/>
                <a:gd name="T19" fmla="*/ 1 h 85"/>
                <a:gd name="T20" fmla="*/ 1 w 57"/>
                <a:gd name="T21" fmla="*/ 1 h 85"/>
                <a:gd name="T22" fmla="*/ 1 w 57"/>
                <a:gd name="T23" fmla="*/ 1 h 85"/>
                <a:gd name="T24" fmla="*/ 1 w 57"/>
                <a:gd name="T25" fmla="*/ 1 h 85"/>
                <a:gd name="T26" fmla="*/ 1 w 57"/>
                <a:gd name="T27" fmla="*/ 1 h 85"/>
                <a:gd name="T28" fmla="*/ 1 w 57"/>
                <a:gd name="T29" fmla="*/ 1 h 85"/>
                <a:gd name="T30" fmla="*/ 1 w 57"/>
                <a:gd name="T31" fmla="*/ 1 h 85"/>
                <a:gd name="T32" fmla="*/ 1 w 57"/>
                <a:gd name="T33" fmla="*/ 0 h 85"/>
                <a:gd name="T34" fmla="*/ 1 w 57"/>
                <a:gd name="T35" fmla="*/ 0 h 8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7"/>
                <a:gd name="T55" fmla="*/ 0 h 85"/>
                <a:gd name="T56" fmla="*/ 57 w 57"/>
                <a:gd name="T57" fmla="*/ 85 h 8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7" h="85">
                  <a:moveTo>
                    <a:pt x="30" y="0"/>
                  </a:moveTo>
                  <a:lnTo>
                    <a:pt x="18" y="3"/>
                  </a:lnTo>
                  <a:lnTo>
                    <a:pt x="8" y="12"/>
                  </a:lnTo>
                  <a:lnTo>
                    <a:pt x="2" y="26"/>
                  </a:lnTo>
                  <a:lnTo>
                    <a:pt x="0" y="42"/>
                  </a:lnTo>
                  <a:lnTo>
                    <a:pt x="2" y="59"/>
                  </a:lnTo>
                  <a:lnTo>
                    <a:pt x="8" y="72"/>
                  </a:lnTo>
                  <a:lnTo>
                    <a:pt x="18" y="82"/>
                  </a:lnTo>
                  <a:lnTo>
                    <a:pt x="30" y="85"/>
                  </a:lnTo>
                  <a:lnTo>
                    <a:pt x="40" y="82"/>
                  </a:lnTo>
                  <a:lnTo>
                    <a:pt x="49" y="72"/>
                  </a:lnTo>
                  <a:lnTo>
                    <a:pt x="55" y="59"/>
                  </a:lnTo>
                  <a:lnTo>
                    <a:pt x="57" y="42"/>
                  </a:lnTo>
                  <a:lnTo>
                    <a:pt x="55" y="26"/>
                  </a:lnTo>
                  <a:lnTo>
                    <a:pt x="49" y="12"/>
                  </a:lnTo>
                  <a:lnTo>
                    <a:pt x="40" y="3"/>
                  </a:lnTo>
                  <a:lnTo>
                    <a:pt x="3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444" name="Freeform 54"/>
            <p:cNvSpPr>
              <a:spLocks/>
            </p:cNvSpPr>
            <p:nvPr/>
          </p:nvSpPr>
          <p:spPr bwMode="auto">
            <a:xfrm>
              <a:off x="3084" y="2122"/>
              <a:ext cx="22" cy="33"/>
            </a:xfrm>
            <a:custGeom>
              <a:avLst/>
              <a:gdLst>
                <a:gd name="T0" fmla="*/ 0 w 45"/>
                <a:gd name="T1" fmla="*/ 0 h 67"/>
                <a:gd name="T2" fmla="*/ 0 w 45"/>
                <a:gd name="T3" fmla="*/ 0 h 67"/>
                <a:gd name="T4" fmla="*/ 0 w 45"/>
                <a:gd name="T5" fmla="*/ 0 h 67"/>
                <a:gd name="T6" fmla="*/ 0 w 45"/>
                <a:gd name="T7" fmla="*/ 0 h 67"/>
                <a:gd name="T8" fmla="*/ 0 w 45"/>
                <a:gd name="T9" fmla="*/ 0 h 67"/>
                <a:gd name="T10" fmla="*/ 0 w 45"/>
                <a:gd name="T11" fmla="*/ 0 h 67"/>
                <a:gd name="T12" fmla="*/ 0 w 45"/>
                <a:gd name="T13" fmla="*/ 0 h 67"/>
                <a:gd name="T14" fmla="*/ 0 w 45"/>
                <a:gd name="T15" fmla="*/ 0 h 67"/>
                <a:gd name="T16" fmla="*/ 0 w 45"/>
                <a:gd name="T17" fmla="*/ 0 h 67"/>
                <a:gd name="T18" fmla="*/ 0 w 45"/>
                <a:gd name="T19" fmla="*/ 0 h 67"/>
                <a:gd name="T20" fmla="*/ 0 w 45"/>
                <a:gd name="T21" fmla="*/ 0 h 67"/>
                <a:gd name="T22" fmla="*/ 0 w 45"/>
                <a:gd name="T23" fmla="*/ 0 h 67"/>
                <a:gd name="T24" fmla="*/ 0 w 45"/>
                <a:gd name="T25" fmla="*/ 0 h 67"/>
                <a:gd name="T26" fmla="*/ 0 w 45"/>
                <a:gd name="T27" fmla="*/ 0 h 67"/>
                <a:gd name="T28" fmla="*/ 0 w 45"/>
                <a:gd name="T29" fmla="*/ 0 h 67"/>
                <a:gd name="T30" fmla="*/ 0 w 45"/>
                <a:gd name="T31" fmla="*/ 0 h 67"/>
                <a:gd name="T32" fmla="*/ 0 w 45"/>
                <a:gd name="T33" fmla="*/ 0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5"/>
                <a:gd name="T52" fmla="*/ 0 h 67"/>
                <a:gd name="T53" fmla="*/ 45 w 45"/>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5" h="67">
                  <a:moveTo>
                    <a:pt x="28" y="0"/>
                  </a:moveTo>
                  <a:lnTo>
                    <a:pt x="19" y="2"/>
                  </a:lnTo>
                  <a:lnTo>
                    <a:pt x="11" y="8"/>
                  </a:lnTo>
                  <a:lnTo>
                    <a:pt x="4" y="18"/>
                  </a:lnTo>
                  <a:lnTo>
                    <a:pt x="1" y="31"/>
                  </a:lnTo>
                  <a:lnTo>
                    <a:pt x="0" y="45"/>
                  </a:lnTo>
                  <a:lnTo>
                    <a:pt x="3" y="55"/>
                  </a:lnTo>
                  <a:lnTo>
                    <a:pt x="9" y="63"/>
                  </a:lnTo>
                  <a:lnTo>
                    <a:pt x="17" y="67"/>
                  </a:lnTo>
                  <a:lnTo>
                    <a:pt x="25" y="66"/>
                  </a:lnTo>
                  <a:lnTo>
                    <a:pt x="33" y="61"/>
                  </a:lnTo>
                  <a:lnTo>
                    <a:pt x="40" y="52"/>
                  </a:lnTo>
                  <a:lnTo>
                    <a:pt x="43" y="39"/>
                  </a:lnTo>
                  <a:lnTo>
                    <a:pt x="45" y="25"/>
                  </a:lnTo>
                  <a:lnTo>
                    <a:pt x="42" y="14"/>
                  </a:lnTo>
                  <a:lnTo>
                    <a:pt x="36" y="5"/>
                  </a:lnTo>
                  <a:lnTo>
                    <a:pt x="2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6414" name="Group 55"/>
          <p:cNvGrpSpPr>
            <a:grpSpLocks noChangeAspect="1"/>
          </p:cNvGrpSpPr>
          <p:nvPr/>
        </p:nvGrpSpPr>
        <p:grpSpPr bwMode="auto">
          <a:xfrm rot="2136551">
            <a:off x="762000" y="2462321"/>
            <a:ext cx="793750" cy="901700"/>
            <a:chOff x="2651" y="1873"/>
            <a:chExt cx="457" cy="574"/>
          </a:xfrm>
        </p:grpSpPr>
        <p:sp>
          <p:nvSpPr>
            <p:cNvPr id="16419" name="AutoShape 56"/>
            <p:cNvSpPr>
              <a:spLocks noChangeAspect="1" noChangeArrowheads="1" noTextEdit="1"/>
            </p:cNvSpPr>
            <p:nvPr/>
          </p:nvSpPr>
          <p:spPr bwMode="auto">
            <a:xfrm>
              <a:off x="2651" y="1873"/>
              <a:ext cx="457" cy="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420" name="Freeform 57"/>
            <p:cNvSpPr>
              <a:spLocks/>
            </p:cNvSpPr>
            <p:nvPr/>
          </p:nvSpPr>
          <p:spPr bwMode="auto">
            <a:xfrm>
              <a:off x="2656" y="1935"/>
              <a:ext cx="149" cy="318"/>
            </a:xfrm>
            <a:custGeom>
              <a:avLst/>
              <a:gdLst>
                <a:gd name="T0" fmla="*/ 1 w 297"/>
                <a:gd name="T1" fmla="*/ 1 h 636"/>
                <a:gd name="T2" fmla="*/ 1 w 297"/>
                <a:gd name="T3" fmla="*/ 1 h 636"/>
                <a:gd name="T4" fmla="*/ 1 w 297"/>
                <a:gd name="T5" fmla="*/ 1 h 636"/>
                <a:gd name="T6" fmla="*/ 1 w 297"/>
                <a:gd name="T7" fmla="*/ 1 h 636"/>
                <a:gd name="T8" fmla="*/ 1 w 297"/>
                <a:gd name="T9" fmla="*/ 1 h 636"/>
                <a:gd name="T10" fmla="*/ 1 w 297"/>
                <a:gd name="T11" fmla="*/ 1 h 636"/>
                <a:gd name="T12" fmla="*/ 1 w 297"/>
                <a:gd name="T13" fmla="*/ 1 h 636"/>
                <a:gd name="T14" fmla="*/ 1 w 297"/>
                <a:gd name="T15" fmla="*/ 1 h 636"/>
                <a:gd name="T16" fmla="*/ 1 w 297"/>
                <a:gd name="T17" fmla="*/ 1 h 636"/>
                <a:gd name="T18" fmla="*/ 1 w 297"/>
                <a:gd name="T19" fmla="*/ 1 h 636"/>
                <a:gd name="T20" fmla="*/ 1 w 297"/>
                <a:gd name="T21" fmla="*/ 1 h 636"/>
                <a:gd name="T22" fmla="*/ 1 w 297"/>
                <a:gd name="T23" fmla="*/ 1 h 636"/>
                <a:gd name="T24" fmla="*/ 1 w 297"/>
                <a:gd name="T25" fmla="*/ 1 h 636"/>
                <a:gd name="T26" fmla="*/ 1 w 297"/>
                <a:gd name="T27" fmla="*/ 1 h 636"/>
                <a:gd name="T28" fmla="*/ 1 w 297"/>
                <a:gd name="T29" fmla="*/ 1 h 636"/>
                <a:gd name="T30" fmla="*/ 1 w 297"/>
                <a:gd name="T31" fmla="*/ 1 h 636"/>
                <a:gd name="T32" fmla="*/ 1 w 297"/>
                <a:gd name="T33" fmla="*/ 1 h 636"/>
                <a:gd name="T34" fmla="*/ 1 w 297"/>
                <a:gd name="T35" fmla="*/ 1 h 636"/>
                <a:gd name="T36" fmla="*/ 1 w 297"/>
                <a:gd name="T37" fmla="*/ 1 h 636"/>
                <a:gd name="T38" fmla="*/ 0 w 297"/>
                <a:gd name="T39" fmla="*/ 1 h 636"/>
                <a:gd name="T40" fmla="*/ 1 w 297"/>
                <a:gd name="T41" fmla="*/ 1 h 636"/>
                <a:gd name="T42" fmla="*/ 1 w 297"/>
                <a:gd name="T43" fmla="*/ 1 h 636"/>
                <a:gd name="T44" fmla="*/ 1 w 297"/>
                <a:gd name="T45" fmla="*/ 1 h 636"/>
                <a:gd name="T46" fmla="*/ 1 w 297"/>
                <a:gd name="T47" fmla="*/ 1 h 636"/>
                <a:gd name="T48" fmla="*/ 1 w 297"/>
                <a:gd name="T49" fmla="*/ 1 h 636"/>
                <a:gd name="T50" fmla="*/ 1 w 297"/>
                <a:gd name="T51" fmla="*/ 1 h 636"/>
                <a:gd name="T52" fmla="*/ 1 w 297"/>
                <a:gd name="T53" fmla="*/ 1 h 636"/>
                <a:gd name="T54" fmla="*/ 1 w 297"/>
                <a:gd name="T55" fmla="*/ 1 h 636"/>
                <a:gd name="T56" fmla="*/ 1 w 297"/>
                <a:gd name="T57" fmla="*/ 1 h 636"/>
                <a:gd name="T58" fmla="*/ 1 w 297"/>
                <a:gd name="T59" fmla="*/ 1 h 636"/>
                <a:gd name="T60" fmla="*/ 1 w 297"/>
                <a:gd name="T61" fmla="*/ 1 h 636"/>
                <a:gd name="T62" fmla="*/ 1 w 297"/>
                <a:gd name="T63" fmla="*/ 1 h 636"/>
                <a:gd name="T64" fmla="*/ 1 w 297"/>
                <a:gd name="T65" fmla="*/ 1 h 636"/>
                <a:gd name="T66" fmla="*/ 1 w 297"/>
                <a:gd name="T67" fmla="*/ 1 h 636"/>
                <a:gd name="T68" fmla="*/ 1 w 297"/>
                <a:gd name="T69" fmla="*/ 1 h 636"/>
                <a:gd name="T70" fmla="*/ 1 w 297"/>
                <a:gd name="T71" fmla="*/ 1 h 636"/>
                <a:gd name="T72" fmla="*/ 1 w 297"/>
                <a:gd name="T73" fmla="*/ 1 h 636"/>
                <a:gd name="T74" fmla="*/ 1 w 297"/>
                <a:gd name="T75" fmla="*/ 1 h 636"/>
                <a:gd name="T76" fmla="*/ 1 w 297"/>
                <a:gd name="T77" fmla="*/ 1 h 636"/>
                <a:gd name="T78" fmla="*/ 1 w 297"/>
                <a:gd name="T79" fmla="*/ 1 h 636"/>
                <a:gd name="T80" fmla="*/ 1 w 297"/>
                <a:gd name="T81" fmla="*/ 1 h 636"/>
                <a:gd name="T82" fmla="*/ 1 w 297"/>
                <a:gd name="T83" fmla="*/ 1 h 636"/>
                <a:gd name="T84" fmla="*/ 1 w 297"/>
                <a:gd name="T85" fmla="*/ 1 h 636"/>
                <a:gd name="T86" fmla="*/ 1 w 297"/>
                <a:gd name="T87" fmla="*/ 1 h 636"/>
                <a:gd name="T88" fmla="*/ 1 w 297"/>
                <a:gd name="T89" fmla="*/ 1 h 6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97"/>
                <a:gd name="T136" fmla="*/ 0 h 636"/>
                <a:gd name="T137" fmla="*/ 297 w 297"/>
                <a:gd name="T138" fmla="*/ 636 h 6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97" h="636">
                  <a:moveTo>
                    <a:pt x="162" y="279"/>
                  </a:moveTo>
                  <a:lnTo>
                    <a:pt x="175" y="263"/>
                  </a:lnTo>
                  <a:lnTo>
                    <a:pt x="190" y="251"/>
                  </a:lnTo>
                  <a:lnTo>
                    <a:pt x="206" y="239"/>
                  </a:lnTo>
                  <a:lnTo>
                    <a:pt x="223" y="230"/>
                  </a:lnTo>
                  <a:lnTo>
                    <a:pt x="237" y="221"/>
                  </a:lnTo>
                  <a:lnTo>
                    <a:pt x="252" y="211"/>
                  </a:lnTo>
                  <a:lnTo>
                    <a:pt x="266" y="200"/>
                  </a:lnTo>
                  <a:lnTo>
                    <a:pt x="278" y="186"/>
                  </a:lnTo>
                  <a:lnTo>
                    <a:pt x="293" y="157"/>
                  </a:lnTo>
                  <a:lnTo>
                    <a:pt x="297" y="131"/>
                  </a:lnTo>
                  <a:lnTo>
                    <a:pt x="296" y="107"/>
                  </a:lnTo>
                  <a:lnTo>
                    <a:pt x="289" y="81"/>
                  </a:lnTo>
                  <a:lnTo>
                    <a:pt x="285" y="68"/>
                  </a:lnTo>
                  <a:lnTo>
                    <a:pt x="278" y="57"/>
                  </a:lnTo>
                  <a:lnTo>
                    <a:pt x="270" y="47"/>
                  </a:lnTo>
                  <a:lnTo>
                    <a:pt x="262" y="37"/>
                  </a:lnTo>
                  <a:lnTo>
                    <a:pt x="251" y="29"/>
                  </a:lnTo>
                  <a:lnTo>
                    <a:pt x="241" y="21"/>
                  </a:lnTo>
                  <a:lnTo>
                    <a:pt x="229" y="15"/>
                  </a:lnTo>
                  <a:lnTo>
                    <a:pt x="217" y="10"/>
                  </a:lnTo>
                  <a:lnTo>
                    <a:pt x="204" y="6"/>
                  </a:lnTo>
                  <a:lnTo>
                    <a:pt x="190" y="3"/>
                  </a:lnTo>
                  <a:lnTo>
                    <a:pt x="176" y="2"/>
                  </a:lnTo>
                  <a:lnTo>
                    <a:pt x="162" y="0"/>
                  </a:lnTo>
                  <a:lnTo>
                    <a:pt x="147" y="2"/>
                  </a:lnTo>
                  <a:lnTo>
                    <a:pt x="133" y="4"/>
                  </a:lnTo>
                  <a:lnTo>
                    <a:pt x="118" y="7"/>
                  </a:lnTo>
                  <a:lnTo>
                    <a:pt x="103" y="12"/>
                  </a:lnTo>
                  <a:lnTo>
                    <a:pt x="88" y="18"/>
                  </a:lnTo>
                  <a:lnTo>
                    <a:pt x="74" y="26"/>
                  </a:lnTo>
                  <a:lnTo>
                    <a:pt x="61" y="34"/>
                  </a:lnTo>
                  <a:lnTo>
                    <a:pt x="50" y="43"/>
                  </a:lnTo>
                  <a:lnTo>
                    <a:pt x="39" y="54"/>
                  </a:lnTo>
                  <a:lnTo>
                    <a:pt x="31" y="65"/>
                  </a:lnTo>
                  <a:lnTo>
                    <a:pt x="23" y="77"/>
                  </a:lnTo>
                  <a:lnTo>
                    <a:pt x="18" y="89"/>
                  </a:lnTo>
                  <a:lnTo>
                    <a:pt x="7" y="113"/>
                  </a:lnTo>
                  <a:lnTo>
                    <a:pt x="3" y="141"/>
                  </a:lnTo>
                  <a:lnTo>
                    <a:pt x="0" y="170"/>
                  </a:lnTo>
                  <a:lnTo>
                    <a:pt x="0" y="199"/>
                  </a:lnTo>
                  <a:lnTo>
                    <a:pt x="3" y="240"/>
                  </a:lnTo>
                  <a:lnTo>
                    <a:pt x="8" y="282"/>
                  </a:lnTo>
                  <a:lnTo>
                    <a:pt x="15" y="322"/>
                  </a:lnTo>
                  <a:lnTo>
                    <a:pt x="21" y="359"/>
                  </a:lnTo>
                  <a:lnTo>
                    <a:pt x="27" y="420"/>
                  </a:lnTo>
                  <a:lnTo>
                    <a:pt x="25" y="455"/>
                  </a:lnTo>
                  <a:lnTo>
                    <a:pt x="21" y="486"/>
                  </a:lnTo>
                  <a:lnTo>
                    <a:pt x="25" y="533"/>
                  </a:lnTo>
                  <a:lnTo>
                    <a:pt x="27" y="546"/>
                  </a:lnTo>
                  <a:lnTo>
                    <a:pt x="29" y="558"/>
                  </a:lnTo>
                  <a:lnTo>
                    <a:pt x="33" y="569"/>
                  </a:lnTo>
                  <a:lnTo>
                    <a:pt x="37" y="579"/>
                  </a:lnTo>
                  <a:lnTo>
                    <a:pt x="43" y="589"/>
                  </a:lnTo>
                  <a:lnTo>
                    <a:pt x="49" y="598"/>
                  </a:lnTo>
                  <a:lnTo>
                    <a:pt x="56" y="604"/>
                  </a:lnTo>
                  <a:lnTo>
                    <a:pt x="63" y="611"/>
                  </a:lnTo>
                  <a:lnTo>
                    <a:pt x="72" y="618"/>
                  </a:lnTo>
                  <a:lnTo>
                    <a:pt x="82" y="624"/>
                  </a:lnTo>
                  <a:lnTo>
                    <a:pt x="92" y="629"/>
                  </a:lnTo>
                  <a:lnTo>
                    <a:pt x="103" y="632"/>
                  </a:lnTo>
                  <a:lnTo>
                    <a:pt x="114" y="634"/>
                  </a:lnTo>
                  <a:lnTo>
                    <a:pt x="125" y="636"/>
                  </a:lnTo>
                  <a:lnTo>
                    <a:pt x="136" y="636"/>
                  </a:lnTo>
                  <a:lnTo>
                    <a:pt x="147" y="634"/>
                  </a:lnTo>
                  <a:lnTo>
                    <a:pt x="158" y="632"/>
                  </a:lnTo>
                  <a:lnTo>
                    <a:pt x="168" y="628"/>
                  </a:lnTo>
                  <a:lnTo>
                    <a:pt x="178" y="621"/>
                  </a:lnTo>
                  <a:lnTo>
                    <a:pt x="187" y="613"/>
                  </a:lnTo>
                  <a:lnTo>
                    <a:pt x="194" y="603"/>
                  </a:lnTo>
                  <a:lnTo>
                    <a:pt x="201" y="593"/>
                  </a:lnTo>
                  <a:lnTo>
                    <a:pt x="206" y="580"/>
                  </a:lnTo>
                  <a:lnTo>
                    <a:pt x="211" y="568"/>
                  </a:lnTo>
                  <a:lnTo>
                    <a:pt x="216" y="550"/>
                  </a:lnTo>
                  <a:lnTo>
                    <a:pt x="218" y="533"/>
                  </a:lnTo>
                  <a:lnTo>
                    <a:pt x="218" y="516"/>
                  </a:lnTo>
                  <a:lnTo>
                    <a:pt x="216" y="497"/>
                  </a:lnTo>
                  <a:lnTo>
                    <a:pt x="212" y="482"/>
                  </a:lnTo>
                  <a:lnTo>
                    <a:pt x="208" y="468"/>
                  </a:lnTo>
                  <a:lnTo>
                    <a:pt x="202" y="456"/>
                  </a:lnTo>
                  <a:lnTo>
                    <a:pt x="196" y="443"/>
                  </a:lnTo>
                  <a:lnTo>
                    <a:pt x="180" y="410"/>
                  </a:lnTo>
                  <a:lnTo>
                    <a:pt x="166" y="382"/>
                  </a:lnTo>
                  <a:lnTo>
                    <a:pt x="156" y="360"/>
                  </a:lnTo>
                  <a:lnTo>
                    <a:pt x="149" y="342"/>
                  </a:lnTo>
                  <a:lnTo>
                    <a:pt x="145" y="326"/>
                  </a:lnTo>
                  <a:lnTo>
                    <a:pt x="147" y="311"/>
                  </a:lnTo>
                  <a:lnTo>
                    <a:pt x="152" y="296"/>
                  </a:lnTo>
                  <a:lnTo>
                    <a:pt x="162" y="279"/>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421" name="Freeform 58"/>
            <p:cNvSpPr>
              <a:spLocks/>
            </p:cNvSpPr>
            <p:nvPr/>
          </p:nvSpPr>
          <p:spPr bwMode="auto">
            <a:xfrm>
              <a:off x="2770" y="1873"/>
              <a:ext cx="48" cy="72"/>
            </a:xfrm>
            <a:custGeom>
              <a:avLst/>
              <a:gdLst>
                <a:gd name="T0" fmla="*/ 0 w 98"/>
                <a:gd name="T1" fmla="*/ 0 h 144"/>
                <a:gd name="T2" fmla="*/ 0 w 98"/>
                <a:gd name="T3" fmla="*/ 1 h 144"/>
                <a:gd name="T4" fmla="*/ 0 w 98"/>
                <a:gd name="T5" fmla="*/ 1 h 144"/>
                <a:gd name="T6" fmla="*/ 0 w 98"/>
                <a:gd name="T7" fmla="*/ 1 h 144"/>
                <a:gd name="T8" fmla="*/ 0 w 98"/>
                <a:gd name="T9" fmla="*/ 1 h 144"/>
                <a:gd name="T10" fmla="*/ 0 w 98"/>
                <a:gd name="T11" fmla="*/ 1 h 144"/>
                <a:gd name="T12" fmla="*/ 0 w 98"/>
                <a:gd name="T13" fmla="*/ 1 h 144"/>
                <a:gd name="T14" fmla="*/ 0 w 98"/>
                <a:gd name="T15" fmla="*/ 1 h 144"/>
                <a:gd name="T16" fmla="*/ 0 w 98"/>
                <a:gd name="T17" fmla="*/ 1 h 144"/>
                <a:gd name="T18" fmla="*/ 0 w 98"/>
                <a:gd name="T19" fmla="*/ 1 h 144"/>
                <a:gd name="T20" fmla="*/ 0 w 98"/>
                <a:gd name="T21" fmla="*/ 1 h 144"/>
                <a:gd name="T22" fmla="*/ 0 w 98"/>
                <a:gd name="T23" fmla="*/ 1 h 144"/>
                <a:gd name="T24" fmla="*/ 0 w 98"/>
                <a:gd name="T25" fmla="*/ 1 h 144"/>
                <a:gd name="T26" fmla="*/ 0 w 98"/>
                <a:gd name="T27" fmla="*/ 1 h 144"/>
                <a:gd name="T28" fmla="*/ 0 w 98"/>
                <a:gd name="T29" fmla="*/ 1 h 144"/>
                <a:gd name="T30" fmla="*/ 0 w 98"/>
                <a:gd name="T31" fmla="*/ 1 h 144"/>
                <a:gd name="T32" fmla="*/ 0 w 98"/>
                <a:gd name="T33" fmla="*/ 1 h 144"/>
                <a:gd name="T34" fmla="*/ 0 w 98"/>
                <a:gd name="T35" fmla="*/ 1 h 144"/>
                <a:gd name="T36" fmla="*/ 0 w 98"/>
                <a:gd name="T37" fmla="*/ 1 h 144"/>
                <a:gd name="T38" fmla="*/ 0 w 98"/>
                <a:gd name="T39" fmla="*/ 1 h 144"/>
                <a:gd name="T40" fmla="*/ 0 w 98"/>
                <a:gd name="T41" fmla="*/ 1 h 144"/>
                <a:gd name="T42" fmla="*/ 0 w 98"/>
                <a:gd name="T43" fmla="*/ 1 h 144"/>
                <a:gd name="T44" fmla="*/ 0 w 98"/>
                <a:gd name="T45" fmla="*/ 1 h 144"/>
                <a:gd name="T46" fmla="*/ 0 w 98"/>
                <a:gd name="T47" fmla="*/ 1 h 144"/>
                <a:gd name="T48" fmla="*/ 0 w 98"/>
                <a:gd name="T49" fmla="*/ 1 h 144"/>
                <a:gd name="T50" fmla="*/ 0 w 98"/>
                <a:gd name="T51" fmla="*/ 1 h 144"/>
                <a:gd name="T52" fmla="*/ 0 w 98"/>
                <a:gd name="T53" fmla="*/ 1 h 144"/>
                <a:gd name="T54" fmla="*/ 0 w 98"/>
                <a:gd name="T55" fmla="*/ 1 h 144"/>
                <a:gd name="T56" fmla="*/ 0 w 98"/>
                <a:gd name="T57" fmla="*/ 1 h 144"/>
                <a:gd name="T58" fmla="*/ 0 w 98"/>
                <a:gd name="T59" fmla="*/ 1 h 144"/>
                <a:gd name="T60" fmla="*/ 0 w 98"/>
                <a:gd name="T61" fmla="*/ 1 h 144"/>
                <a:gd name="T62" fmla="*/ 0 w 98"/>
                <a:gd name="T63" fmla="*/ 1 h 144"/>
                <a:gd name="T64" fmla="*/ 0 w 98"/>
                <a:gd name="T65" fmla="*/ 1 h 144"/>
                <a:gd name="T66" fmla="*/ 0 w 98"/>
                <a:gd name="T67" fmla="*/ 1 h 144"/>
                <a:gd name="T68" fmla="*/ 0 w 98"/>
                <a:gd name="T69" fmla="*/ 1 h 144"/>
                <a:gd name="T70" fmla="*/ 0 w 98"/>
                <a:gd name="T71" fmla="*/ 0 h 144"/>
                <a:gd name="T72" fmla="*/ 0 w 98"/>
                <a:gd name="T73" fmla="*/ 0 h 144"/>
                <a:gd name="T74" fmla="*/ 0 w 98"/>
                <a:gd name="T75" fmla="*/ 0 h 14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98"/>
                <a:gd name="T115" fmla="*/ 0 h 144"/>
                <a:gd name="T116" fmla="*/ 98 w 98"/>
                <a:gd name="T117" fmla="*/ 144 h 14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98" h="144">
                  <a:moveTo>
                    <a:pt x="62" y="0"/>
                  </a:moveTo>
                  <a:lnTo>
                    <a:pt x="70" y="3"/>
                  </a:lnTo>
                  <a:lnTo>
                    <a:pt x="80" y="10"/>
                  </a:lnTo>
                  <a:lnTo>
                    <a:pt x="86" y="18"/>
                  </a:lnTo>
                  <a:lnTo>
                    <a:pt x="92" y="28"/>
                  </a:lnTo>
                  <a:lnTo>
                    <a:pt x="96" y="39"/>
                  </a:lnTo>
                  <a:lnTo>
                    <a:pt x="98" y="53"/>
                  </a:lnTo>
                  <a:lnTo>
                    <a:pt x="98" y="67"/>
                  </a:lnTo>
                  <a:lnTo>
                    <a:pt x="97" y="82"/>
                  </a:lnTo>
                  <a:lnTo>
                    <a:pt x="93" y="96"/>
                  </a:lnTo>
                  <a:lnTo>
                    <a:pt x="88" y="108"/>
                  </a:lnTo>
                  <a:lnTo>
                    <a:pt x="82" y="120"/>
                  </a:lnTo>
                  <a:lnTo>
                    <a:pt x="74" y="129"/>
                  </a:lnTo>
                  <a:lnTo>
                    <a:pt x="65" y="136"/>
                  </a:lnTo>
                  <a:lnTo>
                    <a:pt x="55" y="142"/>
                  </a:lnTo>
                  <a:lnTo>
                    <a:pt x="46" y="144"/>
                  </a:lnTo>
                  <a:lnTo>
                    <a:pt x="36" y="144"/>
                  </a:lnTo>
                  <a:lnTo>
                    <a:pt x="27" y="141"/>
                  </a:lnTo>
                  <a:lnTo>
                    <a:pt x="20" y="135"/>
                  </a:lnTo>
                  <a:lnTo>
                    <a:pt x="13" y="128"/>
                  </a:lnTo>
                  <a:lnTo>
                    <a:pt x="7" y="118"/>
                  </a:lnTo>
                  <a:lnTo>
                    <a:pt x="4" y="106"/>
                  </a:lnTo>
                  <a:lnTo>
                    <a:pt x="1" y="93"/>
                  </a:lnTo>
                  <a:lnTo>
                    <a:pt x="0" y="81"/>
                  </a:lnTo>
                  <a:lnTo>
                    <a:pt x="1" y="66"/>
                  </a:lnTo>
                  <a:lnTo>
                    <a:pt x="6" y="50"/>
                  </a:lnTo>
                  <a:lnTo>
                    <a:pt x="13" y="35"/>
                  </a:lnTo>
                  <a:lnTo>
                    <a:pt x="20" y="22"/>
                  </a:lnTo>
                  <a:lnTo>
                    <a:pt x="28" y="12"/>
                  </a:lnTo>
                  <a:lnTo>
                    <a:pt x="32" y="9"/>
                  </a:lnTo>
                  <a:lnTo>
                    <a:pt x="37" y="6"/>
                  </a:lnTo>
                  <a:lnTo>
                    <a:pt x="40" y="5"/>
                  </a:lnTo>
                  <a:lnTo>
                    <a:pt x="45" y="2"/>
                  </a:lnTo>
                  <a:lnTo>
                    <a:pt x="50" y="1"/>
                  </a:lnTo>
                  <a:lnTo>
                    <a:pt x="54" y="1"/>
                  </a:lnTo>
                  <a:lnTo>
                    <a:pt x="58" y="0"/>
                  </a:lnTo>
                  <a:lnTo>
                    <a:pt x="62"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422" name="Freeform 59"/>
            <p:cNvSpPr>
              <a:spLocks/>
            </p:cNvSpPr>
            <p:nvPr/>
          </p:nvSpPr>
          <p:spPr bwMode="auto">
            <a:xfrm>
              <a:off x="2734" y="1882"/>
              <a:ext cx="33" cy="49"/>
            </a:xfrm>
            <a:custGeom>
              <a:avLst/>
              <a:gdLst>
                <a:gd name="T0" fmla="*/ 0 w 67"/>
                <a:gd name="T1" fmla="*/ 0 h 98"/>
                <a:gd name="T2" fmla="*/ 0 w 67"/>
                <a:gd name="T3" fmla="*/ 1 h 98"/>
                <a:gd name="T4" fmla="*/ 0 w 67"/>
                <a:gd name="T5" fmla="*/ 1 h 98"/>
                <a:gd name="T6" fmla="*/ 0 w 67"/>
                <a:gd name="T7" fmla="*/ 1 h 98"/>
                <a:gd name="T8" fmla="*/ 0 w 67"/>
                <a:gd name="T9" fmla="*/ 1 h 98"/>
                <a:gd name="T10" fmla="*/ 0 w 67"/>
                <a:gd name="T11" fmla="*/ 1 h 98"/>
                <a:gd name="T12" fmla="*/ 0 w 67"/>
                <a:gd name="T13" fmla="*/ 1 h 98"/>
                <a:gd name="T14" fmla="*/ 0 w 67"/>
                <a:gd name="T15" fmla="*/ 1 h 98"/>
                <a:gd name="T16" fmla="*/ 0 w 67"/>
                <a:gd name="T17" fmla="*/ 1 h 98"/>
                <a:gd name="T18" fmla="*/ 0 w 67"/>
                <a:gd name="T19" fmla="*/ 1 h 98"/>
                <a:gd name="T20" fmla="*/ 0 w 67"/>
                <a:gd name="T21" fmla="*/ 1 h 98"/>
                <a:gd name="T22" fmla="*/ 0 w 67"/>
                <a:gd name="T23" fmla="*/ 1 h 98"/>
                <a:gd name="T24" fmla="*/ 0 w 67"/>
                <a:gd name="T25" fmla="*/ 1 h 98"/>
                <a:gd name="T26" fmla="*/ 0 w 67"/>
                <a:gd name="T27" fmla="*/ 1 h 98"/>
                <a:gd name="T28" fmla="*/ 0 w 67"/>
                <a:gd name="T29" fmla="*/ 1 h 98"/>
                <a:gd name="T30" fmla="*/ 0 w 67"/>
                <a:gd name="T31" fmla="*/ 1 h 98"/>
                <a:gd name="T32" fmla="*/ 0 w 67"/>
                <a:gd name="T33" fmla="*/ 1 h 98"/>
                <a:gd name="T34" fmla="*/ 0 w 67"/>
                <a:gd name="T35" fmla="*/ 1 h 98"/>
                <a:gd name="T36" fmla="*/ 0 w 67"/>
                <a:gd name="T37" fmla="*/ 1 h 98"/>
                <a:gd name="T38" fmla="*/ 0 w 67"/>
                <a:gd name="T39" fmla="*/ 1 h 98"/>
                <a:gd name="T40" fmla="*/ 0 w 67"/>
                <a:gd name="T41" fmla="*/ 1 h 98"/>
                <a:gd name="T42" fmla="*/ 0 w 67"/>
                <a:gd name="T43" fmla="*/ 1 h 98"/>
                <a:gd name="T44" fmla="*/ 0 w 67"/>
                <a:gd name="T45" fmla="*/ 1 h 98"/>
                <a:gd name="T46" fmla="*/ 0 w 67"/>
                <a:gd name="T47" fmla="*/ 1 h 98"/>
                <a:gd name="T48" fmla="*/ 0 w 67"/>
                <a:gd name="T49" fmla="*/ 0 h 98"/>
                <a:gd name="T50" fmla="*/ 0 w 67"/>
                <a:gd name="T51" fmla="*/ 0 h 9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7"/>
                <a:gd name="T79" fmla="*/ 0 h 98"/>
                <a:gd name="T80" fmla="*/ 67 w 67"/>
                <a:gd name="T81" fmla="*/ 98 h 9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7" h="98">
                  <a:moveTo>
                    <a:pt x="32" y="0"/>
                  </a:moveTo>
                  <a:lnTo>
                    <a:pt x="39" y="2"/>
                  </a:lnTo>
                  <a:lnTo>
                    <a:pt x="46" y="4"/>
                  </a:lnTo>
                  <a:lnTo>
                    <a:pt x="52" y="9"/>
                  </a:lnTo>
                  <a:lnTo>
                    <a:pt x="56" y="14"/>
                  </a:lnTo>
                  <a:lnTo>
                    <a:pt x="61" y="21"/>
                  </a:lnTo>
                  <a:lnTo>
                    <a:pt x="64" y="29"/>
                  </a:lnTo>
                  <a:lnTo>
                    <a:pt x="65" y="38"/>
                  </a:lnTo>
                  <a:lnTo>
                    <a:pt x="67" y="49"/>
                  </a:lnTo>
                  <a:lnTo>
                    <a:pt x="65" y="59"/>
                  </a:lnTo>
                  <a:lnTo>
                    <a:pt x="64" y="68"/>
                  </a:lnTo>
                  <a:lnTo>
                    <a:pt x="61" y="78"/>
                  </a:lnTo>
                  <a:lnTo>
                    <a:pt x="56" y="85"/>
                  </a:lnTo>
                  <a:lnTo>
                    <a:pt x="52" y="90"/>
                  </a:lnTo>
                  <a:lnTo>
                    <a:pt x="46" y="95"/>
                  </a:lnTo>
                  <a:lnTo>
                    <a:pt x="39" y="97"/>
                  </a:lnTo>
                  <a:lnTo>
                    <a:pt x="32" y="98"/>
                  </a:lnTo>
                  <a:lnTo>
                    <a:pt x="19" y="95"/>
                  </a:lnTo>
                  <a:lnTo>
                    <a:pt x="9" y="85"/>
                  </a:lnTo>
                  <a:lnTo>
                    <a:pt x="2" y="68"/>
                  </a:lnTo>
                  <a:lnTo>
                    <a:pt x="0" y="49"/>
                  </a:lnTo>
                  <a:lnTo>
                    <a:pt x="2" y="29"/>
                  </a:lnTo>
                  <a:lnTo>
                    <a:pt x="9" y="14"/>
                  </a:lnTo>
                  <a:lnTo>
                    <a:pt x="19" y="4"/>
                  </a:lnTo>
                  <a:lnTo>
                    <a:pt x="32"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423" name="Freeform 60"/>
            <p:cNvSpPr>
              <a:spLocks/>
            </p:cNvSpPr>
            <p:nvPr/>
          </p:nvSpPr>
          <p:spPr bwMode="auto">
            <a:xfrm>
              <a:off x="2703" y="1891"/>
              <a:ext cx="27" cy="42"/>
            </a:xfrm>
            <a:custGeom>
              <a:avLst/>
              <a:gdLst>
                <a:gd name="T0" fmla="*/ 1 w 54"/>
                <a:gd name="T1" fmla="*/ 0 h 84"/>
                <a:gd name="T2" fmla="*/ 1 w 54"/>
                <a:gd name="T3" fmla="*/ 1 h 84"/>
                <a:gd name="T4" fmla="*/ 1 w 54"/>
                <a:gd name="T5" fmla="*/ 1 h 84"/>
                <a:gd name="T6" fmla="*/ 1 w 54"/>
                <a:gd name="T7" fmla="*/ 1 h 84"/>
                <a:gd name="T8" fmla="*/ 1 w 54"/>
                <a:gd name="T9" fmla="*/ 1 h 84"/>
                <a:gd name="T10" fmla="*/ 1 w 54"/>
                <a:gd name="T11" fmla="*/ 1 h 84"/>
                <a:gd name="T12" fmla="*/ 1 w 54"/>
                <a:gd name="T13" fmla="*/ 1 h 84"/>
                <a:gd name="T14" fmla="*/ 1 w 54"/>
                <a:gd name="T15" fmla="*/ 1 h 84"/>
                <a:gd name="T16" fmla="*/ 1 w 54"/>
                <a:gd name="T17" fmla="*/ 1 h 84"/>
                <a:gd name="T18" fmla="*/ 1 w 54"/>
                <a:gd name="T19" fmla="*/ 1 h 84"/>
                <a:gd name="T20" fmla="*/ 1 w 54"/>
                <a:gd name="T21" fmla="*/ 1 h 84"/>
                <a:gd name="T22" fmla="*/ 1 w 54"/>
                <a:gd name="T23" fmla="*/ 1 h 84"/>
                <a:gd name="T24" fmla="*/ 0 w 54"/>
                <a:gd name="T25" fmla="*/ 1 h 84"/>
                <a:gd name="T26" fmla="*/ 1 w 54"/>
                <a:gd name="T27" fmla="*/ 1 h 84"/>
                <a:gd name="T28" fmla="*/ 1 w 54"/>
                <a:gd name="T29" fmla="*/ 1 h 84"/>
                <a:gd name="T30" fmla="*/ 1 w 54"/>
                <a:gd name="T31" fmla="*/ 1 h 84"/>
                <a:gd name="T32" fmla="*/ 1 w 54"/>
                <a:gd name="T33" fmla="*/ 0 h 84"/>
                <a:gd name="T34" fmla="*/ 1 w 54"/>
                <a:gd name="T35" fmla="*/ 0 h 8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4"/>
                <a:gd name="T55" fmla="*/ 0 h 84"/>
                <a:gd name="T56" fmla="*/ 54 w 54"/>
                <a:gd name="T57" fmla="*/ 84 h 8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4" h="84">
                  <a:moveTo>
                    <a:pt x="27" y="0"/>
                  </a:moveTo>
                  <a:lnTo>
                    <a:pt x="38" y="3"/>
                  </a:lnTo>
                  <a:lnTo>
                    <a:pt x="46" y="11"/>
                  </a:lnTo>
                  <a:lnTo>
                    <a:pt x="52" y="25"/>
                  </a:lnTo>
                  <a:lnTo>
                    <a:pt x="54" y="41"/>
                  </a:lnTo>
                  <a:lnTo>
                    <a:pt x="52" y="57"/>
                  </a:lnTo>
                  <a:lnTo>
                    <a:pt x="46" y="71"/>
                  </a:lnTo>
                  <a:lnTo>
                    <a:pt x="38" y="80"/>
                  </a:lnTo>
                  <a:lnTo>
                    <a:pt x="27" y="84"/>
                  </a:lnTo>
                  <a:lnTo>
                    <a:pt x="16" y="80"/>
                  </a:lnTo>
                  <a:lnTo>
                    <a:pt x="8" y="71"/>
                  </a:lnTo>
                  <a:lnTo>
                    <a:pt x="2" y="57"/>
                  </a:lnTo>
                  <a:lnTo>
                    <a:pt x="0" y="41"/>
                  </a:lnTo>
                  <a:lnTo>
                    <a:pt x="2" y="25"/>
                  </a:lnTo>
                  <a:lnTo>
                    <a:pt x="8" y="11"/>
                  </a:lnTo>
                  <a:lnTo>
                    <a:pt x="16" y="3"/>
                  </a:lnTo>
                  <a:lnTo>
                    <a:pt x="27"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424" name="Freeform 61"/>
            <p:cNvSpPr>
              <a:spLocks/>
            </p:cNvSpPr>
            <p:nvPr/>
          </p:nvSpPr>
          <p:spPr bwMode="auto">
            <a:xfrm>
              <a:off x="2673" y="1902"/>
              <a:ext cx="28" cy="43"/>
            </a:xfrm>
            <a:custGeom>
              <a:avLst/>
              <a:gdLst>
                <a:gd name="T0" fmla="*/ 1 w 56"/>
                <a:gd name="T1" fmla="*/ 0 h 85"/>
                <a:gd name="T2" fmla="*/ 1 w 56"/>
                <a:gd name="T3" fmla="*/ 1 h 85"/>
                <a:gd name="T4" fmla="*/ 1 w 56"/>
                <a:gd name="T5" fmla="*/ 1 h 85"/>
                <a:gd name="T6" fmla="*/ 1 w 56"/>
                <a:gd name="T7" fmla="*/ 1 h 85"/>
                <a:gd name="T8" fmla="*/ 1 w 56"/>
                <a:gd name="T9" fmla="*/ 1 h 85"/>
                <a:gd name="T10" fmla="*/ 1 w 56"/>
                <a:gd name="T11" fmla="*/ 1 h 85"/>
                <a:gd name="T12" fmla="*/ 1 w 56"/>
                <a:gd name="T13" fmla="*/ 1 h 85"/>
                <a:gd name="T14" fmla="*/ 1 w 56"/>
                <a:gd name="T15" fmla="*/ 1 h 85"/>
                <a:gd name="T16" fmla="*/ 1 w 56"/>
                <a:gd name="T17" fmla="*/ 1 h 85"/>
                <a:gd name="T18" fmla="*/ 1 w 56"/>
                <a:gd name="T19" fmla="*/ 1 h 85"/>
                <a:gd name="T20" fmla="*/ 1 w 56"/>
                <a:gd name="T21" fmla="*/ 1 h 85"/>
                <a:gd name="T22" fmla="*/ 1 w 56"/>
                <a:gd name="T23" fmla="*/ 1 h 85"/>
                <a:gd name="T24" fmla="*/ 0 w 56"/>
                <a:gd name="T25" fmla="*/ 1 h 85"/>
                <a:gd name="T26" fmla="*/ 1 w 56"/>
                <a:gd name="T27" fmla="*/ 1 h 85"/>
                <a:gd name="T28" fmla="*/ 1 w 56"/>
                <a:gd name="T29" fmla="*/ 1 h 85"/>
                <a:gd name="T30" fmla="*/ 1 w 56"/>
                <a:gd name="T31" fmla="*/ 1 h 85"/>
                <a:gd name="T32" fmla="*/ 1 w 56"/>
                <a:gd name="T33" fmla="*/ 0 h 85"/>
                <a:gd name="T34" fmla="*/ 1 w 56"/>
                <a:gd name="T35" fmla="*/ 0 h 8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6"/>
                <a:gd name="T55" fmla="*/ 0 h 85"/>
                <a:gd name="T56" fmla="*/ 56 w 56"/>
                <a:gd name="T57" fmla="*/ 85 h 8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6" h="85">
                  <a:moveTo>
                    <a:pt x="29" y="0"/>
                  </a:moveTo>
                  <a:lnTo>
                    <a:pt x="39" y="3"/>
                  </a:lnTo>
                  <a:lnTo>
                    <a:pt x="48" y="12"/>
                  </a:lnTo>
                  <a:lnTo>
                    <a:pt x="54" y="26"/>
                  </a:lnTo>
                  <a:lnTo>
                    <a:pt x="56" y="42"/>
                  </a:lnTo>
                  <a:lnTo>
                    <a:pt x="54" y="59"/>
                  </a:lnTo>
                  <a:lnTo>
                    <a:pt x="48" y="72"/>
                  </a:lnTo>
                  <a:lnTo>
                    <a:pt x="39" y="82"/>
                  </a:lnTo>
                  <a:lnTo>
                    <a:pt x="29" y="85"/>
                  </a:lnTo>
                  <a:lnTo>
                    <a:pt x="17" y="82"/>
                  </a:lnTo>
                  <a:lnTo>
                    <a:pt x="8" y="72"/>
                  </a:lnTo>
                  <a:lnTo>
                    <a:pt x="2" y="59"/>
                  </a:lnTo>
                  <a:lnTo>
                    <a:pt x="0" y="42"/>
                  </a:lnTo>
                  <a:lnTo>
                    <a:pt x="2" y="26"/>
                  </a:lnTo>
                  <a:lnTo>
                    <a:pt x="8" y="12"/>
                  </a:lnTo>
                  <a:lnTo>
                    <a:pt x="17" y="3"/>
                  </a:lnTo>
                  <a:lnTo>
                    <a:pt x="29"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425" name="Freeform 62"/>
            <p:cNvSpPr>
              <a:spLocks/>
            </p:cNvSpPr>
            <p:nvPr/>
          </p:nvSpPr>
          <p:spPr bwMode="auto">
            <a:xfrm>
              <a:off x="2653" y="1929"/>
              <a:ext cx="22" cy="34"/>
            </a:xfrm>
            <a:custGeom>
              <a:avLst/>
              <a:gdLst>
                <a:gd name="T0" fmla="*/ 1 w 44"/>
                <a:gd name="T1" fmla="*/ 0 h 67"/>
                <a:gd name="T2" fmla="*/ 1 w 44"/>
                <a:gd name="T3" fmla="*/ 1 h 67"/>
                <a:gd name="T4" fmla="*/ 1 w 44"/>
                <a:gd name="T5" fmla="*/ 1 h 67"/>
                <a:gd name="T6" fmla="*/ 1 w 44"/>
                <a:gd name="T7" fmla="*/ 1 h 67"/>
                <a:gd name="T8" fmla="*/ 1 w 44"/>
                <a:gd name="T9" fmla="*/ 1 h 67"/>
                <a:gd name="T10" fmla="*/ 1 w 44"/>
                <a:gd name="T11" fmla="*/ 1 h 67"/>
                <a:gd name="T12" fmla="*/ 1 w 44"/>
                <a:gd name="T13" fmla="*/ 1 h 67"/>
                <a:gd name="T14" fmla="*/ 1 w 44"/>
                <a:gd name="T15" fmla="*/ 1 h 67"/>
                <a:gd name="T16" fmla="*/ 1 w 44"/>
                <a:gd name="T17" fmla="*/ 1 h 67"/>
                <a:gd name="T18" fmla="*/ 1 w 44"/>
                <a:gd name="T19" fmla="*/ 1 h 67"/>
                <a:gd name="T20" fmla="*/ 1 w 44"/>
                <a:gd name="T21" fmla="*/ 1 h 67"/>
                <a:gd name="T22" fmla="*/ 1 w 44"/>
                <a:gd name="T23" fmla="*/ 1 h 67"/>
                <a:gd name="T24" fmla="*/ 0 w 44"/>
                <a:gd name="T25" fmla="*/ 1 h 67"/>
                <a:gd name="T26" fmla="*/ 0 w 44"/>
                <a:gd name="T27" fmla="*/ 1 h 67"/>
                <a:gd name="T28" fmla="*/ 1 w 44"/>
                <a:gd name="T29" fmla="*/ 1 h 67"/>
                <a:gd name="T30" fmla="*/ 1 w 44"/>
                <a:gd name="T31" fmla="*/ 1 h 67"/>
                <a:gd name="T32" fmla="*/ 1 w 44"/>
                <a:gd name="T33" fmla="*/ 0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4"/>
                <a:gd name="T52" fmla="*/ 0 h 67"/>
                <a:gd name="T53" fmla="*/ 44 w 44"/>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4" h="67">
                  <a:moveTo>
                    <a:pt x="17" y="0"/>
                  </a:moveTo>
                  <a:lnTo>
                    <a:pt x="26" y="2"/>
                  </a:lnTo>
                  <a:lnTo>
                    <a:pt x="34" y="8"/>
                  </a:lnTo>
                  <a:lnTo>
                    <a:pt x="40" y="18"/>
                  </a:lnTo>
                  <a:lnTo>
                    <a:pt x="44" y="31"/>
                  </a:lnTo>
                  <a:lnTo>
                    <a:pt x="44" y="44"/>
                  </a:lnTo>
                  <a:lnTo>
                    <a:pt x="42" y="55"/>
                  </a:lnTo>
                  <a:lnTo>
                    <a:pt x="36" y="63"/>
                  </a:lnTo>
                  <a:lnTo>
                    <a:pt x="28" y="67"/>
                  </a:lnTo>
                  <a:lnTo>
                    <a:pt x="19" y="66"/>
                  </a:lnTo>
                  <a:lnTo>
                    <a:pt x="11" y="61"/>
                  </a:lnTo>
                  <a:lnTo>
                    <a:pt x="5" y="51"/>
                  </a:lnTo>
                  <a:lnTo>
                    <a:pt x="0" y="38"/>
                  </a:lnTo>
                  <a:lnTo>
                    <a:pt x="0" y="25"/>
                  </a:lnTo>
                  <a:lnTo>
                    <a:pt x="3" y="14"/>
                  </a:lnTo>
                  <a:lnTo>
                    <a:pt x="9" y="5"/>
                  </a:lnTo>
                  <a:lnTo>
                    <a:pt x="17"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426" name="Freeform 63"/>
            <p:cNvSpPr>
              <a:spLocks/>
            </p:cNvSpPr>
            <p:nvPr/>
          </p:nvSpPr>
          <p:spPr bwMode="auto">
            <a:xfrm>
              <a:off x="2953" y="2128"/>
              <a:ext cx="149" cy="317"/>
            </a:xfrm>
            <a:custGeom>
              <a:avLst/>
              <a:gdLst>
                <a:gd name="T0" fmla="*/ 1 w 298"/>
                <a:gd name="T1" fmla="*/ 0 h 636"/>
                <a:gd name="T2" fmla="*/ 1 w 298"/>
                <a:gd name="T3" fmla="*/ 0 h 636"/>
                <a:gd name="T4" fmla="*/ 1 w 298"/>
                <a:gd name="T5" fmla="*/ 0 h 636"/>
                <a:gd name="T6" fmla="*/ 1 w 298"/>
                <a:gd name="T7" fmla="*/ 0 h 636"/>
                <a:gd name="T8" fmla="*/ 1 w 298"/>
                <a:gd name="T9" fmla="*/ 0 h 636"/>
                <a:gd name="T10" fmla="*/ 1 w 298"/>
                <a:gd name="T11" fmla="*/ 0 h 636"/>
                <a:gd name="T12" fmla="*/ 1 w 298"/>
                <a:gd name="T13" fmla="*/ 0 h 636"/>
                <a:gd name="T14" fmla="*/ 1 w 298"/>
                <a:gd name="T15" fmla="*/ 0 h 636"/>
                <a:gd name="T16" fmla="*/ 1 w 298"/>
                <a:gd name="T17" fmla="*/ 0 h 636"/>
                <a:gd name="T18" fmla="*/ 1 w 298"/>
                <a:gd name="T19" fmla="*/ 0 h 636"/>
                <a:gd name="T20" fmla="*/ 1 w 298"/>
                <a:gd name="T21" fmla="*/ 0 h 636"/>
                <a:gd name="T22" fmla="*/ 1 w 298"/>
                <a:gd name="T23" fmla="*/ 0 h 636"/>
                <a:gd name="T24" fmla="*/ 1 w 298"/>
                <a:gd name="T25" fmla="*/ 0 h 636"/>
                <a:gd name="T26" fmla="*/ 1 w 298"/>
                <a:gd name="T27" fmla="*/ 0 h 636"/>
                <a:gd name="T28" fmla="*/ 1 w 298"/>
                <a:gd name="T29" fmla="*/ 0 h 636"/>
                <a:gd name="T30" fmla="*/ 1 w 298"/>
                <a:gd name="T31" fmla="*/ 0 h 636"/>
                <a:gd name="T32" fmla="*/ 1 w 298"/>
                <a:gd name="T33" fmla="*/ 0 h 636"/>
                <a:gd name="T34" fmla="*/ 1 w 298"/>
                <a:gd name="T35" fmla="*/ 0 h 636"/>
                <a:gd name="T36" fmla="*/ 1 w 298"/>
                <a:gd name="T37" fmla="*/ 0 h 636"/>
                <a:gd name="T38" fmla="*/ 1 w 298"/>
                <a:gd name="T39" fmla="*/ 0 h 636"/>
                <a:gd name="T40" fmla="*/ 1 w 298"/>
                <a:gd name="T41" fmla="*/ 0 h 636"/>
                <a:gd name="T42" fmla="*/ 1 w 298"/>
                <a:gd name="T43" fmla="*/ 0 h 636"/>
                <a:gd name="T44" fmla="*/ 1 w 298"/>
                <a:gd name="T45" fmla="*/ 0 h 636"/>
                <a:gd name="T46" fmla="*/ 1 w 298"/>
                <a:gd name="T47" fmla="*/ 0 h 636"/>
                <a:gd name="T48" fmla="*/ 1 w 298"/>
                <a:gd name="T49" fmla="*/ 0 h 636"/>
                <a:gd name="T50" fmla="*/ 1 w 298"/>
                <a:gd name="T51" fmla="*/ 0 h 636"/>
                <a:gd name="T52" fmla="*/ 1 w 298"/>
                <a:gd name="T53" fmla="*/ 0 h 636"/>
                <a:gd name="T54" fmla="*/ 1 w 298"/>
                <a:gd name="T55" fmla="*/ 0 h 636"/>
                <a:gd name="T56" fmla="*/ 1 w 298"/>
                <a:gd name="T57" fmla="*/ 0 h 636"/>
                <a:gd name="T58" fmla="*/ 1 w 298"/>
                <a:gd name="T59" fmla="*/ 0 h 636"/>
                <a:gd name="T60" fmla="*/ 1 w 298"/>
                <a:gd name="T61" fmla="*/ 0 h 636"/>
                <a:gd name="T62" fmla="*/ 1 w 298"/>
                <a:gd name="T63" fmla="*/ 0 h 636"/>
                <a:gd name="T64" fmla="*/ 1 w 298"/>
                <a:gd name="T65" fmla="*/ 0 h 636"/>
                <a:gd name="T66" fmla="*/ 1 w 298"/>
                <a:gd name="T67" fmla="*/ 0 h 636"/>
                <a:gd name="T68" fmla="*/ 1 w 298"/>
                <a:gd name="T69" fmla="*/ 0 h 636"/>
                <a:gd name="T70" fmla="*/ 1 w 298"/>
                <a:gd name="T71" fmla="*/ 0 h 636"/>
                <a:gd name="T72" fmla="*/ 1 w 298"/>
                <a:gd name="T73" fmla="*/ 0 h 636"/>
                <a:gd name="T74" fmla="*/ 1 w 298"/>
                <a:gd name="T75" fmla="*/ 0 h 636"/>
                <a:gd name="T76" fmla="*/ 1 w 298"/>
                <a:gd name="T77" fmla="*/ 0 h 636"/>
                <a:gd name="T78" fmla="*/ 1 w 298"/>
                <a:gd name="T79" fmla="*/ 0 h 636"/>
                <a:gd name="T80" fmla="*/ 1 w 298"/>
                <a:gd name="T81" fmla="*/ 0 h 636"/>
                <a:gd name="T82" fmla="*/ 1 w 298"/>
                <a:gd name="T83" fmla="*/ 0 h 636"/>
                <a:gd name="T84" fmla="*/ 1 w 298"/>
                <a:gd name="T85" fmla="*/ 0 h 636"/>
                <a:gd name="T86" fmla="*/ 1 w 298"/>
                <a:gd name="T87" fmla="*/ 0 h 636"/>
                <a:gd name="T88" fmla="*/ 1 w 298"/>
                <a:gd name="T89" fmla="*/ 0 h 6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98"/>
                <a:gd name="T136" fmla="*/ 0 h 636"/>
                <a:gd name="T137" fmla="*/ 298 w 298"/>
                <a:gd name="T138" fmla="*/ 636 h 6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98" h="636">
                  <a:moveTo>
                    <a:pt x="137" y="277"/>
                  </a:moveTo>
                  <a:lnTo>
                    <a:pt x="124" y="262"/>
                  </a:lnTo>
                  <a:lnTo>
                    <a:pt x="109" y="249"/>
                  </a:lnTo>
                  <a:lnTo>
                    <a:pt x="94" y="238"/>
                  </a:lnTo>
                  <a:lnTo>
                    <a:pt x="77" y="229"/>
                  </a:lnTo>
                  <a:lnTo>
                    <a:pt x="61" y="219"/>
                  </a:lnTo>
                  <a:lnTo>
                    <a:pt x="46" y="209"/>
                  </a:lnTo>
                  <a:lnTo>
                    <a:pt x="33" y="198"/>
                  </a:lnTo>
                  <a:lnTo>
                    <a:pt x="21" y="184"/>
                  </a:lnTo>
                  <a:lnTo>
                    <a:pt x="6" y="156"/>
                  </a:lnTo>
                  <a:lnTo>
                    <a:pt x="0" y="130"/>
                  </a:lnTo>
                  <a:lnTo>
                    <a:pt x="1" y="104"/>
                  </a:lnTo>
                  <a:lnTo>
                    <a:pt x="10" y="79"/>
                  </a:lnTo>
                  <a:lnTo>
                    <a:pt x="15" y="67"/>
                  </a:lnTo>
                  <a:lnTo>
                    <a:pt x="21" y="56"/>
                  </a:lnTo>
                  <a:lnTo>
                    <a:pt x="29" y="45"/>
                  </a:lnTo>
                  <a:lnTo>
                    <a:pt x="37" y="36"/>
                  </a:lnTo>
                  <a:lnTo>
                    <a:pt x="48" y="28"/>
                  </a:lnTo>
                  <a:lnTo>
                    <a:pt x="58" y="21"/>
                  </a:lnTo>
                  <a:lnTo>
                    <a:pt x="69" y="14"/>
                  </a:lnTo>
                  <a:lnTo>
                    <a:pt x="82" y="10"/>
                  </a:lnTo>
                  <a:lnTo>
                    <a:pt x="95" y="5"/>
                  </a:lnTo>
                  <a:lnTo>
                    <a:pt x="109" y="3"/>
                  </a:lnTo>
                  <a:lnTo>
                    <a:pt x="122" y="0"/>
                  </a:lnTo>
                  <a:lnTo>
                    <a:pt x="137" y="0"/>
                  </a:lnTo>
                  <a:lnTo>
                    <a:pt x="151" y="2"/>
                  </a:lnTo>
                  <a:lnTo>
                    <a:pt x="166" y="4"/>
                  </a:lnTo>
                  <a:lnTo>
                    <a:pt x="181" y="7"/>
                  </a:lnTo>
                  <a:lnTo>
                    <a:pt x="196" y="12"/>
                  </a:lnTo>
                  <a:lnTo>
                    <a:pt x="212" y="19"/>
                  </a:lnTo>
                  <a:lnTo>
                    <a:pt x="226" y="26"/>
                  </a:lnTo>
                  <a:lnTo>
                    <a:pt x="239" y="35"/>
                  </a:lnTo>
                  <a:lnTo>
                    <a:pt x="250" y="44"/>
                  </a:lnTo>
                  <a:lnTo>
                    <a:pt x="261" y="53"/>
                  </a:lnTo>
                  <a:lnTo>
                    <a:pt x="269" y="64"/>
                  </a:lnTo>
                  <a:lnTo>
                    <a:pt x="277" y="75"/>
                  </a:lnTo>
                  <a:lnTo>
                    <a:pt x="282" y="87"/>
                  </a:lnTo>
                  <a:lnTo>
                    <a:pt x="292" y="112"/>
                  </a:lnTo>
                  <a:lnTo>
                    <a:pt x="297" y="140"/>
                  </a:lnTo>
                  <a:lnTo>
                    <a:pt x="298" y="168"/>
                  </a:lnTo>
                  <a:lnTo>
                    <a:pt x="298" y="196"/>
                  </a:lnTo>
                  <a:lnTo>
                    <a:pt x="296" y="239"/>
                  </a:lnTo>
                  <a:lnTo>
                    <a:pt x="292" y="282"/>
                  </a:lnTo>
                  <a:lnTo>
                    <a:pt x="285" y="321"/>
                  </a:lnTo>
                  <a:lnTo>
                    <a:pt x="279" y="358"/>
                  </a:lnTo>
                  <a:lnTo>
                    <a:pt x="273" y="419"/>
                  </a:lnTo>
                  <a:lnTo>
                    <a:pt x="275" y="453"/>
                  </a:lnTo>
                  <a:lnTo>
                    <a:pt x="279" y="486"/>
                  </a:lnTo>
                  <a:lnTo>
                    <a:pt x="275" y="533"/>
                  </a:lnTo>
                  <a:lnTo>
                    <a:pt x="273" y="546"/>
                  </a:lnTo>
                  <a:lnTo>
                    <a:pt x="270" y="558"/>
                  </a:lnTo>
                  <a:lnTo>
                    <a:pt x="266" y="569"/>
                  </a:lnTo>
                  <a:lnTo>
                    <a:pt x="262" y="579"/>
                  </a:lnTo>
                  <a:lnTo>
                    <a:pt x="256" y="589"/>
                  </a:lnTo>
                  <a:lnTo>
                    <a:pt x="250" y="598"/>
                  </a:lnTo>
                  <a:lnTo>
                    <a:pt x="243" y="606"/>
                  </a:lnTo>
                  <a:lnTo>
                    <a:pt x="236" y="612"/>
                  </a:lnTo>
                  <a:lnTo>
                    <a:pt x="227" y="619"/>
                  </a:lnTo>
                  <a:lnTo>
                    <a:pt x="217" y="625"/>
                  </a:lnTo>
                  <a:lnTo>
                    <a:pt x="206" y="630"/>
                  </a:lnTo>
                  <a:lnTo>
                    <a:pt x="195" y="632"/>
                  </a:lnTo>
                  <a:lnTo>
                    <a:pt x="183" y="634"/>
                  </a:lnTo>
                  <a:lnTo>
                    <a:pt x="173" y="636"/>
                  </a:lnTo>
                  <a:lnTo>
                    <a:pt x="162" y="636"/>
                  </a:lnTo>
                  <a:lnTo>
                    <a:pt x="151" y="634"/>
                  </a:lnTo>
                  <a:lnTo>
                    <a:pt x="140" y="631"/>
                  </a:lnTo>
                  <a:lnTo>
                    <a:pt x="129" y="626"/>
                  </a:lnTo>
                  <a:lnTo>
                    <a:pt x="120" y="621"/>
                  </a:lnTo>
                  <a:lnTo>
                    <a:pt x="111" y="612"/>
                  </a:lnTo>
                  <a:lnTo>
                    <a:pt x="104" y="602"/>
                  </a:lnTo>
                  <a:lnTo>
                    <a:pt x="97" y="592"/>
                  </a:lnTo>
                  <a:lnTo>
                    <a:pt x="92" y="580"/>
                  </a:lnTo>
                  <a:lnTo>
                    <a:pt x="88" y="566"/>
                  </a:lnTo>
                  <a:lnTo>
                    <a:pt x="83" y="550"/>
                  </a:lnTo>
                  <a:lnTo>
                    <a:pt x="82" y="533"/>
                  </a:lnTo>
                  <a:lnTo>
                    <a:pt x="82" y="516"/>
                  </a:lnTo>
                  <a:lnTo>
                    <a:pt x="84" y="496"/>
                  </a:lnTo>
                  <a:lnTo>
                    <a:pt x="88" y="482"/>
                  </a:lnTo>
                  <a:lnTo>
                    <a:pt x="92" y="468"/>
                  </a:lnTo>
                  <a:lnTo>
                    <a:pt x="98" y="455"/>
                  </a:lnTo>
                  <a:lnTo>
                    <a:pt x="104" y="442"/>
                  </a:lnTo>
                  <a:lnTo>
                    <a:pt x="120" y="408"/>
                  </a:lnTo>
                  <a:lnTo>
                    <a:pt x="133" y="381"/>
                  </a:lnTo>
                  <a:lnTo>
                    <a:pt x="143" y="359"/>
                  </a:lnTo>
                  <a:lnTo>
                    <a:pt x="150" y="340"/>
                  </a:lnTo>
                  <a:lnTo>
                    <a:pt x="153" y="324"/>
                  </a:lnTo>
                  <a:lnTo>
                    <a:pt x="152" y="309"/>
                  </a:lnTo>
                  <a:lnTo>
                    <a:pt x="147" y="293"/>
                  </a:lnTo>
                  <a:lnTo>
                    <a:pt x="137" y="27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427" name="Freeform 64"/>
            <p:cNvSpPr>
              <a:spLocks/>
            </p:cNvSpPr>
            <p:nvPr/>
          </p:nvSpPr>
          <p:spPr bwMode="auto">
            <a:xfrm>
              <a:off x="2940" y="2065"/>
              <a:ext cx="48" cy="73"/>
            </a:xfrm>
            <a:custGeom>
              <a:avLst/>
              <a:gdLst>
                <a:gd name="T0" fmla="*/ 0 w 97"/>
                <a:gd name="T1" fmla="*/ 0 h 144"/>
                <a:gd name="T2" fmla="*/ 0 w 97"/>
                <a:gd name="T3" fmla="*/ 1 h 144"/>
                <a:gd name="T4" fmla="*/ 0 w 97"/>
                <a:gd name="T5" fmla="*/ 1 h 144"/>
                <a:gd name="T6" fmla="*/ 0 w 97"/>
                <a:gd name="T7" fmla="*/ 1 h 144"/>
                <a:gd name="T8" fmla="*/ 0 w 97"/>
                <a:gd name="T9" fmla="*/ 1 h 144"/>
                <a:gd name="T10" fmla="*/ 0 w 97"/>
                <a:gd name="T11" fmla="*/ 1 h 144"/>
                <a:gd name="T12" fmla="*/ 0 w 97"/>
                <a:gd name="T13" fmla="*/ 1 h 144"/>
                <a:gd name="T14" fmla="*/ 0 w 97"/>
                <a:gd name="T15" fmla="*/ 1 h 144"/>
                <a:gd name="T16" fmla="*/ 0 w 97"/>
                <a:gd name="T17" fmla="*/ 1 h 144"/>
                <a:gd name="T18" fmla="*/ 0 w 97"/>
                <a:gd name="T19" fmla="*/ 1 h 144"/>
                <a:gd name="T20" fmla="*/ 0 w 97"/>
                <a:gd name="T21" fmla="*/ 1 h 144"/>
                <a:gd name="T22" fmla="*/ 0 w 97"/>
                <a:gd name="T23" fmla="*/ 1 h 144"/>
                <a:gd name="T24" fmla="*/ 0 w 97"/>
                <a:gd name="T25" fmla="*/ 1 h 144"/>
                <a:gd name="T26" fmla="*/ 0 w 97"/>
                <a:gd name="T27" fmla="*/ 1 h 144"/>
                <a:gd name="T28" fmla="*/ 0 w 97"/>
                <a:gd name="T29" fmla="*/ 1 h 144"/>
                <a:gd name="T30" fmla="*/ 0 w 97"/>
                <a:gd name="T31" fmla="*/ 1 h 144"/>
                <a:gd name="T32" fmla="*/ 0 w 97"/>
                <a:gd name="T33" fmla="*/ 1 h 144"/>
                <a:gd name="T34" fmla="*/ 0 w 97"/>
                <a:gd name="T35" fmla="*/ 1 h 144"/>
                <a:gd name="T36" fmla="*/ 0 w 97"/>
                <a:gd name="T37" fmla="*/ 1 h 144"/>
                <a:gd name="T38" fmla="*/ 0 w 97"/>
                <a:gd name="T39" fmla="*/ 1 h 144"/>
                <a:gd name="T40" fmla="*/ 0 w 97"/>
                <a:gd name="T41" fmla="*/ 1 h 144"/>
                <a:gd name="T42" fmla="*/ 0 w 97"/>
                <a:gd name="T43" fmla="*/ 1 h 144"/>
                <a:gd name="T44" fmla="*/ 0 w 97"/>
                <a:gd name="T45" fmla="*/ 1 h 144"/>
                <a:gd name="T46" fmla="*/ 0 w 97"/>
                <a:gd name="T47" fmla="*/ 1 h 144"/>
                <a:gd name="T48" fmla="*/ 0 w 97"/>
                <a:gd name="T49" fmla="*/ 1 h 144"/>
                <a:gd name="T50" fmla="*/ 0 w 97"/>
                <a:gd name="T51" fmla="*/ 1 h 144"/>
                <a:gd name="T52" fmla="*/ 0 w 97"/>
                <a:gd name="T53" fmla="*/ 1 h 144"/>
                <a:gd name="T54" fmla="*/ 0 w 97"/>
                <a:gd name="T55" fmla="*/ 1 h 144"/>
                <a:gd name="T56" fmla="*/ 0 w 97"/>
                <a:gd name="T57" fmla="*/ 1 h 144"/>
                <a:gd name="T58" fmla="*/ 0 w 97"/>
                <a:gd name="T59" fmla="*/ 1 h 144"/>
                <a:gd name="T60" fmla="*/ 0 w 97"/>
                <a:gd name="T61" fmla="*/ 1 h 144"/>
                <a:gd name="T62" fmla="*/ 0 w 97"/>
                <a:gd name="T63" fmla="*/ 1 h 144"/>
                <a:gd name="T64" fmla="*/ 0 w 97"/>
                <a:gd name="T65" fmla="*/ 0 h 144"/>
                <a:gd name="T66" fmla="*/ 0 w 97"/>
                <a:gd name="T67" fmla="*/ 0 h 14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97"/>
                <a:gd name="T103" fmla="*/ 0 h 144"/>
                <a:gd name="T104" fmla="*/ 97 w 97"/>
                <a:gd name="T105" fmla="*/ 144 h 14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97" h="144">
                  <a:moveTo>
                    <a:pt x="37" y="0"/>
                  </a:moveTo>
                  <a:lnTo>
                    <a:pt x="26" y="3"/>
                  </a:lnTo>
                  <a:lnTo>
                    <a:pt x="18" y="9"/>
                  </a:lnTo>
                  <a:lnTo>
                    <a:pt x="11" y="17"/>
                  </a:lnTo>
                  <a:lnTo>
                    <a:pt x="6" y="28"/>
                  </a:lnTo>
                  <a:lnTo>
                    <a:pt x="1" y="39"/>
                  </a:lnTo>
                  <a:lnTo>
                    <a:pt x="0" y="53"/>
                  </a:lnTo>
                  <a:lnTo>
                    <a:pt x="0" y="67"/>
                  </a:lnTo>
                  <a:lnTo>
                    <a:pt x="1" y="82"/>
                  </a:lnTo>
                  <a:lnTo>
                    <a:pt x="4" y="96"/>
                  </a:lnTo>
                  <a:lnTo>
                    <a:pt x="10" y="108"/>
                  </a:lnTo>
                  <a:lnTo>
                    <a:pt x="16" y="120"/>
                  </a:lnTo>
                  <a:lnTo>
                    <a:pt x="24" y="129"/>
                  </a:lnTo>
                  <a:lnTo>
                    <a:pt x="32" y="137"/>
                  </a:lnTo>
                  <a:lnTo>
                    <a:pt x="41" y="142"/>
                  </a:lnTo>
                  <a:lnTo>
                    <a:pt x="52" y="144"/>
                  </a:lnTo>
                  <a:lnTo>
                    <a:pt x="61" y="144"/>
                  </a:lnTo>
                  <a:lnTo>
                    <a:pt x="70" y="142"/>
                  </a:lnTo>
                  <a:lnTo>
                    <a:pt x="78" y="136"/>
                  </a:lnTo>
                  <a:lnTo>
                    <a:pt x="85" y="128"/>
                  </a:lnTo>
                  <a:lnTo>
                    <a:pt x="91" y="119"/>
                  </a:lnTo>
                  <a:lnTo>
                    <a:pt x="94" y="107"/>
                  </a:lnTo>
                  <a:lnTo>
                    <a:pt x="97" y="94"/>
                  </a:lnTo>
                  <a:lnTo>
                    <a:pt x="97" y="81"/>
                  </a:lnTo>
                  <a:lnTo>
                    <a:pt x="95" y="66"/>
                  </a:lnTo>
                  <a:lnTo>
                    <a:pt x="92" y="50"/>
                  </a:lnTo>
                  <a:lnTo>
                    <a:pt x="86" y="35"/>
                  </a:lnTo>
                  <a:lnTo>
                    <a:pt x="78" y="22"/>
                  </a:lnTo>
                  <a:lnTo>
                    <a:pt x="68" y="11"/>
                  </a:lnTo>
                  <a:lnTo>
                    <a:pt x="61" y="6"/>
                  </a:lnTo>
                  <a:lnTo>
                    <a:pt x="54" y="2"/>
                  </a:lnTo>
                  <a:lnTo>
                    <a:pt x="45" y="1"/>
                  </a:lnTo>
                  <a:lnTo>
                    <a:pt x="3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428" name="Freeform 65"/>
            <p:cNvSpPr>
              <a:spLocks/>
            </p:cNvSpPr>
            <p:nvPr/>
          </p:nvSpPr>
          <p:spPr bwMode="auto">
            <a:xfrm>
              <a:off x="2991" y="2075"/>
              <a:ext cx="34" cy="49"/>
            </a:xfrm>
            <a:custGeom>
              <a:avLst/>
              <a:gdLst>
                <a:gd name="T0" fmla="*/ 1 w 67"/>
                <a:gd name="T1" fmla="*/ 0 h 98"/>
                <a:gd name="T2" fmla="*/ 1 w 67"/>
                <a:gd name="T3" fmla="*/ 1 h 98"/>
                <a:gd name="T4" fmla="*/ 1 w 67"/>
                <a:gd name="T5" fmla="*/ 1 h 98"/>
                <a:gd name="T6" fmla="*/ 1 w 67"/>
                <a:gd name="T7" fmla="*/ 1 h 98"/>
                <a:gd name="T8" fmla="*/ 1 w 67"/>
                <a:gd name="T9" fmla="*/ 1 h 98"/>
                <a:gd name="T10" fmla="*/ 1 w 67"/>
                <a:gd name="T11" fmla="*/ 1 h 98"/>
                <a:gd name="T12" fmla="*/ 1 w 67"/>
                <a:gd name="T13" fmla="*/ 1 h 98"/>
                <a:gd name="T14" fmla="*/ 1 w 67"/>
                <a:gd name="T15" fmla="*/ 1 h 98"/>
                <a:gd name="T16" fmla="*/ 0 w 67"/>
                <a:gd name="T17" fmla="*/ 1 h 98"/>
                <a:gd name="T18" fmla="*/ 1 w 67"/>
                <a:gd name="T19" fmla="*/ 1 h 98"/>
                <a:gd name="T20" fmla="*/ 1 w 67"/>
                <a:gd name="T21" fmla="*/ 1 h 98"/>
                <a:gd name="T22" fmla="*/ 1 w 67"/>
                <a:gd name="T23" fmla="*/ 1 h 98"/>
                <a:gd name="T24" fmla="*/ 1 w 67"/>
                <a:gd name="T25" fmla="*/ 1 h 98"/>
                <a:gd name="T26" fmla="*/ 1 w 67"/>
                <a:gd name="T27" fmla="*/ 1 h 98"/>
                <a:gd name="T28" fmla="*/ 1 w 67"/>
                <a:gd name="T29" fmla="*/ 1 h 98"/>
                <a:gd name="T30" fmla="*/ 1 w 67"/>
                <a:gd name="T31" fmla="*/ 1 h 98"/>
                <a:gd name="T32" fmla="*/ 1 w 67"/>
                <a:gd name="T33" fmla="*/ 1 h 98"/>
                <a:gd name="T34" fmla="*/ 1 w 67"/>
                <a:gd name="T35" fmla="*/ 1 h 98"/>
                <a:gd name="T36" fmla="*/ 1 w 67"/>
                <a:gd name="T37" fmla="*/ 1 h 98"/>
                <a:gd name="T38" fmla="*/ 1 w 67"/>
                <a:gd name="T39" fmla="*/ 1 h 98"/>
                <a:gd name="T40" fmla="*/ 1 w 67"/>
                <a:gd name="T41" fmla="*/ 1 h 98"/>
                <a:gd name="T42" fmla="*/ 1 w 67"/>
                <a:gd name="T43" fmla="*/ 1 h 98"/>
                <a:gd name="T44" fmla="*/ 1 w 67"/>
                <a:gd name="T45" fmla="*/ 1 h 98"/>
                <a:gd name="T46" fmla="*/ 1 w 67"/>
                <a:gd name="T47" fmla="*/ 1 h 98"/>
                <a:gd name="T48" fmla="*/ 1 w 67"/>
                <a:gd name="T49" fmla="*/ 0 h 98"/>
                <a:gd name="T50" fmla="*/ 1 w 67"/>
                <a:gd name="T51" fmla="*/ 0 h 9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7"/>
                <a:gd name="T79" fmla="*/ 0 h 98"/>
                <a:gd name="T80" fmla="*/ 67 w 67"/>
                <a:gd name="T81" fmla="*/ 98 h 9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7" h="98">
                  <a:moveTo>
                    <a:pt x="35" y="0"/>
                  </a:moveTo>
                  <a:lnTo>
                    <a:pt x="28" y="2"/>
                  </a:lnTo>
                  <a:lnTo>
                    <a:pt x="22" y="4"/>
                  </a:lnTo>
                  <a:lnTo>
                    <a:pt x="15" y="8"/>
                  </a:lnTo>
                  <a:lnTo>
                    <a:pt x="11" y="14"/>
                  </a:lnTo>
                  <a:lnTo>
                    <a:pt x="6" y="21"/>
                  </a:lnTo>
                  <a:lnTo>
                    <a:pt x="3" y="29"/>
                  </a:lnTo>
                  <a:lnTo>
                    <a:pt x="1" y="38"/>
                  </a:lnTo>
                  <a:lnTo>
                    <a:pt x="0" y="49"/>
                  </a:lnTo>
                  <a:lnTo>
                    <a:pt x="1" y="59"/>
                  </a:lnTo>
                  <a:lnTo>
                    <a:pt x="3" y="68"/>
                  </a:lnTo>
                  <a:lnTo>
                    <a:pt x="6" y="76"/>
                  </a:lnTo>
                  <a:lnTo>
                    <a:pt x="11" y="83"/>
                  </a:lnTo>
                  <a:lnTo>
                    <a:pt x="15" y="90"/>
                  </a:lnTo>
                  <a:lnTo>
                    <a:pt x="22" y="95"/>
                  </a:lnTo>
                  <a:lnTo>
                    <a:pt x="28" y="97"/>
                  </a:lnTo>
                  <a:lnTo>
                    <a:pt x="35" y="98"/>
                  </a:lnTo>
                  <a:lnTo>
                    <a:pt x="48" y="95"/>
                  </a:lnTo>
                  <a:lnTo>
                    <a:pt x="58" y="83"/>
                  </a:lnTo>
                  <a:lnTo>
                    <a:pt x="65" y="68"/>
                  </a:lnTo>
                  <a:lnTo>
                    <a:pt x="67" y="49"/>
                  </a:lnTo>
                  <a:lnTo>
                    <a:pt x="65" y="29"/>
                  </a:lnTo>
                  <a:lnTo>
                    <a:pt x="58" y="14"/>
                  </a:lnTo>
                  <a:lnTo>
                    <a:pt x="48" y="4"/>
                  </a:lnTo>
                  <a:lnTo>
                    <a:pt x="3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429" name="Freeform 66"/>
            <p:cNvSpPr>
              <a:spLocks/>
            </p:cNvSpPr>
            <p:nvPr/>
          </p:nvSpPr>
          <p:spPr bwMode="auto">
            <a:xfrm>
              <a:off x="3028" y="2083"/>
              <a:ext cx="28" cy="42"/>
            </a:xfrm>
            <a:custGeom>
              <a:avLst/>
              <a:gdLst>
                <a:gd name="T0" fmla="*/ 1 w 55"/>
                <a:gd name="T1" fmla="*/ 0 h 84"/>
                <a:gd name="T2" fmla="*/ 1 w 55"/>
                <a:gd name="T3" fmla="*/ 1 h 84"/>
                <a:gd name="T4" fmla="*/ 1 w 55"/>
                <a:gd name="T5" fmla="*/ 1 h 84"/>
                <a:gd name="T6" fmla="*/ 1 w 55"/>
                <a:gd name="T7" fmla="*/ 1 h 84"/>
                <a:gd name="T8" fmla="*/ 0 w 55"/>
                <a:gd name="T9" fmla="*/ 1 h 84"/>
                <a:gd name="T10" fmla="*/ 1 w 55"/>
                <a:gd name="T11" fmla="*/ 1 h 84"/>
                <a:gd name="T12" fmla="*/ 1 w 55"/>
                <a:gd name="T13" fmla="*/ 1 h 84"/>
                <a:gd name="T14" fmla="*/ 1 w 55"/>
                <a:gd name="T15" fmla="*/ 1 h 84"/>
                <a:gd name="T16" fmla="*/ 1 w 55"/>
                <a:gd name="T17" fmla="*/ 1 h 84"/>
                <a:gd name="T18" fmla="*/ 1 w 55"/>
                <a:gd name="T19" fmla="*/ 1 h 84"/>
                <a:gd name="T20" fmla="*/ 1 w 55"/>
                <a:gd name="T21" fmla="*/ 1 h 84"/>
                <a:gd name="T22" fmla="*/ 1 w 55"/>
                <a:gd name="T23" fmla="*/ 1 h 84"/>
                <a:gd name="T24" fmla="*/ 1 w 55"/>
                <a:gd name="T25" fmla="*/ 1 h 84"/>
                <a:gd name="T26" fmla="*/ 1 w 55"/>
                <a:gd name="T27" fmla="*/ 1 h 84"/>
                <a:gd name="T28" fmla="*/ 1 w 55"/>
                <a:gd name="T29" fmla="*/ 1 h 84"/>
                <a:gd name="T30" fmla="*/ 1 w 55"/>
                <a:gd name="T31" fmla="*/ 1 h 84"/>
                <a:gd name="T32" fmla="*/ 1 w 55"/>
                <a:gd name="T33" fmla="*/ 0 h 84"/>
                <a:gd name="T34" fmla="*/ 1 w 55"/>
                <a:gd name="T35" fmla="*/ 0 h 8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5"/>
                <a:gd name="T55" fmla="*/ 0 h 84"/>
                <a:gd name="T56" fmla="*/ 55 w 55"/>
                <a:gd name="T57" fmla="*/ 84 h 8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5" h="84">
                  <a:moveTo>
                    <a:pt x="28" y="0"/>
                  </a:moveTo>
                  <a:lnTo>
                    <a:pt x="16" y="3"/>
                  </a:lnTo>
                  <a:lnTo>
                    <a:pt x="8" y="12"/>
                  </a:lnTo>
                  <a:lnTo>
                    <a:pt x="2" y="25"/>
                  </a:lnTo>
                  <a:lnTo>
                    <a:pt x="0" y="42"/>
                  </a:lnTo>
                  <a:lnTo>
                    <a:pt x="2" y="58"/>
                  </a:lnTo>
                  <a:lnTo>
                    <a:pt x="8" y="71"/>
                  </a:lnTo>
                  <a:lnTo>
                    <a:pt x="16" y="80"/>
                  </a:lnTo>
                  <a:lnTo>
                    <a:pt x="28" y="84"/>
                  </a:lnTo>
                  <a:lnTo>
                    <a:pt x="38" y="80"/>
                  </a:lnTo>
                  <a:lnTo>
                    <a:pt x="47" y="71"/>
                  </a:lnTo>
                  <a:lnTo>
                    <a:pt x="53" y="58"/>
                  </a:lnTo>
                  <a:lnTo>
                    <a:pt x="55" y="42"/>
                  </a:lnTo>
                  <a:lnTo>
                    <a:pt x="53" y="25"/>
                  </a:lnTo>
                  <a:lnTo>
                    <a:pt x="47" y="12"/>
                  </a:lnTo>
                  <a:lnTo>
                    <a:pt x="38" y="3"/>
                  </a:lnTo>
                  <a:lnTo>
                    <a:pt x="2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430" name="Freeform 67"/>
            <p:cNvSpPr>
              <a:spLocks/>
            </p:cNvSpPr>
            <p:nvPr/>
          </p:nvSpPr>
          <p:spPr bwMode="auto">
            <a:xfrm>
              <a:off x="3057" y="2095"/>
              <a:ext cx="29" cy="43"/>
            </a:xfrm>
            <a:custGeom>
              <a:avLst/>
              <a:gdLst>
                <a:gd name="T0" fmla="*/ 1 w 57"/>
                <a:gd name="T1" fmla="*/ 0 h 85"/>
                <a:gd name="T2" fmla="*/ 1 w 57"/>
                <a:gd name="T3" fmla="*/ 1 h 85"/>
                <a:gd name="T4" fmla="*/ 1 w 57"/>
                <a:gd name="T5" fmla="*/ 1 h 85"/>
                <a:gd name="T6" fmla="*/ 1 w 57"/>
                <a:gd name="T7" fmla="*/ 1 h 85"/>
                <a:gd name="T8" fmla="*/ 0 w 57"/>
                <a:gd name="T9" fmla="*/ 1 h 85"/>
                <a:gd name="T10" fmla="*/ 1 w 57"/>
                <a:gd name="T11" fmla="*/ 1 h 85"/>
                <a:gd name="T12" fmla="*/ 1 w 57"/>
                <a:gd name="T13" fmla="*/ 1 h 85"/>
                <a:gd name="T14" fmla="*/ 1 w 57"/>
                <a:gd name="T15" fmla="*/ 1 h 85"/>
                <a:gd name="T16" fmla="*/ 1 w 57"/>
                <a:gd name="T17" fmla="*/ 1 h 85"/>
                <a:gd name="T18" fmla="*/ 1 w 57"/>
                <a:gd name="T19" fmla="*/ 1 h 85"/>
                <a:gd name="T20" fmla="*/ 1 w 57"/>
                <a:gd name="T21" fmla="*/ 1 h 85"/>
                <a:gd name="T22" fmla="*/ 1 w 57"/>
                <a:gd name="T23" fmla="*/ 1 h 85"/>
                <a:gd name="T24" fmla="*/ 1 w 57"/>
                <a:gd name="T25" fmla="*/ 1 h 85"/>
                <a:gd name="T26" fmla="*/ 1 w 57"/>
                <a:gd name="T27" fmla="*/ 1 h 85"/>
                <a:gd name="T28" fmla="*/ 1 w 57"/>
                <a:gd name="T29" fmla="*/ 1 h 85"/>
                <a:gd name="T30" fmla="*/ 1 w 57"/>
                <a:gd name="T31" fmla="*/ 1 h 85"/>
                <a:gd name="T32" fmla="*/ 1 w 57"/>
                <a:gd name="T33" fmla="*/ 0 h 85"/>
                <a:gd name="T34" fmla="*/ 1 w 57"/>
                <a:gd name="T35" fmla="*/ 0 h 8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7"/>
                <a:gd name="T55" fmla="*/ 0 h 85"/>
                <a:gd name="T56" fmla="*/ 57 w 57"/>
                <a:gd name="T57" fmla="*/ 85 h 8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7" h="85">
                  <a:moveTo>
                    <a:pt x="30" y="0"/>
                  </a:moveTo>
                  <a:lnTo>
                    <a:pt x="18" y="3"/>
                  </a:lnTo>
                  <a:lnTo>
                    <a:pt x="8" y="12"/>
                  </a:lnTo>
                  <a:lnTo>
                    <a:pt x="2" y="26"/>
                  </a:lnTo>
                  <a:lnTo>
                    <a:pt x="0" y="42"/>
                  </a:lnTo>
                  <a:lnTo>
                    <a:pt x="2" y="59"/>
                  </a:lnTo>
                  <a:lnTo>
                    <a:pt x="8" y="72"/>
                  </a:lnTo>
                  <a:lnTo>
                    <a:pt x="18" y="82"/>
                  </a:lnTo>
                  <a:lnTo>
                    <a:pt x="30" y="85"/>
                  </a:lnTo>
                  <a:lnTo>
                    <a:pt x="40" y="82"/>
                  </a:lnTo>
                  <a:lnTo>
                    <a:pt x="49" y="72"/>
                  </a:lnTo>
                  <a:lnTo>
                    <a:pt x="55" y="59"/>
                  </a:lnTo>
                  <a:lnTo>
                    <a:pt x="57" y="42"/>
                  </a:lnTo>
                  <a:lnTo>
                    <a:pt x="55" y="26"/>
                  </a:lnTo>
                  <a:lnTo>
                    <a:pt x="49" y="12"/>
                  </a:lnTo>
                  <a:lnTo>
                    <a:pt x="40" y="3"/>
                  </a:lnTo>
                  <a:lnTo>
                    <a:pt x="3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431" name="Freeform 68"/>
            <p:cNvSpPr>
              <a:spLocks/>
            </p:cNvSpPr>
            <p:nvPr/>
          </p:nvSpPr>
          <p:spPr bwMode="auto">
            <a:xfrm>
              <a:off x="3084" y="2122"/>
              <a:ext cx="22" cy="33"/>
            </a:xfrm>
            <a:custGeom>
              <a:avLst/>
              <a:gdLst>
                <a:gd name="T0" fmla="*/ 0 w 45"/>
                <a:gd name="T1" fmla="*/ 0 h 67"/>
                <a:gd name="T2" fmla="*/ 0 w 45"/>
                <a:gd name="T3" fmla="*/ 0 h 67"/>
                <a:gd name="T4" fmla="*/ 0 w 45"/>
                <a:gd name="T5" fmla="*/ 0 h 67"/>
                <a:gd name="T6" fmla="*/ 0 w 45"/>
                <a:gd name="T7" fmla="*/ 0 h 67"/>
                <a:gd name="T8" fmla="*/ 0 w 45"/>
                <a:gd name="T9" fmla="*/ 0 h 67"/>
                <a:gd name="T10" fmla="*/ 0 w 45"/>
                <a:gd name="T11" fmla="*/ 0 h 67"/>
                <a:gd name="T12" fmla="*/ 0 w 45"/>
                <a:gd name="T13" fmla="*/ 0 h 67"/>
                <a:gd name="T14" fmla="*/ 0 w 45"/>
                <a:gd name="T15" fmla="*/ 0 h 67"/>
                <a:gd name="T16" fmla="*/ 0 w 45"/>
                <a:gd name="T17" fmla="*/ 0 h 67"/>
                <a:gd name="T18" fmla="*/ 0 w 45"/>
                <a:gd name="T19" fmla="*/ 0 h 67"/>
                <a:gd name="T20" fmla="*/ 0 w 45"/>
                <a:gd name="T21" fmla="*/ 0 h 67"/>
                <a:gd name="T22" fmla="*/ 0 w 45"/>
                <a:gd name="T23" fmla="*/ 0 h 67"/>
                <a:gd name="T24" fmla="*/ 0 w 45"/>
                <a:gd name="T25" fmla="*/ 0 h 67"/>
                <a:gd name="T26" fmla="*/ 0 w 45"/>
                <a:gd name="T27" fmla="*/ 0 h 67"/>
                <a:gd name="T28" fmla="*/ 0 w 45"/>
                <a:gd name="T29" fmla="*/ 0 h 67"/>
                <a:gd name="T30" fmla="*/ 0 w 45"/>
                <a:gd name="T31" fmla="*/ 0 h 67"/>
                <a:gd name="T32" fmla="*/ 0 w 45"/>
                <a:gd name="T33" fmla="*/ 0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5"/>
                <a:gd name="T52" fmla="*/ 0 h 67"/>
                <a:gd name="T53" fmla="*/ 45 w 45"/>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5" h="67">
                  <a:moveTo>
                    <a:pt x="28" y="0"/>
                  </a:moveTo>
                  <a:lnTo>
                    <a:pt x="19" y="2"/>
                  </a:lnTo>
                  <a:lnTo>
                    <a:pt x="11" y="8"/>
                  </a:lnTo>
                  <a:lnTo>
                    <a:pt x="4" y="18"/>
                  </a:lnTo>
                  <a:lnTo>
                    <a:pt x="1" y="31"/>
                  </a:lnTo>
                  <a:lnTo>
                    <a:pt x="0" y="45"/>
                  </a:lnTo>
                  <a:lnTo>
                    <a:pt x="3" y="55"/>
                  </a:lnTo>
                  <a:lnTo>
                    <a:pt x="9" y="63"/>
                  </a:lnTo>
                  <a:lnTo>
                    <a:pt x="17" y="67"/>
                  </a:lnTo>
                  <a:lnTo>
                    <a:pt x="25" y="66"/>
                  </a:lnTo>
                  <a:lnTo>
                    <a:pt x="33" y="61"/>
                  </a:lnTo>
                  <a:lnTo>
                    <a:pt x="40" y="52"/>
                  </a:lnTo>
                  <a:lnTo>
                    <a:pt x="43" y="39"/>
                  </a:lnTo>
                  <a:lnTo>
                    <a:pt x="45" y="25"/>
                  </a:lnTo>
                  <a:lnTo>
                    <a:pt x="42" y="14"/>
                  </a:lnTo>
                  <a:lnTo>
                    <a:pt x="36" y="5"/>
                  </a:lnTo>
                  <a:lnTo>
                    <a:pt x="2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16415" name="Line 69"/>
          <p:cNvSpPr>
            <a:spLocks noChangeShapeType="1"/>
          </p:cNvSpPr>
          <p:nvPr/>
        </p:nvSpPr>
        <p:spPr bwMode="auto">
          <a:xfrm>
            <a:off x="1524000" y="2678221"/>
            <a:ext cx="6781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416" name="Line 70"/>
          <p:cNvSpPr>
            <a:spLocks noChangeShapeType="1"/>
          </p:cNvSpPr>
          <p:nvPr/>
        </p:nvSpPr>
        <p:spPr bwMode="auto">
          <a:xfrm>
            <a:off x="1524000" y="2906821"/>
            <a:ext cx="6629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417" name="Line 71"/>
          <p:cNvSpPr>
            <a:spLocks noChangeShapeType="1"/>
          </p:cNvSpPr>
          <p:nvPr/>
        </p:nvSpPr>
        <p:spPr bwMode="auto">
          <a:xfrm>
            <a:off x="3657600" y="793858"/>
            <a:ext cx="0" cy="990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418" name="Line 72"/>
          <p:cNvSpPr>
            <a:spLocks noChangeShapeType="1"/>
          </p:cNvSpPr>
          <p:nvPr/>
        </p:nvSpPr>
        <p:spPr bwMode="auto">
          <a:xfrm>
            <a:off x="5638800" y="793858"/>
            <a:ext cx="0" cy="990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5" name="Title 1"/>
          <p:cNvSpPr txBox="1">
            <a:spLocks/>
          </p:cNvSpPr>
          <p:nvPr/>
        </p:nvSpPr>
        <p:spPr>
          <a:xfrm>
            <a:off x="278130" y="5318760"/>
            <a:ext cx="7520940" cy="54864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en-US" dirty="0" smtClean="0"/>
              <a:t>Summarizing Strategy</a:t>
            </a:r>
            <a:endParaRPr lang="en-US"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95342"/>
                                        </p:tgtEl>
                                        <p:attrNameLst>
                                          <p:attrName>style.visibility</p:attrName>
                                        </p:attrNameLst>
                                      </p:cBhvr>
                                      <p:to>
                                        <p:strVal val="visible"/>
                                      </p:to>
                                    </p:set>
                                    <p:animEffect transition="in" filter="dissolve">
                                      <p:cBhvr>
                                        <p:cTn id="7" dur="500"/>
                                        <p:tgtEl>
                                          <p:spTgt spid="995342"/>
                                        </p:tgtEl>
                                      </p:cBhvr>
                                    </p:animEffect>
                                  </p:childTnLst>
                                </p:cTn>
                              </p:par>
                              <p:par>
                                <p:cTn id="8" presetID="9" presetClass="entr" presetSubtype="0" fill="hold" grpId="0" nodeType="withEffect">
                                  <p:stCondLst>
                                    <p:cond delay="0"/>
                                  </p:stCondLst>
                                  <p:childTnLst>
                                    <p:set>
                                      <p:cBhvr>
                                        <p:cTn id="9" dur="1" fill="hold">
                                          <p:stCondLst>
                                            <p:cond delay="0"/>
                                          </p:stCondLst>
                                        </p:cTn>
                                        <p:tgtEl>
                                          <p:spTgt spid="995341"/>
                                        </p:tgtEl>
                                        <p:attrNameLst>
                                          <p:attrName>style.visibility</p:attrName>
                                        </p:attrNameLst>
                                      </p:cBhvr>
                                      <p:to>
                                        <p:strVal val="visible"/>
                                      </p:to>
                                    </p:set>
                                    <p:animEffect transition="in" filter="dissolve">
                                      <p:cBhvr>
                                        <p:cTn id="10" dur="500"/>
                                        <p:tgtEl>
                                          <p:spTgt spid="995341"/>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995352"/>
                                        </p:tgtEl>
                                        <p:attrNameLst>
                                          <p:attrName>style.visibility</p:attrName>
                                        </p:attrNameLst>
                                      </p:cBhvr>
                                      <p:to>
                                        <p:strVal val="visible"/>
                                      </p:to>
                                    </p:set>
                                    <p:animEffect transition="in" filter="dissolve">
                                      <p:cBhvr>
                                        <p:cTn id="13" dur="500"/>
                                        <p:tgtEl>
                                          <p:spTgt spid="995352"/>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995343"/>
                                        </p:tgtEl>
                                        <p:attrNameLst>
                                          <p:attrName>style.visibility</p:attrName>
                                        </p:attrNameLst>
                                      </p:cBhvr>
                                      <p:to>
                                        <p:strVal val="visible"/>
                                      </p:to>
                                    </p:set>
                                    <p:animEffect transition="in" filter="dissolve">
                                      <p:cBhvr>
                                        <p:cTn id="18" dur="500"/>
                                        <p:tgtEl>
                                          <p:spTgt spid="995343"/>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995344"/>
                                        </p:tgtEl>
                                        <p:attrNameLst>
                                          <p:attrName>style.visibility</p:attrName>
                                        </p:attrNameLst>
                                      </p:cBhvr>
                                      <p:to>
                                        <p:strVal val="visible"/>
                                      </p:to>
                                    </p:set>
                                    <p:animEffect transition="in" filter="dissolve">
                                      <p:cBhvr>
                                        <p:cTn id="23" dur="500"/>
                                        <p:tgtEl>
                                          <p:spTgt spid="995344"/>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995345"/>
                                        </p:tgtEl>
                                        <p:attrNameLst>
                                          <p:attrName>style.visibility</p:attrName>
                                        </p:attrNameLst>
                                      </p:cBhvr>
                                      <p:to>
                                        <p:strVal val="visible"/>
                                      </p:to>
                                    </p:set>
                                    <p:anim calcmode="lin" valueType="num">
                                      <p:cBhvr>
                                        <p:cTn id="28" dur="1000" fill="hold"/>
                                        <p:tgtEl>
                                          <p:spTgt spid="995345"/>
                                        </p:tgtEl>
                                        <p:attrNameLst>
                                          <p:attrName>ppt_w</p:attrName>
                                        </p:attrNameLst>
                                      </p:cBhvr>
                                      <p:tavLst>
                                        <p:tav tm="0">
                                          <p:val>
                                            <p:strVal val="#ppt_w*0.70"/>
                                          </p:val>
                                        </p:tav>
                                        <p:tav tm="100000">
                                          <p:val>
                                            <p:strVal val="#ppt_w"/>
                                          </p:val>
                                        </p:tav>
                                      </p:tavLst>
                                    </p:anim>
                                    <p:anim calcmode="lin" valueType="num">
                                      <p:cBhvr>
                                        <p:cTn id="29" dur="1000" fill="hold"/>
                                        <p:tgtEl>
                                          <p:spTgt spid="995345"/>
                                        </p:tgtEl>
                                        <p:attrNameLst>
                                          <p:attrName>ppt_h</p:attrName>
                                        </p:attrNameLst>
                                      </p:cBhvr>
                                      <p:tavLst>
                                        <p:tav tm="0">
                                          <p:val>
                                            <p:strVal val="#ppt_h"/>
                                          </p:val>
                                        </p:tav>
                                        <p:tav tm="100000">
                                          <p:val>
                                            <p:strVal val="#ppt_h"/>
                                          </p:val>
                                        </p:tav>
                                      </p:tavLst>
                                    </p:anim>
                                    <p:animEffect transition="in" filter="fade">
                                      <p:cBhvr>
                                        <p:cTn id="30" dur="1000"/>
                                        <p:tgtEl>
                                          <p:spTgt spid="995345"/>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9" presetClass="entr" presetSubtype="0" fill="hold" grpId="0" nodeType="clickEffect">
                                  <p:stCondLst>
                                    <p:cond delay="0"/>
                                  </p:stCondLst>
                                  <p:childTnLst>
                                    <p:set>
                                      <p:cBhvr>
                                        <p:cTn id="34" dur="1" fill="hold">
                                          <p:stCondLst>
                                            <p:cond delay="0"/>
                                          </p:stCondLst>
                                        </p:cTn>
                                        <p:tgtEl>
                                          <p:spTgt spid="995347"/>
                                        </p:tgtEl>
                                        <p:attrNameLst>
                                          <p:attrName>style.visibility</p:attrName>
                                        </p:attrNameLst>
                                      </p:cBhvr>
                                      <p:to>
                                        <p:strVal val="visible"/>
                                      </p:to>
                                    </p:set>
                                    <p:animEffect transition="in" filter="dissolve">
                                      <p:cBhvr>
                                        <p:cTn id="35" dur="500"/>
                                        <p:tgtEl>
                                          <p:spTgt spid="995347"/>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9" presetClass="entr" presetSubtype="0" fill="hold" grpId="0" nodeType="clickEffect">
                                  <p:stCondLst>
                                    <p:cond delay="0"/>
                                  </p:stCondLst>
                                  <p:childTnLst>
                                    <p:set>
                                      <p:cBhvr>
                                        <p:cTn id="39" dur="1" fill="hold">
                                          <p:stCondLst>
                                            <p:cond delay="0"/>
                                          </p:stCondLst>
                                        </p:cTn>
                                        <p:tgtEl>
                                          <p:spTgt spid="995348"/>
                                        </p:tgtEl>
                                        <p:attrNameLst>
                                          <p:attrName>style.visibility</p:attrName>
                                        </p:attrNameLst>
                                      </p:cBhvr>
                                      <p:to>
                                        <p:strVal val="visible"/>
                                      </p:to>
                                    </p:set>
                                    <p:animEffect transition="in" filter="dissolve">
                                      <p:cBhvr>
                                        <p:cTn id="40" dur="500"/>
                                        <p:tgtEl>
                                          <p:spTgt spid="995348"/>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9" presetClass="entr" presetSubtype="0" fill="hold" grpId="0" nodeType="clickEffect">
                                  <p:stCondLst>
                                    <p:cond delay="0"/>
                                  </p:stCondLst>
                                  <p:childTnLst>
                                    <p:set>
                                      <p:cBhvr>
                                        <p:cTn id="44" dur="1" fill="hold">
                                          <p:stCondLst>
                                            <p:cond delay="0"/>
                                          </p:stCondLst>
                                        </p:cTn>
                                        <p:tgtEl>
                                          <p:spTgt spid="995349"/>
                                        </p:tgtEl>
                                        <p:attrNameLst>
                                          <p:attrName>style.visibility</p:attrName>
                                        </p:attrNameLst>
                                      </p:cBhvr>
                                      <p:to>
                                        <p:strVal val="visible"/>
                                      </p:to>
                                    </p:set>
                                    <p:animEffect transition="in" filter="dissolve">
                                      <p:cBhvr>
                                        <p:cTn id="45" dur="500"/>
                                        <p:tgtEl>
                                          <p:spTgt spid="995349"/>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9" presetClass="entr" presetSubtype="0" fill="hold" grpId="0" nodeType="clickEffect">
                                  <p:stCondLst>
                                    <p:cond delay="0"/>
                                  </p:stCondLst>
                                  <p:childTnLst>
                                    <p:set>
                                      <p:cBhvr>
                                        <p:cTn id="49" dur="1" fill="hold">
                                          <p:stCondLst>
                                            <p:cond delay="0"/>
                                          </p:stCondLst>
                                        </p:cTn>
                                        <p:tgtEl>
                                          <p:spTgt spid="995354"/>
                                        </p:tgtEl>
                                        <p:attrNameLst>
                                          <p:attrName>style.visibility</p:attrName>
                                        </p:attrNameLst>
                                      </p:cBhvr>
                                      <p:to>
                                        <p:strVal val="visible"/>
                                      </p:to>
                                    </p:set>
                                    <p:animEffect transition="in" filter="dissolve">
                                      <p:cBhvr>
                                        <p:cTn id="50" dur="500"/>
                                        <p:tgtEl>
                                          <p:spTgt spid="995354"/>
                                        </p:tgtEl>
                                      </p:cBhvr>
                                    </p:animEffect>
                                  </p:childTnLst>
                                </p:cTn>
                              </p:par>
                            </p:childTnLst>
                          </p:cTn>
                        </p:par>
                      </p:childTnLst>
                    </p:cTn>
                  </p:par>
                  <p:par>
                    <p:cTn id="51" fill="hold" nodeType="clickPar">
                      <p:stCondLst>
                        <p:cond delay="indefinite"/>
                      </p:stCondLst>
                      <p:childTnLst>
                        <p:par>
                          <p:cTn id="52" fill="hold" nodeType="withGroup">
                            <p:stCondLst>
                              <p:cond delay="0"/>
                            </p:stCondLst>
                            <p:childTnLst>
                              <p:par>
                                <p:cTn id="53" presetID="9" presetClass="entr" presetSubtype="0" fill="hold" grpId="0" nodeType="clickEffect">
                                  <p:stCondLst>
                                    <p:cond delay="0"/>
                                  </p:stCondLst>
                                  <p:childTnLst>
                                    <p:set>
                                      <p:cBhvr>
                                        <p:cTn id="54" dur="1" fill="hold">
                                          <p:stCondLst>
                                            <p:cond delay="0"/>
                                          </p:stCondLst>
                                        </p:cTn>
                                        <p:tgtEl>
                                          <p:spTgt spid="995351"/>
                                        </p:tgtEl>
                                        <p:attrNameLst>
                                          <p:attrName>style.visibility</p:attrName>
                                        </p:attrNameLst>
                                      </p:cBhvr>
                                      <p:to>
                                        <p:strVal val="visible"/>
                                      </p:to>
                                    </p:set>
                                    <p:animEffect transition="in" filter="dissolve">
                                      <p:cBhvr>
                                        <p:cTn id="55" dur="500"/>
                                        <p:tgtEl>
                                          <p:spTgt spid="9953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5341" grpId="0"/>
      <p:bldP spid="995342" grpId="0"/>
      <p:bldP spid="995343" grpId="0"/>
      <p:bldP spid="995344" grpId="0"/>
      <p:bldP spid="995345" grpId="0"/>
      <p:bldP spid="995347" grpId="0"/>
      <p:bldP spid="995348" grpId="0"/>
      <p:bldP spid="995349" grpId="0"/>
      <p:bldP spid="995351" grpId="0"/>
      <p:bldP spid="995352" grpId="0"/>
      <p:bldP spid="99535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4"/>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fld id="{10446851-7D1D-46FB-9486-6360BACF104A}" type="slidenum">
              <a:rPr lang="en-US" sz="1400" smtClean="0">
                <a:latin typeface="Arial" charset="0"/>
              </a:rPr>
              <a:pPr eaLnBrk="1" hangingPunct="1"/>
              <a:t>5</a:t>
            </a:fld>
            <a:endParaRPr lang="en-US" sz="1400" smtClean="0">
              <a:latin typeface="Arial" charset="0"/>
            </a:endParaRPr>
          </a:p>
        </p:txBody>
      </p:sp>
      <p:sp>
        <p:nvSpPr>
          <p:cNvPr id="4099" name="Text Box 3"/>
          <p:cNvSpPr txBox="1">
            <a:spLocks noChangeArrowheads="1"/>
          </p:cNvSpPr>
          <p:nvPr/>
        </p:nvSpPr>
        <p:spPr bwMode="auto">
          <a:xfrm>
            <a:off x="0" y="1371600"/>
            <a:ext cx="91440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4000" b="1"/>
              <a:t>  </a:t>
            </a:r>
            <a:r>
              <a:rPr lang="en-US" sz="4400" b="1"/>
              <a:t>Introduction</a:t>
            </a:r>
          </a:p>
        </p:txBody>
      </p:sp>
      <p:sp>
        <p:nvSpPr>
          <p:cNvPr id="4100" name="Rectangle 10"/>
          <p:cNvSpPr>
            <a:spLocks noChangeArrowheads="1"/>
          </p:cNvSpPr>
          <p:nvPr/>
        </p:nvSpPr>
        <p:spPr bwMode="auto">
          <a:xfrm>
            <a:off x="2286000" y="3136900"/>
            <a:ext cx="45720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000">
                <a:hlinkClick r:id="rId3"/>
              </a:rPr>
              <a:t>http://store.cambiumlearning.com/resource.aspx?page=Video&amp;site=sw&amp;parentId=019005278</a:t>
            </a:r>
            <a:r>
              <a:rPr lang="en-US" sz="2000"/>
              <a:t> </a:t>
            </a:r>
          </a:p>
        </p:txBody>
      </p:sp>
      <p:sp>
        <p:nvSpPr>
          <p:cNvPr id="4101" name="TextBox 11"/>
          <p:cNvSpPr txBox="1">
            <a:spLocks noChangeArrowheads="1"/>
          </p:cNvSpPr>
          <p:nvPr/>
        </p:nvSpPr>
        <p:spPr bwMode="auto">
          <a:xfrm>
            <a:off x="2514600" y="2514600"/>
            <a:ext cx="3962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3200">
                <a:solidFill>
                  <a:srgbClr val="FF0000"/>
                </a:solidFill>
              </a:rPr>
              <a:t>Video Link</a:t>
            </a:r>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15200" y="5046785"/>
            <a:ext cx="1811215" cy="18112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a:spLocks noChangeArrowheads="1"/>
          </p:cNvSpPr>
          <p:nvPr/>
        </p:nvSpPr>
        <p:spPr bwMode="auto">
          <a:xfrm>
            <a:off x="685800" y="395287"/>
            <a:ext cx="8001000" cy="6157913"/>
          </a:xfrm>
          <a:prstGeom prst="rect">
            <a:avLst/>
          </a:prstGeom>
          <a:solidFill>
            <a:srgbClr val="FFFFFF"/>
          </a:solidFill>
          <a:ln w="9525">
            <a:solidFill>
              <a:schemeClr val="tx1"/>
            </a:solidFill>
            <a:miter lim="800000"/>
            <a:headEnd/>
            <a:tailEnd/>
          </a:ln>
        </p:spPr>
        <p:txBody>
          <a:bodyPr wrap="none" anchor="ctr"/>
          <a:lstStyle/>
          <a:p>
            <a:pPr algn="ctr"/>
            <a:endParaRPr lang="en-US" sz="1800"/>
          </a:p>
        </p:txBody>
      </p:sp>
      <p:sp>
        <p:nvSpPr>
          <p:cNvPr id="17412" name="Text Box 3"/>
          <p:cNvSpPr txBox="1">
            <a:spLocks noChangeArrowheads="1"/>
          </p:cNvSpPr>
          <p:nvPr/>
        </p:nvSpPr>
        <p:spPr bwMode="auto">
          <a:xfrm>
            <a:off x="4724400" y="4992688"/>
            <a:ext cx="3000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buFont typeface="Wingdings" pitchFamily="2" charset="2"/>
              <a:buChar char=""/>
            </a:pPr>
            <a:endParaRPr lang="en-US" sz="2000"/>
          </a:p>
        </p:txBody>
      </p:sp>
      <p:sp>
        <p:nvSpPr>
          <p:cNvPr id="17413" name="Oval 4"/>
          <p:cNvSpPr>
            <a:spLocks noChangeArrowheads="1"/>
          </p:cNvSpPr>
          <p:nvPr/>
        </p:nvSpPr>
        <p:spPr bwMode="auto">
          <a:xfrm>
            <a:off x="838200" y="5486400"/>
            <a:ext cx="228600" cy="228600"/>
          </a:xfrm>
          <a:prstGeom prst="ellipse">
            <a:avLst/>
          </a:prstGeom>
          <a:solidFill>
            <a:schemeClr val="bg1"/>
          </a:solidFill>
          <a:ln w="9525">
            <a:solidFill>
              <a:schemeClr val="tx1"/>
            </a:solidFill>
            <a:round/>
            <a:headEnd/>
            <a:tailEnd/>
          </a:ln>
        </p:spPr>
        <p:txBody>
          <a:bodyPr wrap="none" anchor="ctr"/>
          <a:lstStyle/>
          <a:p>
            <a:endParaRPr lang="en-US"/>
          </a:p>
        </p:txBody>
      </p:sp>
      <p:sp>
        <p:nvSpPr>
          <p:cNvPr id="997381" name="Rectangle 5"/>
          <p:cNvSpPr>
            <a:spLocks noChangeArrowheads="1"/>
          </p:cNvSpPr>
          <p:nvPr/>
        </p:nvSpPr>
        <p:spPr bwMode="auto">
          <a:xfrm>
            <a:off x="1143000" y="1447800"/>
            <a:ext cx="7543800" cy="489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30000"/>
              </a:spcBef>
            </a:pPr>
            <a:r>
              <a:rPr lang="en-US" sz="2000" dirty="0"/>
              <a:t>     </a:t>
            </a:r>
            <a:r>
              <a:rPr lang="en-US" sz="2400" dirty="0"/>
              <a:t>The fairytale, </a:t>
            </a:r>
            <a:r>
              <a:rPr lang="en-US" sz="2400" i="1" dirty="0"/>
              <a:t>Cinderella</a:t>
            </a:r>
            <a:r>
              <a:rPr lang="en-US" sz="2400" dirty="0"/>
              <a:t>, written by the Brothers Grimm, describes how a young girl’s life goes from rags to riches. Cinderella spent much of each day performing </a:t>
            </a:r>
            <a:r>
              <a:rPr lang="en-US" sz="2400" u="sng" dirty="0"/>
              <a:t>chores</a:t>
            </a:r>
            <a:r>
              <a:rPr lang="en-US" sz="2400" dirty="0"/>
              <a:t> for her mean stepmother and her two ugly stepsisters. A </a:t>
            </a:r>
            <a:r>
              <a:rPr lang="en-US" sz="2400" u="sng" dirty="0"/>
              <a:t>fairy godmother</a:t>
            </a:r>
            <a:r>
              <a:rPr lang="en-US" sz="2400" dirty="0"/>
              <a:t> arrived and granted Cinderella’s wish to attend the prince’s ball.  Dressed in a beautiful gown, Cinderella arrived at the ball and caught the attention of the prince.  They </a:t>
            </a:r>
            <a:r>
              <a:rPr lang="en-US" sz="2400" u="sng" dirty="0"/>
              <a:t>danced</a:t>
            </a:r>
            <a:r>
              <a:rPr lang="en-US" sz="2400" dirty="0"/>
              <a:t> much of the night, but when midnight came, Cinderella ran and lost her slipper.  The prince searched the kingdom and found that Cinderella’s foot </a:t>
            </a:r>
            <a:r>
              <a:rPr lang="en-US" sz="2400" u="sng" dirty="0"/>
              <a:t>fit</a:t>
            </a:r>
            <a:r>
              <a:rPr lang="en-US" sz="2400" dirty="0"/>
              <a:t> in the slipper.  To the surprise of the ugly stepsisters, the prince </a:t>
            </a:r>
            <a:r>
              <a:rPr lang="en-US" sz="2400" u="sng" dirty="0"/>
              <a:t>married</a:t>
            </a:r>
            <a:r>
              <a:rPr lang="en-US" sz="2400" dirty="0"/>
              <a:t> Cinderella, and they spent the rest of their life living happily ever after. </a:t>
            </a:r>
          </a:p>
        </p:txBody>
      </p:sp>
      <p:pic>
        <p:nvPicPr>
          <p:cNvPr id="17415" name="Picture 6" descr="MCj0251069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91400" y="0"/>
            <a:ext cx="1066800"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6" name="Oval 7"/>
          <p:cNvSpPr>
            <a:spLocks noChangeArrowheads="1"/>
          </p:cNvSpPr>
          <p:nvPr/>
        </p:nvSpPr>
        <p:spPr bwMode="auto">
          <a:xfrm>
            <a:off x="838200" y="1295400"/>
            <a:ext cx="228600" cy="228600"/>
          </a:xfrm>
          <a:prstGeom prst="ellipse">
            <a:avLst/>
          </a:prstGeom>
          <a:solidFill>
            <a:schemeClr val="bg1"/>
          </a:solidFill>
          <a:ln w="9525">
            <a:solidFill>
              <a:schemeClr val="tx1"/>
            </a:solidFill>
            <a:round/>
            <a:headEnd/>
            <a:tailEnd/>
          </a:ln>
        </p:spPr>
        <p:txBody>
          <a:bodyPr wrap="none" anchor="ctr"/>
          <a:lstStyle/>
          <a:p>
            <a:endParaRPr lang="en-US"/>
          </a:p>
        </p:txBody>
      </p:sp>
      <p:sp>
        <p:nvSpPr>
          <p:cNvPr id="17417" name="Rectangle 8"/>
          <p:cNvSpPr>
            <a:spLocks noGrp="1" noChangeArrowheads="1"/>
          </p:cNvSpPr>
          <p:nvPr>
            <p:ph type="title"/>
          </p:nvPr>
        </p:nvSpPr>
        <p:spPr>
          <a:xfrm>
            <a:off x="1219200" y="533400"/>
            <a:ext cx="8229600" cy="1143000"/>
          </a:xfrm>
          <a:noFill/>
        </p:spPr>
        <p:txBody>
          <a:bodyPr anchor="t"/>
          <a:lstStyle/>
          <a:p>
            <a:pPr eaLnBrk="1" hangingPunct="1"/>
            <a:r>
              <a:rPr lang="en-US" sz="3400" b="0" i="1" dirty="0" smtClean="0"/>
              <a:t>Cinderella</a:t>
            </a:r>
            <a:r>
              <a:rPr lang="en-US" sz="3400" b="0" dirty="0" smtClean="0"/>
              <a:t>:  A Summary</a:t>
            </a:r>
          </a:p>
        </p:txBody>
      </p:sp>
      <p:sp>
        <p:nvSpPr>
          <p:cNvPr id="17418" name="Oval 9"/>
          <p:cNvSpPr>
            <a:spLocks noChangeArrowheads="1"/>
          </p:cNvSpPr>
          <p:nvPr/>
        </p:nvSpPr>
        <p:spPr bwMode="auto">
          <a:xfrm>
            <a:off x="838200" y="3429000"/>
            <a:ext cx="228600" cy="228600"/>
          </a:xfrm>
          <a:prstGeom prst="ellipse">
            <a:avLst/>
          </a:prstGeom>
          <a:solidFill>
            <a:schemeClr val="bg1"/>
          </a:solidFill>
          <a:ln w="9525">
            <a:solidFill>
              <a:schemeClr val="tx1"/>
            </a:solidFill>
            <a:round/>
            <a:headEnd/>
            <a:tailEnd/>
          </a:ln>
        </p:spPr>
        <p:txBody>
          <a:bodyPr wrap="none" anchor="ct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997381"/>
                                        </p:tgtEl>
                                        <p:attrNameLst>
                                          <p:attrName>style.visibility</p:attrName>
                                        </p:attrNameLst>
                                      </p:cBhvr>
                                      <p:to>
                                        <p:strVal val="visible"/>
                                      </p:to>
                                    </p:set>
                                    <p:anim calcmode="lin" valueType="num">
                                      <p:cBhvr>
                                        <p:cTn id="7" dur="1000" fill="hold"/>
                                        <p:tgtEl>
                                          <p:spTgt spid="997381"/>
                                        </p:tgtEl>
                                        <p:attrNameLst>
                                          <p:attrName>ppt_w</p:attrName>
                                        </p:attrNameLst>
                                      </p:cBhvr>
                                      <p:tavLst>
                                        <p:tav tm="0">
                                          <p:val>
                                            <p:strVal val="#ppt_w*0.70"/>
                                          </p:val>
                                        </p:tav>
                                        <p:tav tm="100000">
                                          <p:val>
                                            <p:strVal val="#ppt_w"/>
                                          </p:val>
                                        </p:tav>
                                      </p:tavLst>
                                    </p:anim>
                                    <p:anim calcmode="lin" valueType="num">
                                      <p:cBhvr>
                                        <p:cTn id="8" dur="1000" fill="hold"/>
                                        <p:tgtEl>
                                          <p:spTgt spid="997381"/>
                                        </p:tgtEl>
                                        <p:attrNameLst>
                                          <p:attrName>ppt_h</p:attrName>
                                        </p:attrNameLst>
                                      </p:cBhvr>
                                      <p:tavLst>
                                        <p:tav tm="0">
                                          <p:val>
                                            <p:strVal val="#ppt_h"/>
                                          </p:val>
                                        </p:tav>
                                        <p:tav tm="100000">
                                          <p:val>
                                            <p:strVal val="#ppt_h"/>
                                          </p:val>
                                        </p:tav>
                                      </p:tavLst>
                                    </p:anim>
                                    <p:animEffect transition="in" filter="fade">
                                      <p:cBhvr>
                                        <p:cTn id="9" dur="1000"/>
                                        <p:tgtEl>
                                          <p:spTgt spid="9973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7381"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766" y="381000"/>
            <a:ext cx="4585590" cy="5522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4400" y="227027"/>
            <a:ext cx="4303713" cy="5716573"/>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cap="flat">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accent1"/>
                  </a:outerShdw>
                </a:effectLst>
              </a14:hiddenEffects>
            </a:ext>
          </a:extLst>
        </p:spPr>
      </p:pic>
    </p:spTree>
    <p:extLst>
      <p:ext uri="{BB962C8B-B14F-4D97-AF65-F5344CB8AC3E}">
        <p14:creationId xmlns:p14="http://schemas.microsoft.com/office/powerpoint/2010/main" val="373055822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533400"/>
            <a:ext cx="9144000" cy="37692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itle 1"/>
          <p:cNvSpPr txBox="1">
            <a:spLocks/>
          </p:cNvSpPr>
          <p:nvPr/>
        </p:nvSpPr>
        <p:spPr>
          <a:xfrm>
            <a:off x="278130" y="5318760"/>
            <a:ext cx="7520940" cy="54864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en-US" dirty="0" smtClean="0"/>
              <a:t>Summarizing Strategy</a:t>
            </a:r>
            <a:endParaRPr lang="en-US" dirty="0" smtClean="0"/>
          </a:p>
        </p:txBody>
      </p:sp>
    </p:spTree>
    <p:extLst>
      <p:ext uri="{BB962C8B-B14F-4D97-AF65-F5344CB8AC3E}">
        <p14:creationId xmlns:p14="http://schemas.microsoft.com/office/powerpoint/2010/main" val="387610956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066800"/>
            <a:ext cx="8458200" cy="30566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itle 1"/>
          <p:cNvSpPr txBox="1">
            <a:spLocks/>
          </p:cNvSpPr>
          <p:nvPr/>
        </p:nvSpPr>
        <p:spPr>
          <a:xfrm>
            <a:off x="278130" y="5318760"/>
            <a:ext cx="7520940" cy="54864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en-US" dirty="0" smtClean="0"/>
              <a:t>Summarizing Strategy</a:t>
            </a:r>
            <a:endParaRPr lang="en-US" dirty="0" smtClean="0"/>
          </a:p>
        </p:txBody>
      </p:sp>
    </p:spTree>
    <p:extLst>
      <p:ext uri="{BB962C8B-B14F-4D97-AF65-F5344CB8AC3E}">
        <p14:creationId xmlns:p14="http://schemas.microsoft.com/office/powerpoint/2010/main" val="261321679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Title 1"/>
          <p:cNvSpPr>
            <a:spLocks noGrp="1"/>
          </p:cNvSpPr>
          <p:nvPr>
            <p:ph type="title"/>
          </p:nvPr>
        </p:nvSpPr>
        <p:spPr/>
        <p:txBody>
          <a:bodyPr/>
          <a:lstStyle/>
          <a:p>
            <a:r>
              <a:rPr lang="en-US" smtClean="0"/>
              <a:t>10</a:t>
            </a:r>
            <a:r>
              <a:rPr lang="en-US" baseline="30000" smtClean="0"/>
              <a:t>th</a:t>
            </a:r>
            <a:r>
              <a:rPr lang="en-US" smtClean="0"/>
              <a:t> grade Summarization Question</a:t>
            </a:r>
          </a:p>
        </p:txBody>
      </p:sp>
      <p:sp>
        <p:nvSpPr>
          <p:cNvPr id="38916" name="Content Placeholder 2"/>
          <p:cNvSpPr>
            <a:spLocks noGrp="1"/>
          </p:cNvSpPr>
          <p:nvPr>
            <p:ph idx="1"/>
          </p:nvPr>
        </p:nvSpPr>
        <p:spPr>
          <a:xfrm>
            <a:off x="533400" y="914400"/>
            <a:ext cx="8229600" cy="2163762"/>
          </a:xfrm>
        </p:spPr>
        <p:txBody>
          <a:bodyPr/>
          <a:lstStyle/>
          <a:p>
            <a:pPr>
              <a:buFont typeface="Wingdings" pitchFamily="2" charset="2"/>
              <a:buNone/>
            </a:pPr>
            <a:r>
              <a:rPr lang="en-US" dirty="0" smtClean="0"/>
              <a:t>Write a summary of “The Baseball.” Support your answer with details from the passage. </a:t>
            </a:r>
          </a:p>
        </p:txBody>
      </p:sp>
      <p:sp>
        <p:nvSpPr>
          <p:cNvPr id="8" name="Isosceles Triangle 7"/>
          <p:cNvSpPr/>
          <p:nvPr/>
        </p:nvSpPr>
        <p:spPr>
          <a:xfrm>
            <a:off x="685800" y="5117306"/>
            <a:ext cx="2514600" cy="1600200"/>
          </a:xfrm>
          <a:prstGeom prst="triangle">
            <a:avLst>
              <a:gd name="adj" fmla="val 50762"/>
            </a:avLst>
          </a:prstGeom>
          <a:solidFill>
            <a:srgbClr val="3366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Secondary Level</a:t>
            </a:r>
          </a:p>
          <a:p>
            <a:pPr algn="ctr">
              <a:defRPr/>
            </a:pPr>
            <a:r>
              <a:rPr lang="en-US" dirty="0"/>
              <a:t>Sample </a:t>
            </a:r>
          </a:p>
        </p:txBody>
      </p:sp>
      <p:pic>
        <p:nvPicPr>
          <p:cNvPr id="38918"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07459" y="1905000"/>
            <a:ext cx="2360613" cy="291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txBox="1">
            <a:spLocks/>
          </p:cNvSpPr>
          <p:nvPr/>
        </p:nvSpPr>
        <p:spPr>
          <a:xfrm>
            <a:off x="278130" y="5318760"/>
            <a:ext cx="7520940" cy="54864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en-US" dirty="0" smtClean="0"/>
              <a:t>Summarizing Strategy</a:t>
            </a:r>
            <a:endParaRPr lang="en-US" dirty="0" smtClean="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2"/>
          <p:cNvSpPr>
            <a:spLocks noChangeArrowheads="1"/>
          </p:cNvSpPr>
          <p:nvPr/>
        </p:nvSpPr>
        <p:spPr bwMode="auto">
          <a:xfrm>
            <a:off x="533400" y="152400"/>
            <a:ext cx="7848600" cy="4800600"/>
          </a:xfrm>
          <a:prstGeom prst="rect">
            <a:avLst/>
          </a:prstGeom>
          <a:solidFill>
            <a:srgbClr val="FFFFFF"/>
          </a:solidFill>
          <a:ln w="9525">
            <a:solidFill>
              <a:schemeClr val="tx1"/>
            </a:solidFill>
            <a:miter lim="800000"/>
            <a:headEnd/>
            <a:tailEnd/>
          </a:ln>
        </p:spPr>
        <p:txBody>
          <a:bodyPr wrap="none" anchor="ctr"/>
          <a:lstStyle/>
          <a:p>
            <a:pPr algn="ctr"/>
            <a:endParaRPr lang="en-US" sz="1800"/>
          </a:p>
        </p:txBody>
      </p:sp>
      <p:sp>
        <p:nvSpPr>
          <p:cNvPr id="39940" name="Text Box 4"/>
          <p:cNvSpPr txBox="1">
            <a:spLocks noChangeArrowheads="1"/>
          </p:cNvSpPr>
          <p:nvPr/>
        </p:nvSpPr>
        <p:spPr bwMode="auto">
          <a:xfrm>
            <a:off x="1227138" y="152400"/>
            <a:ext cx="46021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2400"/>
              <a:t>Write a 3 part summary sentence.</a:t>
            </a:r>
          </a:p>
        </p:txBody>
      </p:sp>
      <p:sp>
        <p:nvSpPr>
          <p:cNvPr id="39941" name="Text Box 5"/>
          <p:cNvSpPr txBox="1">
            <a:spLocks noChangeArrowheads="1"/>
          </p:cNvSpPr>
          <p:nvPr/>
        </p:nvSpPr>
        <p:spPr bwMode="auto">
          <a:xfrm>
            <a:off x="1239838" y="623888"/>
            <a:ext cx="17653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1800"/>
              <a:t>Identify the item.</a:t>
            </a:r>
          </a:p>
        </p:txBody>
      </p:sp>
      <p:sp>
        <p:nvSpPr>
          <p:cNvPr id="39942" name="Text Box 6"/>
          <p:cNvSpPr txBox="1">
            <a:spLocks noChangeArrowheads="1"/>
          </p:cNvSpPr>
          <p:nvPr/>
        </p:nvSpPr>
        <p:spPr bwMode="auto">
          <a:xfrm>
            <a:off x="3924300" y="623888"/>
            <a:ext cx="6985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1800"/>
              <a:t>Verb </a:t>
            </a:r>
          </a:p>
        </p:txBody>
      </p:sp>
      <p:sp>
        <p:nvSpPr>
          <p:cNvPr id="39943" name="Text Box 7"/>
          <p:cNvSpPr txBox="1">
            <a:spLocks noChangeArrowheads="1"/>
          </p:cNvSpPr>
          <p:nvPr/>
        </p:nvSpPr>
        <p:spPr bwMode="auto">
          <a:xfrm>
            <a:off x="5646738" y="623888"/>
            <a:ext cx="23622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1800"/>
              <a:t>Finish your thought.</a:t>
            </a:r>
          </a:p>
        </p:txBody>
      </p:sp>
      <p:sp>
        <p:nvSpPr>
          <p:cNvPr id="39944" name="Text Box 8"/>
          <p:cNvSpPr txBox="1">
            <a:spLocks noChangeArrowheads="1"/>
          </p:cNvSpPr>
          <p:nvPr/>
        </p:nvSpPr>
        <p:spPr bwMode="auto">
          <a:xfrm>
            <a:off x="1239838" y="1828800"/>
            <a:ext cx="67691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2400"/>
              <a:t>Copy the sentence so it looks like a real sentence.</a:t>
            </a:r>
          </a:p>
        </p:txBody>
      </p:sp>
      <p:sp>
        <p:nvSpPr>
          <p:cNvPr id="39945" name="Text Box 9"/>
          <p:cNvSpPr txBox="1">
            <a:spLocks noChangeArrowheads="1"/>
          </p:cNvSpPr>
          <p:nvPr/>
        </p:nvSpPr>
        <p:spPr bwMode="auto">
          <a:xfrm>
            <a:off x="1192213" y="2895600"/>
            <a:ext cx="23161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2000"/>
              <a:t>  </a:t>
            </a:r>
            <a:r>
              <a:rPr lang="en-US" sz="2400"/>
              <a:t>Write the facts.</a:t>
            </a:r>
          </a:p>
        </p:txBody>
      </p:sp>
      <p:sp>
        <p:nvSpPr>
          <p:cNvPr id="39946" name="Rectangle 10"/>
          <p:cNvSpPr>
            <a:spLocks noChangeArrowheads="1"/>
          </p:cNvSpPr>
          <p:nvPr/>
        </p:nvSpPr>
        <p:spPr bwMode="auto">
          <a:xfrm>
            <a:off x="1455738" y="3429000"/>
            <a:ext cx="228600" cy="76200"/>
          </a:xfrm>
          <a:prstGeom prst="rect">
            <a:avLst/>
          </a:prstGeom>
          <a:solidFill>
            <a:srgbClr val="969696"/>
          </a:solidFill>
          <a:ln w="9525" algn="ctr">
            <a:solidFill>
              <a:schemeClr val="tx1"/>
            </a:solidFill>
            <a:miter lim="800000"/>
            <a:headEnd/>
            <a:tailEnd/>
          </a:ln>
        </p:spPr>
        <p:txBody>
          <a:bodyPr wrap="none" anchor="ctr"/>
          <a:lstStyle/>
          <a:p>
            <a:endParaRPr lang="en-US"/>
          </a:p>
        </p:txBody>
      </p:sp>
      <p:grpSp>
        <p:nvGrpSpPr>
          <p:cNvPr id="39947" name="Group 25"/>
          <p:cNvGrpSpPr>
            <a:grpSpLocks noChangeAspect="1"/>
          </p:cNvGrpSpPr>
          <p:nvPr/>
        </p:nvGrpSpPr>
        <p:grpSpPr bwMode="auto">
          <a:xfrm rot="2515032">
            <a:off x="236538" y="1219200"/>
            <a:ext cx="938212" cy="1066800"/>
            <a:chOff x="2651" y="1873"/>
            <a:chExt cx="457" cy="574"/>
          </a:xfrm>
        </p:grpSpPr>
        <p:sp>
          <p:nvSpPr>
            <p:cNvPr id="39978" name="AutoShape 26"/>
            <p:cNvSpPr>
              <a:spLocks noChangeAspect="1" noChangeArrowheads="1" noTextEdit="1"/>
            </p:cNvSpPr>
            <p:nvPr/>
          </p:nvSpPr>
          <p:spPr bwMode="auto">
            <a:xfrm>
              <a:off x="2651" y="1873"/>
              <a:ext cx="457" cy="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9979" name="Freeform 27"/>
            <p:cNvSpPr>
              <a:spLocks/>
            </p:cNvSpPr>
            <p:nvPr/>
          </p:nvSpPr>
          <p:spPr bwMode="auto">
            <a:xfrm>
              <a:off x="2656" y="1935"/>
              <a:ext cx="149" cy="318"/>
            </a:xfrm>
            <a:custGeom>
              <a:avLst/>
              <a:gdLst>
                <a:gd name="T0" fmla="*/ 1 w 297"/>
                <a:gd name="T1" fmla="*/ 1 h 636"/>
                <a:gd name="T2" fmla="*/ 1 w 297"/>
                <a:gd name="T3" fmla="*/ 1 h 636"/>
                <a:gd name="T4" fmla="*/ 1 w 297"/>
                <a:gd name="T5" fmla="*/ 1 h 636"/>
                <a:gd name="T6" fmla="*/ 1 w 297"/>
                <a:gd name="T7" fmla="*/ 1 h 636"/>
                <a:gd name="T8" fmla="*/ 1 w 297"/>
                <a:gd name="T9" fmla="*/ 1 h 636"/>
                <a:gd name="T10" fmla="*/ 1 w 297"/>
                <a:gd name="T11" fmla="*/ 1 h 636"/>
                <a:gd name="T12" fmla="*/ 1 w 297"/>
                <a:gd name="T13" fmla="*/ 1 h 636"/>
                <a:gd name="T14" fmla="*/ 1 w 297"/>
                <a:gd name="T15" fmla="*/ 1 h 636"/>
                <a:gd name="T16" fmla="*/ 1 w 297"/>
                <a:gd name="T17" fmla="*/ 1 h 636"/>
                <a:gd name="T18" fmla="*/ 1 w 297"/>
                <a:gd name="T19" fmla="*/ 1 h 636"/>
                <a:gd name="T20" fmla="*/ 1 w 297"/>
                <a:gd name="T21" fmla="*/ 1 h 636"/>
                <a:gd name="T22" fmla="*/ 1 w 297"/>
                <a:gd name="T23" fmla="*/ 1 h 636"/>
                <a:gd name="T24" fmla="*/ 1 w 297"/>
                <a:gd name="T25" fmla="*/ 1 h 636"/>
                <a:gd name="T26" fmla="*/ 1 w 297"/>
                <a:gd name="T27" fmla="*/ 1 h 636"/>
                <a:gd name="T28" fmla="*/ 1 w 297"/>
                <a:gd name="T29" fmla="*/ 1 h 636"/>
                <a:gd name="T30" fmla="*/ 1 w 297"/>
                <a:gd name="T31" fmla="*/ 1 h 636"/>
                <a:gd name="T32" fmla="*/ 1 w 297"/>
                <a:gd name="T33" fmla="*/ 1 h 636"/>
                <a:gd name="T34" fmla="*/ 1 w 297"/>
                <a:gd name="T35" fmla="*/ 1 h 636"/>
                <a:gd name="T36" fmla="*/ 1 w 297"/>
                <a:gd name="T37" fmla="*/ 1 h 636"/>
                <a:gd name="T38" fmla="*/ 0 w 297"/>
                <a:gd name="T39" fmla="*/ 1 h 636"/>
                <a:gd name="T40" fmla="*/ 1 w 297"/>
                <a:gd name="T41" fmla="*/ 1 h 636"/>
                <a:gd name="T42" fmla="*/ 1 w 297"/>
                <a:gd name="T43" fmla="*/ 1 h 636"/>
                <a:gd name="T44" fmla="*/ 1 w 297"/>
                <a:gd name="T45" fmla="*/ 1 h 636"/>
                <a:gd name="T46" fmla="*/ 1 w 297"/>
                <a:gd name="T47" fmla="*/ 1 h 636"/>
                <a:gd name="T48" fmla="*/ 1 w 297"/>
                <a:gd name="T49" fmla="*/ 1 h 636"/>
                <a:gd name="T50" fmla="*/ 1 w 297"/>
                <a:gd name="T51" fmla="*/ 1 h 636"/>
                <a:gd name="T52" fmla="*/ 1 w 297"/>
                <a:gd name="T53" fmla="*/ 1 h 636"/>
                <a:gd name="T54" fmla="*/ 1 w 297"/>
                <a:gd name="T55" fmla="*/ 1 h 636"/>
                <a:gd name="T56" fmla="*/ 1 w 297"/>
                <a:gd name="T57" fmla="*/ 1 h 636"/>
                <a:gd name="T58" fmla="*/ 1 w 297"/>
                <a:gd name="T59" fmla="*/ 1 h 636"/>
                <a:gd name="T60" fmla="*/ 1 w 297"/>
                <a:gd name="T61" fmla="*/ 1 h 636"/>
                <a:gd name="T62" fmla="*/ 1 w 297"/>
                <a:gd name="T63" fmla="*/ 1 h 636"/>
                <a:gd name="T64" fmla="*/ 1 w 297"/>
                <a:gd name="T65" fmla="*/ 1 h 636"/>
                <a:gd name="T66" fmla="*/ 1 w 297"/>
                <a:gd name="T67" fmla="*/ 1 h 636"/>
                <a:gd name="T68" fmla="*/ 1 w 297"/>
                <a:gd name="T69" fmla="*/ 1 h 636"/>
                <a:gd name="T70" fmla="*/ 1 w 297"/>
                <a:gd name="T71" fmla="*/ 1 h 636"/>
                <a:gd name="T72" fmla="*/ 1 w 297"/>
                <a:gd name="T73" fmla="*/ 1 h 636"/>
                <a:gd name="T74" fmla="*/ 1 w 297"/>
                <a:gd name="T75" fmla="*/ 1 h 636"/>
                <a:gd name="T76" fmla="*/ 1 w 297"/>
                <a:gd name="T77" fmla="*/ 1 h 636"/>
                <a:gd name="T78" fmla="*/ 1 w 297"/>
                <a:gd name="T79" fmla="*/ 1 h 636"/>
                <a:gd name="T80" fmla="*/ 1 w 297"/>
                <a:gd name="T81" fmla="*/ 1 h 636"/>
                <a:gd name="T82" fmla="*/ 1 w 297"/>
                <a:gd name="T83" fmla="*/ 1 h 636"/>
                <a:gd name="T84" fmla="*/ 1 w 297"/>
                <a:gd name="T85" fmla="*/ 1 h 636"/>
                <a:gd name="T86" fmla="*/ 1 w 297"/>
                <a:gd name="T87" fmla="*/ 1 h 636"/>
                <a:gd name="T88" fmla="*/ 1 w 297"/>
                <a:gd name="T89" fmla="*/ 1 h 6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97"/>
                <a:gd name="T136" fmla="*/ 0 h 636"/>
                <a:gd name="T137" fmla="*/ 297 w 297"/>
                <a:gd name="T138" fmla="*/ 636 h 6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97" h="636">
                  <a:moveTo>
                    <a:pt x="162" y="279"/>
                  </a:moveTo>
                  <a:lnTo>
                    <a:pt x="175" y="263"/>
                  </a:lnTo>
                  <a:lnTo>
                    <a:pt x="190" y="251"/>
                  </a:lnTo>
                  <a:lnTo>
                    <a:pt x="206" y="239"/>
                  </a:lnTo>
                  <a:lnTo>
                    <a:pt x="223" y="230"/>
                  </a:lnTo>
                  <a:lnTo>
                    <a:pt x="237" y="221"/>
                  </a:lnTo>
                  <a:lnTo>
                    <a:pt x="252" y="211"/>
                  </a:lnTo>
                  <a:lnTo>
                    <a:pt x="266" y="200"/>
                  </a:lnTo>
                  <a:lnTo>
                    <a:pt x="278" y="186"/>
                  </a:lnTo>
                  <a:lnTo>
                    <a:pt x="293" y="157"/>
                  </a:lnTo>
                  <a:lnTo>
                    <a:pt x="297" y="131"/>
                  </a:lnTo>
                  <a:lnTo>
                    <a:pt x="296" y="107"/>
                  </a:lnTo>
                  <a:lnTo>
                    <a:pt x="289" y="81"/>
                  </a:lnTo>
                  <a:lnTo>
                    <a:pt x="285" y="68"/>
                  </a:lnTo>
                  <a:lnTo>
                    <a:pt x="278" y="57"/>
                  </a:lnTo>
                  <a:lnTo>
                    <a:pt x="270" y="47"/>
                  </a:lnTo>
                  <a:lnTo>
                    <a:pt x="262" y="37"/>
                  </a:lnTo>
                  <a:lnTo>
                    <a:pt x="251" y="29"/>
                  </a:lnTo>
                  <a:lnTo>
                    <a:pt x="241" y="21"/>
                  </a:lnTo>
                  <a:lnTo>
                    <a:pt x="229" y="15"/>
                  </a:lnTo>
                  <a:lnTo>
                    <a:pt x="217" y="10"/>
                  </a:lnTo>
                  <a:lnTo>
                    <a:pt x="204" y="6"/>
                  </a:lnTo>
                  <a:lnTo>
                    <a:pt x="190" y="3"/>
                  </a:lnTo>
                  <a:lnTo>
                    <a:pt x="176" y="2"/>
                  </a:lnTo>
                  <a:lnTo>
                    <a:pt x="162" y="0"/>
                  </a:lnTo>
                  <a:lnTo>
                    <a:pt x="147" y="2"/>
                  </a:lnTo>
                  <a:lnTo>
                    <a:pt x="133" y="4"/>
                  </a:lnTo>
                  <a:lnTo>
                    <a:pt x="118" y="7"/>
                  </a:lnTo>
                  <a:lnTo>
                    <a:pt x="103" y="12"/>
                  </a:lnTo>
                  <a:lnTo>
                    <a:pt x="88" y="18"/>
                  </a:lnTo>
                  <a:lnTo>
                    <a:pt x="74" y="26"/>
                  </a:lnTo>
                  <a:lnTo>
                    <a:pt x="61" y="34"/>
                  </a:lnTo>
                  <a:lnTo>
                    <a:pt x="50" y="43"/>
                  </a:lnTo>
                  <a:lnTo>
                    <a:pt x="39" y="54"/>
                  </a:lnTo>
                  <a:lnTo>
                    <a:pt x="31" y="65"/>
                  </a:lnTo>
                  <a:lnTo>
                    <a:pt x="23" y="77"/>
                  </a:lnTo>
                  <a:lnTo>
                    <a:pt x="18" y="89"/>
                  </a:lnTo>
                  <a:lnTo>
                    <a:pt x="7" y="113"/>
                  </a:lnTo>
                  <a:lnTo>
                    <a:pt x="3" y="141"/>
                  </a:lnTo>
                  <a:lnTo>
                    <a:pt x="0" y="170"/>
                  </a:lnTo>
                  <a:lnTo>
                    <a:pt x="0" y="199"/>
                  </a:lnTo>
                  <a:lnTo>
                    <a:pt x="3" y="240"/>
                  </a:lnTo>
                  <a:lnTo>
                    <a:pt x="8" y="282"/>
                  </a:lnTo>
                  <a:lnTo>
                    <a:pt x="15" y="322"/>
                  </a:lnTo>
                  <a:lnTo>
                    <a:pt x="21" y="359"/>
                  </a:lnTo>
                  <a:lnTo>
                    <a:pt x="27" y="420"/>
                  </a:lnTo>
                  <a:lnTo>
                    <a:pt x="25" y="455"/>
                  </a:lnTo>
                  <a:lnTo>
                    <a:pt x="21" y="486"/>
                  </a:lnTo>
                  <a:lnTo>
                    <a:pt x="25" y="533"/>
                  </a:lnTo>
                  <a:lnTo>
                    <a:pt x="27" y="546"/>
                  </a:lnTo>
                  <a:lnTo>
                    <a:pt x="29" y="558"/>
                  </a:lnTo>
                  <a:lnTo>
                    <a:pt x="33" y="569"/>
                  </a:lnTo>
                  <a:lnTo>
                    <a:pt x="37" y="579"/>
                  </a:lnTo>
                  <a:lnTo>
                    <a:pt x="43" y="589"/>
                  </a:lnTo>
                  <a:lnTo>
                    <a:pt x="49" y="598"/>
                  </a:lnTo>
                  <a:lnTo>
                    <a:pt x="56" y="604"/>
                  </a:lnTo>
                  <a:lnTo>
                    <a:pt x="63" y="611"/>
                  </a:lnTo>
                  <a:lnTo>
                    <a:pt x="72" y="618"/>
                  </a:lnTo>
                  <a:lnTo>
                    <a:pt x="82" y="624"/>
                  </a:lnTo>
                  <a:lnTo>
                    <a:pt x="92" y="629"/>
                  </a:lnTo>
                  <a:lnTo>
                    <a:pt x="103" y="632"/>
                  </a:lnTo>
                  <a:lnTo>
                    <a:pt x="114" y="634"/>
                  </a:lnTo>
                  <a:lnTo>
                    <a:pt x="125" y="636"/>
                  </a:lnTo>
                  <a:lnTo>
                    <a:pt x="136" y="636"/>
                  </a:lnTo>
                  <a:lnTo>
                    <a:pt x="147" y="634"/>
                  </a:lnTo>
                  <a:lnTo>
                    <a:pt x="158" y="632"/>
                  </a:lnTo>
                  <a:lnTo>
                    <a:pt x="168" y="628"/>
                  </a:lnTo>
                  <a:lnTo>
                    <a:pt x="178" y="621"/>
                  </a:lnTo>
                  <a:lnTo>
                    <a:pt x="187" y="613"/>
                  </a:lnTo>
                  <a:lnTo>
                    <a:pt x="194" y="603"/>
                  </a:lnTo>
                  <a:lnTo>
                    <a:pt x="201" y="593"/>
                  </a:lnTo>
                  <a:lnTo>
                    <a:pt x="206" y="580"/>
                  </a:lnTo>
                  <a:lnTo>
                    <a:pt x="211" y="568"/>
                  </a:lnTo>
                  <a:lnTo>
                    <a:pt x="216" y="550"/>
                  </a:lnTo>
                  <a:lnTo>
                    <a:pt x="218" y="533"/>
                  </a:lnTo>
                  <a:lnTo>
                    <a:pt x="218" y="516"/>
                  </a:lnTo>
                  <a:lnTo>
                    <a:pt x="216" y="497"/>
                  </a:lnTo>
                  <a:lnTo>
                    <a:pt x="212" y="482"/>
                  </a:lnTo>
                  <a:lnTo>
                    <a:pt x="208" y="468"/>
                  </a:lnTo>
                  <a:lnTo>
                    <a:pt x="202" y="456"/>
                  </a:lnTo>
                  <a:lnTo>
                    <a:pt x="196" y="443"/>
                  </a:lnTo>
                  <a:lnTo>
                    <a:pt x="180" y="410"/>
                  </a:lnTo>
                  <a:lnTo>
                    <a:pt x="166" y="382"/>
                  </a:lnTo>
                  <a:lnTo>
                    <a:pt x="156" y="360"/>
                  </a:lnTo>
                  <a:lnTo>
                    <a:pt x="149" y="342"/>
                  </a:lnTo>
                  <a:lnTo>
                    <a:pt x="145" y="326"/>
                  </a:lnTo>
                  <a:lnTo>
                    <a:pt x="147" y="311"/>
                  </a:lnTo>
                  <a:lnTo>
                    <a:pt x="152" y="296"/>
                  </a:lnTo>
                  <a:lnTo>
                    <a:pt x="162" y="279"/>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980" name="Freeform 28"/>
            <p:cNvSpPr>
              <a:spLocks/>
            </p:cNvSpPr>
            <p:nvPr/>
          </p:nvSpPr>
          <p:spPr bwMode="auto">
            <a:xfrm>
              <a:off x="2770" y="1873"/>
              <a:ext cx="48" cy="72"/>
            </a:xfrm>
            <a:custGeom>
              <a:avLst/>
              <a:gdLst>
                <a:gd name="T0" fmla="*/ 0 w 98"/>
                <a:gd name="T1" fmla="*/ 0 h 144"/>
                <a:gd name="T2" fmla="*/ 0 w 98"/>
                <a:gd name="T3" fmla="*/ 1 h 144"/>
                <a:gd name="T4" fmla="*/ 0 w 98"/>
                <a:gd name="T5" fmla="*/ 1 h 144"/>
                <a:gd name="T6" fmla="*/ 0 w 98"/>
                <a:gd name="T7" fmla="*/ 1 h 144"/>
                <a:gd name="T8" fmla="*/ 0 w 98"/>
                <a:gd name="T9" fmla="*/ 1 h 144"/>
                <a:gd name="T10" fmla="*/ 0 w 98"/>
                <a:gd name="T11" fmla="*/ 1 h 144"/>
                <a:gd name="T12" fmla="*/ 0 w 98"/>
                <a:gd name="T13" fmla="*/ 1 h 144"/>
                <a:gd name="T14" fmla="*/ 0 w 98"/>
                <a:gd name="T15" fmla="*/ 1 h 144"/>
                <a:gd name="T16" fmla="*/ 0 w 98"/>
                <a:gd name="T17" fmla="*/ 1 h 144"/>
                <a:gd name="T18" fmla="*/ 0 w 98"/>
                <a:gd name="T19" fmla="*/ 1 h 144"/>
                <a:gd name="T20" fmla="*/ 0 w 98"/>
                <a:gd name="T21" fmla="*/ 1 h 144"/>
                <a:gd name="T22" fmla="*/ 0 w 98"/>
                <a:gd name="T23" fmla="*/ 1 h 144"/>
                <a:gd name="T24" fmla="*/ 0 w 98"/>
                <a:gd name="T25" fmla="*/ 1 h 144"/>
                <a:gd name="T26" fmla="*/ 0 w 98"/>
                <a:gd name="T27" fmla="*/ 1 h 144"/>
                <a:gd name="T28" fmla="*/ 0 w 98"/>
                <a:gd name="T29" fmla="*/ 1 h 144"/>
                <a:gd name="T30" fmla="*/ 0 w 98"/>
                <a:gd name="T31" fmla="*/ 1 h 144"/>
                <a:gd name="T32" fmla="*/ 0 w 98"/>
                <a:gd name="T33" fmla="*/ 1 h 144"/>
                <a:gd name="T34" fmla="*/ 0 w 98"/>
                <a:gd name="T35" fmla="*/ 1 h 144"/>
                <a:gd name="T36" fmla="*/ 0 w 98"/>
                <a:gd name="T37" fmla="*/ 1 h 144"/>
                <a:gd name="T38" fmla="*/ 0 w 98"/>
                <a:gd name="T39" fmla="*/ 1 h 144"/>
                <a:gd name="T40" fmla="*/ 0 w 98"/>
                <a:gd name="T41" fmla="*/ 1 h 144"/>
                <a:gd name="T42" fmla="*/ 0 w 98"/>
                <a:gd name="T43" fmla="*/ 1 h 144"/>
                <a:gd name="T44" fmla="*/ 0 w 98"/>
                <a:gd name="T45" fmla="*/ 1 h 144"/>
                <a:gd name="T46" fmla="*/ 0 w 98"/>
                <a:gd name="T47" fmla="*/ 1 h 144"/>
                <a:gd name="T48" fmla="*/ 0 w 98"/>
                <a:gd name="T49" fmla="*/ 1 h 144"/>
                <a:gd name="T50" fmla="*/ 0 w 98"/>
                <a:gd name="T51" fmla="*/ 1 h 144"/>
                <a:gd name="T52" fmla="*/ 0 w 98"/>
                <a:gd name="T53" fmla="*/ 1 h 144"/>
                <a:gd name="T54" fmla="*/ 0 w 98"/>
                <a:gd name="T55" fmla="*/ 1 h 144"/>
                <a:gd name="T56" fmla="*/ 0 w 98"/>
                <a:gd name="T57" fmla="*/ 1 h 144"/>
                <a:gd name="T58" fmla="*/ 0 w 98"/>
                <a:gd name="T59" fmla="*/ 1 h 144"/>
                <a:gd name="T60" fmla="*/ 0 w 98"/>
                <a:gd name="T61" fmla="*/ 1 h 144"/>
                <a:gd name="T62" fmla="*/ 0 w 98"/>
                <a:gd name="T63" fmla="*/ 1 h 144"/>
                <a:gd name="T64" fmla="*/ 0 w 98"/>
                <a:gd name="T65" fmla="*/ 1 h 144"/>
                <a:gd name="T66" fmla="*/ 0 w 98"/>
                <a:gd name="T67" fmla="*/ 1 h 144"/>
                <a:gd name="T68" fmla="*/ 0 w 98"/>
                <a:gd name="T69" fmla="*/ 1 h 144"/>
                <a:gd name="T70" fmla="*/ 0 w 98"/>
                <a:gd name="T71" fmla="*/ 0 h 144"/>
                <a:gd name="T72" fmla="*/ 0 w 98"/>
                <a:gd name="T73" fmla="*/ 0 h 144"/>
                <a:gd name="T74" fmla="*/ 0 w 98"/>
                <a:gd name="T75" fmla="*/ 0 h 14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98"/>
                <a:gd name="T115" fmla="*/ 0 h 144"/>
                <a:gd name="T116" fmla="*/ 98 w 98"/>
                <a:gd name="T117" fmla="*/ 144 h 14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98" h="144">
                  <a:moveTo>
                    <a:pt x="62" y="0"/>
                  </a:moveTo>
                  <a:lnTo>
                    <a:pt x="70" y="3"/>
                  </a:lnTo>
                  <a:lnTo>
                    <a:pt x="80" y="10"/>
                  </a:lnTo>
                  <a:lnTo>
                    <a:pt x="86" y="18"/>
                  </a:lnTo>
                  <a:lnTo>
                    <a:pt x="92" y="28"/>
                  </a:lnTo>
                  <a:lnTo>
                    <a:pt x="96" y="39"/>
                  </a:lnTo>
                  <a:lnTo>
                    <a:pt x="98" y="53"/>
                  </a:lnTo>
                  <a:lnTo>
                    <a:pt x="98" y="67"/>
                  </a:lnTo>
                  <a:lnTo>
                    <a:pt x="97" y="82"/>
                  </a:lnTo>
                  <a:lnTo>
                    <a:pt x="93" y="96"/>
                  </a:lnTo>
                  <a:lnTo>
                    <a:pt x="88" y="108"/>
                  </a:lnTo>
                  <a:lnTo>
                    <a:pt x="82" y="120"/>
                  </a:lnTo>
                  <a:lnTo>
                    <a:pt x="74" y="129"/>
                  </a:lnTo>
                  <a:lnTo>
                    <a:pt x="65" y="136"/>
                  </a:lnTo>
                  <a:lnTo>
                    <a:pt x="55" y="142"/>
                  </a:lnTo>
                  <a:lnTo>
                    <a:pt x="46" y="144"/>
                  </a:lnTo>
                  <a:lnTo>
                    <a:pt x="36" y="144"/>
                  </a:lnTo>
                  <a:lnTo>
                    <a:pt x="27" y="141"/>
                  </a:lnTo>
                  <a:lnTo>
                    <a:pt x="20" y="135"/>
                  </a:lnTo>
                  <a:lnTo>
                    <a:pt x="13" y="128"/>
                  </a:lnTo>
                  <a:lnTo>
                    <a:pt x="7" y="118"/>
                  </a:lnTo>
                  <a:lnTo>
                    <a:pt x="4" y="106"/>
                  </a:lnTo>
                  <a:lnTo>
                    <a:pt x="1" y="93"/>
                  </a:lnTo>
                  <a:lnTo>
                    <a:pt x="0" y="81"/>
                  </a:lnTo>
                  <a:lnTo>
                    <a:pt x="1" y="66"/>
                  </a:lnTo>
                  <a:lnTo>
                    <a:pt x="6" y="50"/>
                  </a:lnTo>
                  <a:lnTo>
                    <a:pt x="13" y="35"/>
                  </a:lnTo>
                  <a:lnTo>
                    <a:pt x="20" y="22"/>
                  </a:lnTo>
                  <a:lnTo>
                    <a:pt x="28" y="12"/>
                  </a:lnTo>
                  <a:lnTo>
                    <a:pt x="32" y="9"/>
                  </a:lnTo>
                  <a:lnTo>
                    <a:pt x="37" y="6"/>
                  </a:lnTo>
                  <a:lnTo>
                    <a:pt x="40" y="5"/>
                  </a:lnTo>
                  <a:lnTo>
                    <a:pt x="45" y="2"/>
                  </a:lnTo>
                  <a:lnTo>
                    <a:pt x="50" y="1"/>
                  </a:lnTo>
                  <a:lnTo>
                    <a:pt x="54" y="1"/>
                  </a:lnTo>
                  <a:lnTo>
                    <a:pt x="58" y="0"/>
                  </a:lnTo>
                  <a:lnTo>
                    <a:pt x="62"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981" name="Freeform 29"/>
            <p:cNvSpPr>
              <a:spLocks/>
            </p:cNvSpPr>
            <p:nvPr/>
          </p:nvSpPr>
          <p:spPr bwMode="auto">
            <a:xfrm>
              <a:off x="2734" y="1882"/>
              <a:ext cx="33" cy="49"/>
            </a:xfrm>
            <a:custGeom>
              <a:avLst/>
              <a:gdLst>
                <a:gd name="T0" fmla="*/ 0 w 67"/>
                <a:gd name="T1" fmla="*/ 0 h 98"/>
                <a:gd name="T2" fmla="*/ 0 w 67"/>
                <a:gd name="T3" fmla="*/ 1 h 98"/>
                <a:gd name="T4" fmla="*/ 0 w 67"/>
                <a:gd name="T5" fmla="*/ 1 h 98"/>
                <a:gd name="T6" fmla="*/ 0 w 67"/>
                <a:gd name="T7" fmla="*/ 1 h 98"/>
                <a:gd name="T8" fmla="*/ 0 w 67"/>
                <a:gd name="T9" fmla="*/ 1 h 98"/>
                <a:gd name="T10" fmla="*/ 0 w 67"/>
                <a:gd name="T11" fmla="*/ 1 h 98"/>
                <a:gd name="T12" fmla="*/ 0 w 67"/>
                <a:gd name="T13" fmla="*/ 1 h 98"/>
                <a:gd name="T14" fmla="*/ 0 w 67"/>
                <a:gd name="T15" fmla="*/ 1 h 98"/>
                <a:gd name="T16" fmla="*/ 0 w 67"/>
                <a:gd name="T17" fmla="*/ 1 h 98"/>
                <a:gd name="T18" fmla="*/ 0 w 67"/>
                <a:gd name="T19" fmla="*/ 1 h 98"/>
                <a:gd name="T20" fmla="*/ 0 w 67"/>
                <a:gd name="T21" fmla="*/ 1 h 98"/>
                <a:gd name="T22" fmla="*/ 0 w 67"/>
                <a:gd name="T23" fmla="*/ 1 h 98"/>
                <a:gd name="T24" fmla="*/ 0 w 67"/>
                <a:gd name="T25" fmla="*/ 1 h 98"/>
                <a:gd name="T26" fmla="*/ 0 w 67"/>
                <a:gd name="T27" fmla="*/ 1 h 98"/>
                <a:gd name="T28" fmla="*/ 0 w 67"/>
                <a:gd name="T29" fmla="*/ 1 h 98"/>
                <a:gd name="T30" fmla="*/ 0 w 67"/>
                <a:gd name="T31" fmla="*/ 1 h 98"/>
                <a:gd name="T32" fmla="*/ 0 w 67"/>
                <a:gd name="T33" fmla="*/ 1 h 98"/>
                <a:gd name="T34" fmla="*/ 0 w 67"/>
                <a:gd name="T35" fmla="*/ 1 h 98"/>
                <a:gd name="T36" fmla="*/ 0 w 67"/>
                <a:gd name="T37" fmla="*/ 1 h 98"/>
                <a:gd name="T38" fmla="*/ 0 w 67"/>
                <a:gd name="T39" fmla="*/ 1 h 98"/>
                <a:gd name="T40" fmla="*/ 0 w 67"/>
                <a:gd name="T41" fmla="*/ 1 h 98"/>
                <a:gd name="T42" fmla="*/ 0 w 67"/>
                <a:gd name="T43" fmla="*/ 1 h 98"/>
                <a:gd name="T44" fmla="*/ 0 w 67"/>
                <a:gd name="T45" fmla="*/ 1 h 98"/>
                <a:gd name="T46" fmla="*/ 0 w 67"/>
                <a:gd name="T47" fmla="*/ 1 h 98"/>
                <a:gd name="T48" fmla="*/ 0 w 67"/>
                <a:gd name="T49" fmla="*/ 0 h 98"/>
                <a:gd name="T50" fmla="*/ 0 w 67"/>
                <a:gd name="T51" fmla="*/ 0 h 9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7"/>
                <a:gd name="T79" fmla="*/ 0 h 98"/>
                <a:gd name="T80" fmla="*/ 67 w 67"/>
                <a:gd name="T81" fmla="*/ 98 h 9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7" h="98">
                  <a:moveTo>
                    <a:pt x="32" y="0"/>
                  </a:moveTo>
                  <a:lnTo>
                    <a:pt x="39" y="2"/>
                  </a:lnTo>
                  <a:lnTo>
                    <a:pt x="46" y="4"/>
                  </a:lnTo>
                  <a:lnTo>
                    <a:pt x="52" y="9"/>
                  </a:lnTo>
                  <a:lnTo>
                    <a:pt x="56" y="14"/>
                  </a:lnTo>
                  <a:lnTo>
                    <a:pt x="61" y="21"/>
                  </a:lnTo>
                  <a:lnTo>
                    <a:pt x="64" y="29"/>
                  </a:lnTo>
                  <a:lnTo>
                    <a:pt x="65" y="38"/>
                  </a:lnTo>
                  <a:lnTo>
                    <a:pt x="67" y="49"/>
                  </a:lnTo>
                  <a:lnTo>
                    <a:pt x="65" y="59"/>
                  </a:lnTo>
                  <a:lnTo>
                    <a:pt x="64" y="68"/>
                  </a:lnTo>
                  <a:lnTo>
                    <a:pt x="61" y="78"/>
                  </a:lnTo>
                  <a:lnTo>
                    <a:pt x="56" y="85"/>
                  </a:lnTo>
                  <a:lnTo>
                    <a:pt x="52" y="90"/>
                  </a:lnTo>
                  <a:lnTo>
                    <a:pt x="46" y="95"/>
                  </a:lnTo>
                  <a:lnTo>
                    <a:pt x="39" y="97"/>
                  </a:lnTo>
                  <a:lnTo>
                    <a:pt x="32" y="98"/>
                  </a:lnTo>
                  <a:lnTo>
                    <a:pt x="19" y="95"/>
                  </a:lnTo>
                  <a:lnTo>
                    <a:pt x="9" y="85"/>
                  </a:lnTo>
                  <a:lnTo>
                    <a:pt x="2" y="68"/>
                  </a:lnTo>
                  <a:lnTo>
                    <a:pt x="0" y="49"/>
                  </a:lnTo>
                  <a:lnTo>
                    <a:pt x="2" y="29"/>
                  </a:lnTo>
                  <a:lnTo>
                    <a:pt x="9" y="14"/>
                  </a:lnTo>
                  <a:lnTo>
                    <a:pt x="19" y="4"/>
                  </a:lnTo>
                  <a:lnTo>
                    <a:pt x="32"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982" name="Freeform 30"/>
            <p:cNvSpPr>
              <a:spLocks/>
            </p:cNvSpPr>
            <p:nvPr/>
          </p:nvSpPr>
          <p:spPr bwMode="auto">
            <a:xfrm>
              <a:off x="2703" y="1891"/>
              <a:ext cx="27" cy="42"/>
            </a:xfrm>
            <a:custGeom>
              <a:avLst/>
              <a:gdLst>
                <a:gd name="T0" fmla="*/ 1 w 54"/>
                <a:gd name="T1" fmla="*/ 0 h 84"/>
                <a:gd name="T2" fmla="*/ 1 w 54"/>
                <a:gd name="T3" fmla="*/ 1 h 84"/>
                <a:gd name="T4" fmla="*/ 1 w 54"/>
                <a:gd name="T5" fmla="*/ 1 h 84"/>
                <a:gd name="T6" fmla="*/ 1 w 54"/>
                <a:gd name="T7" fmla="*/ 1 h 84"/>
                <a:gd name="T8" fmla="*/ 1 w 54"/>
                <a:gd name="T9" fmla="*/ 1 h 84"/>
                <a:gd name="T10" fmla="*/ 1 w 54"/>
                <a:gd name="T11" fmla="*/ 1 h 84"/>
                <a:gd name="T12" fmla="*/ 1 w 54"/>
                <a:gd name="T13" fmla="*/ 1 h 84"/>
                <a:gd name="T14" fmla="*/ 1 w 54"/>
                <a:gd name="T15" fmla="*/ 1 h 84"/>
                <a:gd name="T16" fmla="*/ 1 w 54"/>
                <a:gd name="T17" fmla="*/ 1 h 84"/>
                <a:gd name="T18" fmla="*/ 1 w 54"/>
                <a:gd name="T19" fmla="*/ 1 h 84"/>
                <a:gd name="T20" fmla="*/ 1 w 54"/>
                <a:gd name="T21" fmla="*/ 1 h 84"/>
                <a:gd name="T22" fmla="*/ 1 w 54"/>
                <a:gd name="T23" fmla="*/ 1 h 84"/>
                <a:gd name="T24" fmla="*/ 0 w 54"/>
                <a:gd name="T25" fmla="*/ 1 h 84"/>
                <a:gd name="T26" fmla="*/ 1 w 54"/>
                <a:gd name="T27" fmla="*/ 1 h 84"/>
                <a:gd name="T28" fmla="*/ 1 w 54"/>
                <a:gd name="T29" fmla="*/ 1 h 84"/>
                <a:gd name="T30" fmla="*/ 1 w 54"/>
                <a:gd name="T31" fmla="*/ 1 h 84"/>
                <a:gd name="T32" fmla="*/ 1 w 54"/>
                <a:gd name="T33" fmla="*/ 0 h 84"/>
                <a:gd name="T34" fmla="*/ 1 w 54"/>
                <a:gd name="T35" fmla="*/ 0 h 8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4"/>
                <a:gd name="T55" fmla="*/ 0 h 84"/>
                <a:gd name="T56" fmla="*/ 54 w 54"/>
                <a:gd name="T57" fmla="*/ 84 h 8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4" h="84">
                  <a:moveTo>
                    <a:pt x="27" y="0"/>
                  </a:moveTo>
                  <a:lnTo>
                    <a:pt x="38" y="3"/>
                  </a:lnTo>
                  <a:lnTo>
                    <a:pt x="46" y="11"/>
                  </a:lnTo>
                  <a:lnTo>
                    <a:pt x="52" y="25"/>
                  </a:lnTo>
                  <a:lnTo>
                    <a:pt x="54" y="41"/>
                  </a:lnTo>
                  <a:lnTo>
                    <a:pt x="52" y="57"/>
                  </a:lnTo>
                  <a:lnTo>
                    <a:pt x="46" y="71"/>
                  </a:lnTo>
                  <a:lnTo>
                    <a:pt x="38" y="80"/>
                  </a:lnTo>
                  <a:lnTo>
                    <a:pt x="27" y="84"/>
                  </a:lnTo>
                  <a:lnTo>
                    <a:pt x="16" y="80"/>
                  </a:lnTo>
                  <a:lnTo>
                    <a:pt x="8" y="71"/>
                  </a:lnTo>
                  <a:lnTo>
                    <a:pt x="2" y="57"/>
                  </a:lnTo>
                  <a:lnTo>
                    <a:pt x="0" y="41"/>
                  </a:lnTo>
                  <a:lnTo>
                    <a:pt x="2" y="25"/>
                  </a:lnTo>
                  <a:lnTo>
                    <a:pt x="8" y="11"/>
                  </a:lnTo>
                  <a:lnTo>
                    <a:pt x="16" y="3"/>
                  </a:lnTo>
                  <a:lnTo>
                    <a:pt x="27"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983" name="Freeform 31"/>
            <p:cNvSpPr>
              <a:spLocks/>
            </p:cNvSpPr>
            <p:nvPr/>
          </p:nvSpPr>
          <p:spPr bwMode="auto">
            <a:xfrm>
              <a:off x="2673" y="1902"/>
              <a:ext cx="28" cy="43"/>
            </a:xfrm>
            <a:custGeom>
              <a:avLst/>
              <a:gdLst>
                <a:gd name="T0" fmla="*/ 1 w 56"/>
                <a:gd name="T1" fmla="*/ 0 h 85"/>
                <a:gd name="T2" fmla="*/ 1 w 56"/>
                <a:gd name="T3" fmla="*/ 1 h 85"/>
                <a:gd name="T4" fmla="*/ 1 w 56"/>
                <a:gd name="T5" fmla="*/ 1 h 85"/>
                <a:gd name="T6" fmla="*/ 1 w 56"/>
                <a:gd name="T7" fmla="*/ 1 h 85"/>
                <a:gd name="T8" fmla="*/ 1 w 56"/>
                <a:gd name="T9" fmla="*/ 1 h 85"/>
                <a:gd name="T10" fmla="*/ 1 w 56"/>
                <a:gd name="T11" fmla="*/ 1 h 85"/>
                <a:gd name="T12" fmla="*/ 1 w 56"/>
                <a:gd name="T13" fmla="*/ 1 h 85"/>
                <a:gd name="T14" fmla="*/ 1 w 56"/>
                <a:gd name="T15" fmla="*/ 1 h 85"/>
                <a:gd name="T16" fmla="*/ 1 w 56"/>
                <a:gd name="T17" fmla="*/ 1 h 85"/>
                <a:gd name="T18" fmla="*/ 1 w 56"/>
                <a:gd name="T19" fmla="*/ 1 h 85"/>
                <a:gd name="T20" fmla="*/ 1 w 56"/>
                <a:gd name="T21" fmla="*/ 1 h 85"/>
                <a:gd name="T22" fmla="*/ 1 w 56"/>
                <a:gd name="T23" fmla="*/ 1 h 85"/>
                <a:gd name="T24" fmla="*/ 0 w 56"/>
                <a:gd name="T25" fmla="*/ 1 h 85"/>
                <a:gd name="T26" fmla="*/ 1 w 56"/>
                <a:gd name="T27" fmla="*/ 1 h 85"/>
                <a:gd name="T28" fmla="*/ 1 w 56"/>
                <a:gd name="T29" fmla="*/ 1 h 85"/>
                <a:gd name="T30" fmla="*/ 1 w 56"/>
                <a:gd name="T31" fmla="*/ 1 h 85"/>
                <a:gd name="T32" fmla="*/ 1 w 56"/>
                <a:gd name="T33" fmla="*/ 0 h 85"/>
                <a:gd name="T34" fmla="*/ 1 w 56"/>
                <a:gd name="T35" fmla="*/ 0 h 8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6"/>
                <a:gd name="T55" fmla="*/ 0 h 85"/>
                <a:gd name="T56" fmla="*/ 56 w 56"/>
                <a:gd name="T57" fmla="*/ 85 h 8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6" h="85">
                  <a:moveTo>
                    <a:pt x="29" y="0"/>
                  </a:moveTo>
                  <a:lnTo>
                    <a:pt x="39" y="3"/>
                  </a:lnTo>
                  <a:lnTo>
                    <a:pt x="48" y="12"/>
                  </a:lnTo>
                  <a:lnTo>
                    <a:pt x="54" y="26"/>
                  </a:lnTo>
                  <a:lnTo>
                    <a:pt x="56" y="42"/>
                  </a:lnTo>
                  <a:lnTo>
                    <a:pt x="54" y="59"/>
                  </a:lnTo>
                  <a:lnTo>
                    <a:pt x="48" y="72"/>
                  </a:lnTo>
                  <a:lnTo>
                    <a:pt x="39" y="82"/>
                  </a:lnTo>
                  <a:lnTo>
                    <a:pt x="29" y="85"/>
                  </a:lnTo>
                  <a:lnTo>
                    <a:pt x="17" y="82"/>
                  </a:lnTo>
                  <a:lnTo>
                    <a:pt x="8" y="72"/>
                  </a:lnTo>
                  <a:lnTo>
                    <a:pt x="2" y="59"/>
                  </a:lnTo>
                  <a:lnTo>
                    <a:pt x="0" y="42"/>
                  </a:lnTo>
                  <a:lnTo>
                    <a:pt x="2" y="26"/>
                  </a:lnTo>
                  <a:lnTo>
                    <a:pt x="8" y="12"/>
                  </a:lnTo>
                  <a:lnTo>
                    <a:pt x="17" y="3"/>
                  </a:lnTo>
                  <a:lnTo>
                    <a:pt x="29"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984" name="Freeform 32"/>
            <p:cNvSpPr>
              <a:spLocks/>
            </p:cNvSpPr>
            <p:nvPr/>
          </p:nvSpPr>
          <p:spPr bwMode="auto">
            <a:xfrm>
              <a:off x="2653" y="1929"/>
              <a:ext cx="22" cy="34"/>
            </a:xfrm>
            <a:custGeom>
              <a:avLst/>
              <a:gdLst>
                <a:gd name="T0" fmla="*/ 1 w 44"/>
                <a:gd name="T1" fmla="*/ 0 h 67"/>
                <a:gd name="T2" fmla="*/ 1 w 44"/>
                <a:gd name="T3" fmla="*/ 1 h 67"/>
                <a:gd name="T4" fmla="*/ 1 w 44"/>
                <a:gd name="T5" fmla="*/ 1 h 67"/>
                <a:gd name="T6" fmla="*/ 1 w 44"/>
                <a:gd name="T7" fmla="*/ 1 h 67"/>
                <a:gd name="T8" fmla="*/ 1 w 44"/>
                <a:gd name="T9" fmla="*/ 1 h 67"/>
                <a:gd name="T10" fmla="*/ 1 w 44"/>
                <a:gd name="T11" fmla="*/ 1 h 67"/>
                <a:gd name="T12" fmla="*/ 1 w 44"/>
                <a:gd name="T13" fmla="*/ 1 h 67"/>
                <a:gd name="T14" fmla="*/ 1 w 44"/>
                <a:gd name="T15" fmla="*/ 1 h 67"/>
                <a:gd name="T16" fmla="*/ 1 w 44"/>
                <a:gd name="T17" fmla="*/ 1 h 67"/>
                <a:gd name="T18" fmla="*/ 1 w 44"/>
                <a:gd name="T19" fmla="*/ 1 h 67"/>
                <a:gd name="T20" fmla="*/ 1 w 44"/>
                <a:gd name="T21" fmla="*/ 1 h 67"/>
                <a:gd name="T22" fmla="*/ 1 w 44"/>
                <a:gd name="T23" fmla="*/ 1 h 67"/>
                <a:gd name="T24" fmla="*/ 0 w 44"/>
                <a:gd name="T25" fmla="*/ 1 h 67"/>
                <a:gd name="T26" fmla="*/ 0 w 44"/>
                <a:gd name="T27" fmla="*/ 1 h 67"/>
                <a:gd name="T28" fmla="*/ 1 w 44"/>
                <a:gd name="T29" fmla="*/ 1 h 67"/>
                <a:gd name="T30" fmla="*/ 1 w 44"/>
                <a:gd name="T31" fmla="*/ 1 h 67"/>
                <a:gd name="T32" fmla="*/ 1 w 44"/>
                <a:gd name="T33" fmla="*/ 0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4"/>
                <a:gd name="T52" fmla="*/ 0 h 67"/>
                <a:gd name="T53" fmla="*/ 44 w 44"/>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4" h="67">
                  <a:moveTo>
                    <a:pt x="17" y="0"/>
                  </a:moveTo>
                  <a:lnTo>
                    <a:pt x="26" y="2"/>
                  </a:lnTo>
                  <a:lnTo>
                    <a:pt x="34" y="8"/>
                  </a:lnTo>
                  <a:lnTo>
                    <a:pt x="40" y="18"/>
                  </a:lnTo>
                  <a:lnTo>
                    <a:pt x="44" y="31"/>
                  </a:lnTo>
                  <a:lnTo>
                    <a:pt x="44" y="44"/>
                  </a:lnTo>
                  <a:lnTo>
                    <a:pt x="42" y="55"/>
                  </a:lnTo>
                  <a:lnTo>
                    <a:pt x="36" y="63"/>
                  </a:lnTo>
                  <a:lnTo>
                    <a:pt x="28" y="67"/>
                  </a:lnTo>
                  <a:lnTo>
                    <a:pt x="19" y="66"/>
                  </a:lnTo>
                  <a:lnTo>
                    <a:pt x="11" y="61"/>
                  </a:lnTo>
                  <a:lnTo>
                    <a:pt x="5" y="51"/>
                  </a:lnTo>
                  <a:lnTo>
                    <a:pt x="0" y="38"/>
                  </a:lnTo>
                  <a:lnTo>
                    <a:pt x="0" y="25"/>
                  </a:lnTo>
                  <a:lnTo>
                    <a:pt x="3" y="14"/>
                  </a:lnTo>
                  <a:lnTo>
                    <a:pt x="9" y="5"/>
                  </a:lnTo>
                  <a:lnTo>
                    <a:pt x="17"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985" name="Freeform 33"/>
            <p:cNvSpPr>
              <a:spLocks/>
            </p:cNvSpPr>
            <p:nvPr/>
          </p:nvSpPr>
          <p:spPr bwMode="auto">
            <a:xfrm>
              <a:off x="2953" y="2128"/>
              <a:ext cx="149" cy="317"/>
            </a:xfrm>
            <a:custGeom>
              <a:avLst/>
              <a:gdLst>
                <a:gd name="T0" fmla="*/ 1 w 298"/>
                <a:gd name="T1" fmla="*/ 0 h 636"/>
                <a:gd name="T2" fmla="*/ 1 w 298"/>
                <a:gd name="T3" fmla="*/ 0 h 636"/>
                <a:gd name="T4" fmla="*/ 1 w 298"/>
                <a:gd name="T5" fmla="*/ 0 h 636"/>
                <a:gd name="T6" fmla="*/ 1 w 298"/>
                <a:gd name="T7" fmla="*/ 0 h 636"/>
                <a:gd name="T8" fmla="*/ 1 w 298"/>
                <a:gd name="T9" fmla="*/ 0 h 636"/>
                <a:gd name="T10" fmla="*/ 1 w 298"/>
                <a:gd name="T11" fmla="*/ 0 h 636"/>
                <a:gd name="T12" fmla="*/ 1 w 298"/>
                <a:gd name="T13" fmla="*/ 0 h 636"/>
                <a:gd name="T14" fmla="*/ 1 w 298"/>
                <a:gd name="T15" fmla="*/ 0 h 636"/>
                <a:gd name="T16" fmla="*/ 1 w 298"/>
                <a:gd name="T17" fmla="*/ 0 h 636"/>
                <a:gd name="T18" fmla="*/ 1 w 298"/>
                <a:gd name="T19" fmla="*/ 0 h 636"/>
                <a:gd name="T20" fmla="*/ 1 w 298"/>
                <a:gd name="T21" fmla="*/ 0 h 636"/>
                <a:gd name="T22" fmla="*/ 1 w 298"/>
                <a:gd name="T23" fmla="*/ 0 h 636"/>
                <a:gd name="T24" fmla="*/ 1 w 298"/>
                <a:gd name="T25" fmla="*/ 0 h 636"/>
                <a:gd name="T26" fmla="*/ 1 w 298"/>
                <a:gd name="T27" fmla="*/ 0 h 636"/>
                <a:gd name="T28" fmla="*/ 1 w 298"/>
                <a:gd name="T29" fmla="*/ 0 h 636"/>
                <a:gd name="T30" fmla="*/ 1 w 298"/>
                <a:gd name="T31" fmla="*/ 0 h 636"/>
                <a:gd name="T32" fmla="*/ 1 w 298"/>
                <a:gd name="T33" fmla="*/ 0 h 636"/>
                <a:gd name="T34" fmla="*/ 1 w 298"/>
                <a:gd name="T35" fmla="*/ 0 h 636"/>
                <a:gd name="T36" fmla="*/ 1 w 298"/>
                <a:gd name="T37" fmla="*/ 0 h 636"/>
                <a:gd name="T38" fmla="*/ 1 w 298"/>
                <a:gd name="T39" fmla="*/ 0 h 636"/>
                <a:gd name="T40" fmla="*/ 1 w 298"/>
                <a:gd name="T41" fmla="*/ 0 h 636"/>
                <a:gd name="T42" fmla="*/ 1 w 298"/>
                <a:gd name="T43" fmla="*/ 0 h 636"/>
                <a:gd name="T44" fmla="*/ 1 w 298"/>
                <a:gd name="T45" fmla="*/ 0 h 636"/>
                <a:gd name="T46" fmla="*/ 1 w 298"/>
                <a:gd name="T47" fmla="*/ 0 h 636"/>
                <a:gd name="T48" fmla="*/ 1 w 298"/>
                <a:gd name="T49" fmla="*/ 0 h 636"/>
                <a:gd name="T50" fmla="*/ 1 w 298"/>
                <a:gd name="T51" fmla="*/ 0 h 636"/>
                <a:gd name="T52" fmla="*/ 1 w 298"/>
                <a:gd name="T53" fmla="*/ 0 h 636"/>
                <a:gd name="T54" fmla="*/ 1 w 298"/>
                <a:gd name="T55" fmla="*/ 0 h 636"/>
                <a:gd name="T56" fmla="*/ 1 w 298"/>
                <a:gd name="T57" fmla="*/ 0 h 636"/>
                <a:gd name="T58" fmla="*/ 1 w 298"/>
                <a:gd name="T59" fmla="*/ 0 h 636"/>
                <a:gd name="T60" fmla="*/ 1 w 298"/>
                <a:gd name="T61" fmla="*/ 0 h 636"/>
                <a:gd name="T62" fmla="*/ 1 w 298"/>
                <a:gd name="T63" fmla="*/ 0 h 636"/>
                <a:gd name="T64" fmla="*/ 1 w 298"/>
                <a:gd name="T65" fmla="*/ 0 h 636"/>
                <a:gd name="T66" fmla="*/ 1 w 298"/>
                <a:gd name="T67" fmla="*/ 0 h 636"/>
                <a:gd name="T68" fmla="*/ 1 w 298"/>
                <a:gd name="T69" fmla="*/ 0 h 636"/>
                <a:gd name="T70" fmla="*/ 1 w 298"/>
                <a:gd name="T71" fmla="*/ 0 h 636"/>
                <a:gd name="T72" fmla="*/ 1 w 298"/>
                <a:gd name="T73" fmla="*/ 0 h 636"/>
                <a:gd name="T74" fmla="*/ 1 w 298"/>
                <a:gd name="T75" fmla="*/ 0 h 636"/>
                <a:gd name="T76" fmla="*/ 1 w 298"/>
                <a:gd name="T77" fmla="*/ 0 h 636"/>
                <a:gd name="T78" fmla="*/ 1 w 298"/>
                <a:gd name="T79" fmla="*/ 0 h 636"/>
                <a:gd name="T80" fmla="*/ 1 w 298"/>
                <a:gd name="T81" fmla="*/ 0 h 636"/>
                <a:gd name="T82" fmla="*/ 1 w 298"/>
                <a:gd name="T83" fmla="*/ 0 h 636"/>
                <a:gd name="T84" fmla="*/ 1 w 298"/>
                <a:gd name="T85" fmla="*/ 0 h 636"/>
                <a:gd name="T86" fmla="*/ 1 w 298"/>
                <a:gd name="T87" fmla="*/ 0 h 636"/>
                <a:gd name="T88" fmla="*/ 1 w 298"/>
                <a:gd name="T89" fmla="*/ 0 h 6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98"/>
                <a:gd name="T136" fmla="*/ 0 h 636"/>
                <a:gd name="T137" fmla="*/ 298 w 298"/>
                <a:gd name="T138" fmla="*/ 636 h 6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98" h="636">
                  <a:moveTo>
                    <a:pt x="137" y="277"/>
                  </a:moveTo>
                  <a:lnTo>
                    <a:pt x="124" y="262"/>
                  </a:lnTo>
                  <a:lnTo>
                    <a:pt x="109" y="249"/>
                  </a:lnTo>
                  <a:lnTo>
                    <a:pt x="94" y="238"/>
                  </a:lnTo>
                  <a:lnTo>
                    <a:pt x="77" y="229"/>
                  </a:lnTo>
                  <a:lnTo>
                    <a:pt x="61" y="219"/>
                  </a:lnTo>
                  <a:lnTo>
                    <a:pt x="46" y="209"/>
                  </a:lnTo>
                  <a:lnTo>
                    <a:pt x="33" y="198"/>
                  </a:lnTo>
                  <a:lnTo>
                    <a:pt x="21" y="184"/>
                  </a:lnTo>
                  <a:lnTo>
                    <a:pt x="6" y="156"/>
                  </a:lnTo>
                  <a:lnTo>
                    <a:pt x="0" y="130"/>
                  </a:lnTo>
                  <a:lnTo>
                    <a:pt x="1" y="104"/>
                  </a:lnTo>
                  <a:lnTo>
                    <a:pt x="10" y="79"/>
                  </a:lnTo>
                  <a:lnTo>
                    <a:pt x="15" y="67"/>
                  </a:lnTo>
                  <a:lnTo>
                    <a:pt x="21" y="56"/>
                  </a:lnTo>
                  <a:lnTo>
                    <a:pt x="29" y="45"/>
                  </a:lnTo>
                  <a:lnTo>
                    <a:pt x="37" y="36"/>
                  </a:lnTo>
                  <a:lnTo>
                    <a:pt x="48" y="28"/>
                  </a:lnTo>
                  <a:lnTo>
                    <a:pt x="58" y="21"/>
                  </a:lnTo>
                  <a:lnTo>
                    <a:pt x="69" y="14"/>
                  </a:lnTo>
                  <a:lnTo>
                    <a:pt x="82" y="10"/>
                  </a:lnTo>
                  <a:lnTo>
                    <a:pt x="95" y="5"/>
                  </a:lnTo>
                  <a:lnTo>
                    <a:pt x="109" y="3"/>
                  </a:lnTo>
                  <a:lnTo>
                    <a:pt x="122" y="0"/>
                  </a:lnTo>
                  <a:lnTo>
                    <a:pt x="137" y="0"/>
                  </a:lnTo>
                  <a:lnTo>
                    <a:pt x="151" y="2"/>
                  </a:lnTo>
                  <a:lnTo>
                    <a:pt x="166" y="4"/>
                  </a:lnTo>
                  <a:lnTo>
                    <a:pt x="181" y="7"/>
                  </a:lnTo>
                  <a:lnTo>
                    <a:pt x="196" y="12"/>
                  </a:lnTo>
                  <a:lnTo>
                    <a:pt x="212" y="19"/>
                  </a:lnTo>
                  <a:lnTo>
                    <a:pt x="226" y="26"/>
                  </a:lnTo>
                  <a:lnTo>
                    <a:pt x="239" y="35"/>
                  </a:lnTo>
                  <a:lnTo>
                    <a:pt x="250" y="44"/>
                  </a:lnTo>
                  <a:lnTo>
                    <a:pt x="261" y="53"/>
                  </a:lnTo>
                  <a:lnTo>
                    <a:pt x="269" y="64"/>
                  </a:lnTo>
                  <a:lnTo>
                    <a:pt x="277" y="75"/>
                  </a:lnTo>
                  <a:lnTo>
                    <a:pt x="282" y="87"/>
                  </a:lnTo>
                  <a:lnTo>
                    <a:pt x="292" y="112"/>
                  </a:lnTo>
                  <a:lnTo>
                    <a:pt x="297" y="140"/>
                  </a:lnTo>
                  <a:lnTo>
                    <a:pt x="298" y="168"/>
                  </a:lnTo>
                  <a:lnTo>
                    <a:pt x="298" y="196"/>
                  </a:lnTo>
                  <a:lnTo>
                    <a:pt x="296" y="239"/>
                  </a:lnTo>
                  <a:lnTo>
                    <a:pt x="292" y="282"/>
                  </a:lnTo>
                  <a:lnTo>
                    <a:pt x="285" y="321"/>
                  </a:lnTo>
                  <a:lnTo>
                    <a:pt x="279" y="358"/>
                  </a:lnTo>
                  <a:lnTo>
                    <a:pt x="273" y="419"/>
                  </a:lnTo>
                  <a:lnTo>
                    <a:pt x="275" y="453"/>
                  </a:lnTo>
                  <a:lnTo>
                    <a:pt x="279" y="486"/>
                  </a:lnTo>
                  <a:lnTo>
                    <a:pt x="275" y="533"/>
                  </a:lnTo>
                  <a:lnTo>
                    <a:pt x="273" y="546"/>
                  </a:lnTo>
                  <a:lnTo>
                    <a:pt x="270" y="558"/>
                  </a:lnTo>
                  <a:lnTo>
                    <a:pt x="266" y="569"/>
                  </a:lnTo>
                  <a:lnTo>
                    <a:pt x="262" y="579"/>
                  </a:lnTo>
                  <a:lnTo>
                    <a:pt x="256" y="589"/>
                  </a:lnTo>
                  <a:lnTo>
                    <a:pt x="250" y="598"/>
                  </a:lnTo>
                  <a:lnTo>
                    <a:pt x="243" y="606"/>
                  </a:lnTo>
                  <a:lnTo>
                    <a:pt x="236" y="612"/>
                  </a:lnTo>
                  <a:lnTo>
                    <a:pt x="227" y="619"/>
                  </a:lnTo>
                  <a:lnTo>
                    <a:pt x="217" y="625"/>
                  </a:lnTo>
                  <a:lnTo>
                    <a:pt x="206" y="630"/>
                  </a:lnTo>
                  <a:lnTo>
                    <a:pt x="195" y="632"/>
                  </a:lnTo>
                  <a:lnTo>
                    <a:pt x="183" y="634"/>
                  </a:lnTo>
                  <a:lnTo>
                    <a:pt x="173" y="636"/>
                  </a:lnTo>
                  <a:lnTo>
                    <a:pt x="162" y="636"/>
                  </a:lnTo>
                  <a:lnTo>
                    <a:pt x="151" y="634"/>
                  </a:lnTo>
                  <a:lnTo>
                    <a:pt x="140" y="631"/>
                  </a:lnTo>
                  <a:lnTo>
                    <a:pt x="129" y="626"/>
                  </a:lnTo>
                  <a:lnTo>
                    <a:pt x="120" y="621"/>
                  </a:lnTo>
                  <a:lnTo>
                    <a:pt x="111" y="612"/>
                  </a:lnTo>
                  <a:lnTo>
                    <a:pt x="104" y="602"/>
                  </a:lnTo>
                  <a:lnTo>
                    <a:pt x="97" y="592"/>
                  </a:lnTo>
                  <a:lnTo>
                    <a:pt x="92" y="580"/>
                  </a:lnTo>
                  <a:lnTo>
                    <a:pt x="88" y="566"/>
                  </a:lnTo>
                  <a:lnTo>
                    <a:pt x="83" y="550"/>
                  </a:lnTo>
                  <a:lnTo>
                    <a:pt x="82" y="533"/>
                  </a:lnTo>
                  <a:lnTo>
                    <a:pt x="82" y="516"/>
                  </a:lnTo>
                  <a:lnTo>
                    <a:pt x="84" y="496"/>
                  </a:lnTo>
                  <a:lnTo>
                    <a:pt x="88" y="482"/>
                  </a:lnTo>
                  <a:lnTo>
                    <a:pt x="92" y="468"/>
                  </a:lnTo>
                  <a:lnTo>
                    <a:pt x="98" y="455"/>
                  </a:lnTo>
                  <a:lnTo>
                    <a:pt x="104" y="442"/>
                  </a:lnTo>
                  <a:lnTo>
                    <a:pt x="120" y="408"/>
                  </a:lnTo>
                  <a:lnTo>
                    <a:pt x="133" y="381"/>
                  </a:lnTo>
                  <a:lnTo>
                    <a:pt x="143" y="359"/>
                  </a:lnTo>
                  <a:lnTo>
                    <a:pt x="150" y="340"/>
                  </a:lnTo>
                  <a:lnTo>
                    <a:pt x="153" y="324"/>
                  </a:lnTo>
                  <a:lnTo>
                    <a:pt x="152" y="309"/>
                  </a:lnTo>
                  <a:lnTo>
                    <a:pt x="147" y="293"/>
                  </a:lnTo>
                  <a:lnTo>
                    <a:pt x="137" y="27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986" name="Freeform 34"/>
            <p:cNvSpPr>
              <a:spLocks/>
            </p:cNvSpPr>
            <p:nvPr/>
          </p:nvSpPr>
          <p:spPr bwMode="auto">
            <a:xfrm>
              <a:off x="2940" y="2065"/>
              <a:ext cx="48" cy="73"/>
            </a:xfrm>
            <a:custGeom>
              <a:avLst/>
              <a:gdLst>
                <a:gd name="T0" fmla="*/ 0 w 97"/>
                <a:gd name="T1" fmla="*/ 0 h 144"/>
                <a:gd name="T2" fmla="*/ 0 w 97"/>
                <a:gd name="T3" fmla="*/ 1 h 144"/>
                <a:gd name="T4" fmla="*/ 0 w 97"/>
                <a:gd name="T5" fmla="*/ 1 h 144"/>
                <a:gd name="T6" fmla="*/ 0 w 97"/>
                <a:gd name="T7" fmla="*/ 1 h 144"/>
                <a:gd name="T8" fmla="*/ 0 w 97"/>
                <a:gd name="T9" fmla="*/ 1 h 144"/>
                <a:gd name="T10" fmla="*/ 0 w 97"/>
                <a:gd name="T11" fmla="*/ 1 h 144"/>
                <a:gd name="T12" fmla="*/ 0 w 97"/>
                <a:gd name="T13" fmla="*/ 1 h 144"/>
                <a:gd name="T14" fmla="*/ 0 w 97"/>
                <a:gd name="T15" fmla="*/ 1 h 144"/>
                <a:gd name="T16" fmla="*/ 0 w 97"/>
                <a:gd name="T17" fmla="*/ 1 h 144"/>
                <a:gd name="T18" fmla="*/ 0 w 97"/>
                <a:gd name="T19" fmla="*/ 1 h 144"/>
                <a:gd name="T20" fmla="*/ 0 w 97"/>
                <a:gd name="T21" fmla="*/ 1 h 144"/>
                <a:gd name="T22" fmla="*/ 0 w 97"/>
                <a:gd name="T23" fmla="*/ 1 h 144"/>
                <a:gd name="T24" fmla="*/ 0 w 97"/>
                <a:gd name="T25" fmla="*/ 1 h 144"/>
                <a:gd name="T26" fmla="*/ 0 w 97"/>
                <a:gd name="T27" fmla="*/ 1 h 144"/>
                <a:gd name="T28" fmla="*/ 0 w 97"/>
                <a:gd name="T29" fmla="*/ 1 h 144"/>
                <a:gd name="T30" fmla="*/ 0 w 97"/>
                <a:gd name="T31" fmla="*/ 1 h 144"/>
                <a:gd name="T32" fmla="*/ 0 w 97"/>
                <a:gd name="T33" fmla="*/ 1 h 144"/>
                <a:gd name="T34" fmla="*/ 0 w 97"/>
                <a:gd name="T35" fmla="*/ 1 h 144"/>
                <a:gd name="T36" fmla="*/ 0 w 97"/>
                <a:gd name="T37" fmla="*/ 1 h 144"/>
                <a:gd name="T38" fmla="*/ 0 w 97"/>
                <a:gd name="T39" fmla="*/ 1 h 144"/>
                <a:gd name="T40" fmla="*/ 0 w 97"/>
                <a:gd name="T41" fmla="*/ 1 h 144"/>
                <a:gd name="T42" fmla="*/ 0 w 97"/>
                <a:gd name="T43" fmla="*/ 1 h 144"/>
                <a:gd name="T44" fmla="*/ 0 w 97"/>
                <a:gd name="T45" fmla="*/ 1 h 144"/>
                <a:gd name="T46" fmla="*/ 0 w 97"/>
                <a:gd name="T47" fmla="*/ 1 h 144"/>
                <a:gd name="T48" fmla="*/ 0 w 97"/>
                <a:gd name="T49" fmla="*/ 1 h 144"/>
                <a:gd name="T50" fmla="*/ 0 w 97"/>
                <a:gd name="T51" fmla="*/ 1 h 144"/>
                <a:gd name="T52" fmla="*/ 0 w 97"/>
                <a:gd name="T53" fmla="*/ 1 h 144"/>
                <a:gd name="T54" fmla="*/ 0 w 97"/>
                <a:gd name="T55" fmla="*/ 1 h 144"/>
                <a:gd name="T56" fmla="*/ 0 w 97"/>
                <a:gd name="T57" fmla="*/ 1 h 144"/>
                <a:gd name="T58" fmla="*/ 0 w 97"/>
                <a:gd name="T59" fmla="*/ 1 h 144"/>
                <a:gd name="T60" fmla="*/ 0 w 97"/>
                <a:gd name="T61" fmla="*/ 1 h 144"/>
                <a:gd name="T62" fmla="*/ 0 w 97"/>
                <a:gd name="T63" fmla="*/ 1 h 144"/>
                <a:gd name="T64" fmla="*/ 0 w 97"/>
                <a:gd name="T65" fmla="*/ 0 h 144"/>
                <a:gd name="T66" fmla="*/ 0 w 97"/>
                <a:gd name="T67" fmla="*/ 0 h 14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97"/>
                <a:gd name="T103" fmla="*/ 0 h 144"/>
                <a:gd name="T104" fmla="*/ 97 w 97"/>
                <a:gd name="T105" fmla="*/ 144 h 14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97" h="144">
                  <a:moveTo>
                    <a:pt x="37" y="0"/>
                  </a:moveTo>
                  <a:lnTo>
                    <a:pt x="26" y="3"/>
                  </a:lnTo>
                  <a:lnTo>
                    <a:pt x="18" y="9"/>
                  </a:lnTo>
                  <a:lnTo>
                    <a:pt x="11" y="17"/>
                  </a:lnTo>
                  <a:lnTo>
                    <a:pt x="6" y="28"/>
                  </a:lnTo>
                  <a:lnTo>
                    <a:pt x="1" y="39"/>
                  </a:lnTo>
                  <a:lnTo>
                    <a:pt x="0" y="53"/>
                  </a:lnTo>
                  <a:lnTo>
                    <a:pt x="0" y="67"/>
                  </a:lnTo>
                  <a:lnTo>
                    <a:pt x="1" y="82"/>
                  </a:lnTo>
                  <a:lnTo>
                    <a:pt x="4" y="96"/>
                  </a:lnTo>
                  <a:lnTo>
                    <a:pt x="10" y="108"/>
                  </a:lnTo>
                  <a:lnTo>
                    <a:pt x="16" y="120"/>
                  </a:lnTo>
                  <a:lnTo>
                    <a:pt x="24" y="129"/>
                  </a:lnTo>
                  <a:lnTo>
                    <a:pt x="32" y="137"/>
                  </a:lnTo>
                  <a:lnTo>
                    <a:pt x="41" y="142"/>
                  </a:lnTo>
                  <a:lnTo>
                    <a:pt x="52" y="144"/>
                  </a:lnTo>
                  <a:lnTo>
                    <a:pt x="61" y="144"/>
                  </a:lnTo>
                  <a:lnTo>
                    <a:pt x="70" y="142"/>
                  </a:lnTo>
                  <a:lnTo>
                    <a:pt x="78" y="136"/>
                  </a:lnTo>
                  <a:lnTo>
                    <a:pt x="85" y="128"/>
                  </a:lnTo>
                  <a:lnTo>
                    <a:pt x="91" y="119"/>
                  </a:lnTo>
                  <a:lnTo>
                    <a:pt x="94" y="107"/>
                  </a:lnTo>
                  <a:lnTo>
                    <a:pt x="97" y="94"/>
                  </a:lnTo>
                  <a:lnTo>
                    <a:pt x="97" y="81"/>
                  </a:lnTo>
                  <a:lnTo>
                    <a:pt x="95" y="66"/>
                  </a:lnTo>
                  <a:lnTo>
                    <a:pt x="92" y="50"/>
                  </a:lnTo>
                  <a:lnTo>
                    <a:pt x="86" y="35"/>
                  </a:lnTo>
                  <a:lnTo>
                    <a:pt x="78" y="22"/>
                  </a:lnTo>
                  <a:lnTo>
                    <a:pt x="68" y="11"/>
                  </a:lnTo>
                  <a:lnTo>
                    <a:pt x="61" y="6"/>
                  </a:lnTo>
                  <a:lnTo>
                    <a:pt x="54" y="2"/>
                  </a:lnTo>
                  <a:lnTo>
                    <a:pt x="45" y="1"/>
                  </a:lnTo>
                  <a:lnTo>
                    <a:pt x="3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987" name="Freeform 35"/>
            <p:cNvSpPr>
              <a:spLocks/>
            </p:cNvSpPr>
            <p:nvPr/>
          </p:nvSpPr>
          <p:spPr bwMode="auto">
            <a:xfrm>
              <a:off x="2991" y="2075"/>
              <a:ext cx="34" cy="49"/>
            </a:xfrm>
            <a:custGeom>
              <a:avLst/>
              <a:gdLst>
                <a:gd name="T0" fmla="*/ 1 w 67"/>
                <a:gd name="T1" fmla="*/ 0 h 98"/>
                <a:gd name="T2" fmla="*/ 1 w 67"/>
                <a:gd name="T3" fmla="*/ 1 h 98"/>
                <a:gd name="T4" fmla="*/ 1 w 67"/>
                <a:gd name="T5" fmla="*/ 1 h 98"/>
                <a:gd name="T6" fmla="*/ 1 w 67"/>
                <a:gd name="T7" fmla="*/ 1 h 98"/>
                <a:gd name="T8" fmla="*/ 1 w 67"/>
                <a:gd name="T9" fmla="*/ 1 h 98"/>
                <a:gd name="T10" fmla="*/ 1 w 67"/>
                <a:gd name="T11" fmla="*/ 1 h 98"/>
                <a:gd name="T12" fmla="*/ 1 w 67"/>
                <a:gd name="T13" fmla="*/ 1 h 98"/>
                <a:gd name="T14" fmla="*/ 1 w 67"/>
                <a:gd name="T15" fmla="*/ 1 h 98"/>
                <a:gd name="T16" fmla="*/ 0 w 67"/>
                <a:gd name="T17" fmla="*/ 1 h 98"/>
                <a:gd name="T18" fmla="*/ 1 w 67"/>
                <a:gd name="T19" fmla="*/ 1 h 98"/>
                <a:gd name="T20" fmla="*/ 1 w 67"/>
                <a:gd name="T21" fmla="*/ 1 h 98"/>
                <a:gd name="T22" fmla="*/ 1 w 67"/>
                <a:gd name="T23" fmla="*/ 1 h 98"/>
                <a:gd name="T24" fmla="*/ 1 w 67"/>
                <a:gd name="T25" fmla="*/ 1 h 98"/>
                <a:gd name="T26" fmla="*/ 1 w 67"/>
                <a:gd name="T27" fmla="*/ 1 h 98"/>
                <a:gd name="T28" fmla="*/ 1 w 67"/>
                <a:gd name="T29" fmla="*/ 1 h 98"/>
                <a:gd name="T30" fmla="*/ 1 w 67"/>
                <a:gd name="T31" fmla="*/ 1 h 98"/>
                <a:gd name="T32" fmla="*/ 1 w 67"/>
                <a:gd name="T33" fmla="*/ 1 h 98"/>
                <a:gd name="T34" fmla="*/ 1 w 67"/>
                <a:gd name="T35" fmla="*/ 1 h 98"/>
                <a:gd name="T36" fmla="*/ 1 w 67"/>
                <a:gd name="T37" fmla="*/ 1 h 98"/>
                <a:gd name="T38" fmla="*/ 1 w 67"/>
                <a:gd name="T39" fmla="*/ 1 h 98"/>
                <a:gd name="T40" fmla="*/ 1 w 67"/>
                <a:gd name="T41" fmla="*/ 1 h 98"/>
                <a:gd name="T42" fmla="*/ 1 w 67"/>
                <a:gd name="T43" fmla="*/ 1 h 98"/>
                <a:gd name="T44" fmla="*/ 1 w 67"/>
                <a:gd name="T45" fmla="*/ 1 h 98"/>
                <a:gd name="T46" fmla="*/ 1 w 67"/>
                <a:gd name="T47" fmla="*/ 1 h 98"/>
                <a:gd name="T48" fmla="*/ 1 w 67"/>
                <a:gd name="T49" fmla="*/ 0 h 98"/>
                <a:gd name="T50" fmla="*/ 1 w 67"/>
                <a:gd name="T51" fmla="*/ 0 h 9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7"/>
                <a:gd name="T79" fmla="*/ 0 h 98"/>
                <a:gd name="T80" fmla="*/ 67 w 67"/>
                <a:gd name="T81" fmla="*/ 98 h 9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7" h="98">
                  <a:moveTo>
                    <a:pt x="35" y="0"/>
                  </a:moveTo>
                  <a:lnTo>
                    <a:pt x="28" y="2"/>
                  </a:lnTo>
                  <a:lnTo>
                    <a:pt x="22" y="4"/>
                  </a:lnTo>
                  <a:lnTo>
                    <a:pt x="15" y="8"/>
                  </a:lnTo>
                  <a:lnTo>
                    <a:pt x="11" y="14"/>
                  </a:lnTo>
                  <a:lnTo>
                    <a:pt x="6" y="21"/>
                  </a:lnTo>
                  <a:lnTo>
                    <a:pt x="3" y="29"/>
                  </a:lnTo>
                  <a:lnTo>
                    <a:pt x="1" y="38"/>
                  </a:lnTo>
                  <a:lnTo>
                    <a:pt x="0" y="49"/>
                  </a:lnTo>
                  <a:lnTo>
                    <a:pt x="1" y="59"/>
                  </a:lnTo>
                  <a:lnTo>
                    <a:pt x="3" y="68"/>
                  </a:lnTo>
                  <a:lnTo>
                    <a:pt x="6" y="76"/>
                  </a:lnTo>
                  <a:lnTo>
                    <a:pt x="11" y="83"/>
                  </a:lnTo>
                  <a:lnTo>
                    <a:pt x="15" y="90"/>
                  </a:lnTo>
                  <a:lnTo>
                    <a:pt x="22" y="95"/>
                  </a:lnTo>
                  <a:lnTo>
                    <a:pt x="28" y="97"/>
                  </a:lnTo>
                  <a:lnTo>
                    <a:pt x="35" y="98"/>
                  </a:lnTo>
                  <a:lnTo>
                    <a:pt x="48" y="95"/>
                  </a:lnTo>
                  <a:lnTo>
                    <a:pt x="58" y="83"/>
                  </a:lnTo>
                  <a:lnTo>
                    <a:pt x="65" y="68"/>
                  </a:lnTo>
                  <a:lnTo>
                    <a:pt x="67" y="49"/>
                  </a:lnTo>
                  <a:lnTo>
                    <a:pt x="65" y="29"/>
                  </a:lnTo>
                  <a:lnTo>
                    <a:pt x="58" y="14"/>
                  </a:lnTo>
                  <a:lnTo>
                    <a:pt x="48" y="4"/>
                  </a:lnTo>
                  <a:lnTo>
                    <a:pt x="3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988" name="Freeform 36"/>
            <p:cNvSpPr>
              <a:spLocks/>
            </p:cNvSpPr>
            <p:nvPr/>
          </p:nvSpPr>
          <p:spPr bwMode="auto">
            <a:xfrm>
              <a:off x="3028" y="2083"/>
              <a:ext cx="28" cy="42"/>
            </a:xfrm>
            <a:custGeom>
              <a:avLst/>
              <a:gdLst>
                <a:gd name="T0" fmla="*/ 1 w 55"/>
                <a:gd name="T1" fmla="*/ 0 h 84"/>
                <a:gd name="T2" fmla="*/ 1 w 55"/>
                <a:gd name="T3" fmla="*/ 1 h 84"/>
                <a:gd name="T4" fmla="*/ 1 w 55"/>
                <a:gd name="T5" fmla="*/ 1 h 84"/>
                <a:gd name="T6" fmla="*/ 1 w 55"/>
                <a:gd name="T7" fmla="*/ 1 h 84"/>
                <a:gd name="T8" fmla="*/ 0 w 55"/>
                <a:gd name="T9" fmla="*/ 1 h 84"/>
                <a:gd name="T10" fmla="*/ 1 w 55"/>
                <a:gd name="T11" fmla="*/ 1 h 84"/>
                <a:gd name="T12" fmla="*/ 1 w 55"/>
                <a:gd name="T13" fmla="*/ 1 h 84"/>
                <a:gd name="T14" fmla="*/ 1 w 55"/>
                <a:gd name="T15" fmla="*/ 1 h 84"/>
                <a:gd name="T16" fmla="*/ 1 w 55"/>
                <a:gd name="T17" fmla="*/ 1 h 84"/>
                <a:gd name="T18" fmla="*/ 1 w 55"/>
                <a:gd name="T19" fmla="*/ 1 h 84"/>
                <a:gd name="T20" fmla="*/ 1 w 55"/>
                <a:gd name="T21" fmla="*/ 1 h 84"/>
                <a:gd name="T22" fmla="*/ 1 w 55"/>
                <a:gd name="T23" fmla="*/ 1 h 84"/>
                <a:gd name="T24" fmla="*/ 1 w 55"/>
                <a:gd name="T25" fmla="*/ 1 h 84"/>
                <a:gd name="T26" fmla="*/ 1 w 55"/>
                <a:gd name="T27" fmla="*/ 1 h 84"/>
                <a:gd name="T28" fmla="*/ 1 w 55"/>
                <a:gd name="T29" fmla="*/ 1 h 84"/>
                <a:gd name="T30" fmla="*/ 1 w 55"/>
                <a:gd name="T31" fmla="*/ 1 h 84"/>
                <a:gd name="T32" fmla="*/ 1 w 55"/>
                <a:gd name="T33" fmla="*/ 0 h 84"/>
                <a:gd name="T34" fmla="*/ 1 w 55"/>
                <a:gd name="T35" fmla="*/ 0 h 8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5"/>
                <a:gd name="T55" fmla="*/ 0 h 84"/>
                <a:gd name="T56" fmla="*/ 55 w 55"/>
                <a:gd name="T57" fmla="*/ 84 h 8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5" h="84">
                  <a:moveTo>
                    <a:pt x="28" y="0"/>
                  </a:moveTo>
                  <a:lnTo>
                    <a:pt x="16" y="3"/>
                  </a:lnTo>
                  <a:lnTo>
                    <a:pt x="8" y="12"/>
                  </a:lnTo>
                  <a:lnTo>
                    <a:pt x="2" y="25"/>
                  </a:lnTo>
                  <a:lnTo>
                    <a:pt x="0" y="42"/>
                  </a:lnTo>
                  <a:lnTo>
                    <a:pt x="2" y="58"/>
                  </a:lnTo>
                  <a:lnTo>
                    <a:pt x="8" y="71"/>
                  </a:lnTo>
                  <a:lnTo>
                    <a:pt x="16" y="80"/>
                  </a:lnTo>
                  <a:lnTo>
                    <a:pt x="28" y="84"/>
                  </a:lnTo>
                  <a:lnTo>
                    <a:pt x="38" y="80"/>
                  </a:lnTo>
                  <a:lnTo>
                    <a:pt x="47" y="71"/>
                  </a:lnTo>
                  <a:lnTo>
                    <a:pt x="53" y="58"/>
                  </a:lnTo>
                  <a:lnTo>
                    <a:pt x="55" y="42"/>
                  </a:lnTo>
                  <a:lnTo>
                    <a:pt x="53" y="25"/>
                  </a:lnTo>
                  <a:lnTo>
                    <a:pt x="47" y="12"/>
                  </a:lnTo>
                  <a:lnTo>
                    <a:pt x="38" y="3"/>
                  </a:lnTo>
                  <a:lnTo>
                    <a:pt x="2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989" name="Freeform 37"/>
            <p:cNvSpPr>
              <a:spLocks/>
            </p:cNvSpPr>
            <p:nvPr/>
          </p:nvSpPr>
          <p:spPr bwMode="auto">
            <a:xfrm>
              <a:off x="3057" y="2095"/>
              <a:ext cx="29" cy="43"/>
            </a:xfrm>
            <a:custGeom>
              <a:avLst/>
              <a:gdLst>
                <a:gd name="T0" fmla="*/ 1 w 57"/>
                <a:gd name="T1" fmla="*/ 0 h 85"/>
                <a:gd name="T2" fmla="*/ 1 w 57"/>
                <a:gd name="T3" fmla="*/ 1 h 85"/>
                <a:gd name="T4" fmla="*/ 1 w 57"/>
                <a:gd name="T5" fmla="*/ 1 h 85"/>
                <a:gd name="T6" fmla="*/ 1 w 57"/>
                <a:gd name="T7" fmla="*/ 1 h 85"/>
                <a:gd name="T8" fmla="*/ 0 w 57"/>
                <a:gd name="T9" fmla="*/ 1 h 85"/>
                <a:gd name="T10" fmla="*/ 1 w 57"/>
                <a:gd name="T11" fmla="*/ 1 h 85"/>
                <a:gd name="T12" fmla="*/ 1 w 57"/>
                <a:gd name="T13" fmla="*/ 1 h 85"/>
                <a:gd name="T14" fmla="*/ 1 w 57"/>
                <a:gd name="T15" fmla="*/ 1 h 85"/>
                <a:gd name="T16" fmla="*/ 1 w 57"/>
                <a:gd name="T17" fmla="*/ 1 h 85"/>
                <a:gd name="T18" fmla="*/ 1 w 57"/>
                <a:gd name="T19" fmla="*/ 1 h 85"/>
                <a:gd name="T20" fmla="*/ 1 w 57"/>
                <a:gd name="T21" fmla="*/ 1 h 85"/>
                <a:gd name="T22" fmla="*/ 1 w 57"/>
                <a:gd name="T23" fmla="*/ 1 h 85"/>
                <a:gd name="T24" fmla="*/ 1 w 57"/>
                <a:gd name="T25" fmla="*/ 1 h 85"/>
                <a:gd name="T26" fmla="*/ 1 w 57"/>
                <a:gd name="T27" fmla="*/ 1 h 85"/>
                <a:gd name="T28" fmla="*/ 1 w 57"/>
                <a:gd name="T29" fmla="*/ 1 h 85"/>
                <a:gd name="T30" fmla="*/ 1 w 57"/>
                <a:gd name="T31" fmla="*/ 1 h 85"/>
                <a:gd name="T32" fmla="*/ 1 w 57"/>
                <a:gd name="T33" fmla="*/ 0 h 85"/>
                <a:gd name="T34" fmla="*/ 1 w 57"/>
                <a:gd name="T35" fmla="*/ 0 h 8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7"/>
                <a:gd name="T55" fmla="*/ 0 h 85"/>
                <a:gd name="T56" fmla="*/ 57 w 57"/>
                <a:gd name="T57" fmla="*/ 85 h 8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7" h="85">
                  <a:moveTo>
                    <a:pt x="30" y="0"/>
                  </a:moveTo>
                  <a:lnTo>
                    <a:pt x="18" y="3"/>
                  </a:lnTo>
                  <a:lnTo>
                    <a:pt x="8" y="12"/>
                  </a:lnTo>
                  <a:lnTo>
                    <a:pt x="2" y="26"/>
                  </a:lnTo>
                  <a:lnTo>
                    <a:pt x="0" y="42"/>
                  </a:lnTo>
                  <a:lnTo>
                    <a:pt x="2" y="59"/>
                  </a:lnTo>
                  <a:lnTo>
                    <a:pt x="8" y="72"/>
                  </a:lnTo>
                  <a:lnTo>
                    <a:pt x="18" y="82"/>
                  </a:lnTo>
                  <a:lnTo>
                    <a:pt x="30" y="85"/>
                  </a:lnTo>
                  <a:lnTo>
                    <a:pt x="40" y="82"/>
                  </a:lnTo>
                  <a:lnTo>
                    <a:pt x="49" y="72"/>
                  </a:lnTo>
                  <a:lnTo>
                    <a:pt x="55" y="59"/>
                  </a:lnTo>
                  <a:lnTo>
                    <a:pt x="57" y="42"/>
                  </a:lnTo>
                  <a:lnTo>
                    <a:pt x="55" y="26"/>
                  </a:lnTo>
                  <a:lnTo>
                    <a:pt x="49" y="12"/>
                  </a:lnTo>
                  <a:lnTo>
                    <a:pt x="40" y="3"/>
                  </a:lnTo>
                  <a:lnTo>
                    <a:pt x="3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990" name="Freeform 38"/>
            <p:cNvSpPr>
              <a:spLocks/>
            </p:cNvSpPr>
            <p:nvPr/>
          </p:nvSpPr>
          <p:spPr bwMode="auto">
            <a:xfrm>
              <a:off x="3084" y="2122"/>
              <a:ext cx="22" cy="33"/>
            </a:xfrm>
            <a:custGeom>
              <a:avLst/>
              <a:gdLst>
                <a:gd name="T0" fmla="*/ 0 w 45"/>
                <a:gd name="T1" fmla="*/ 0 h 67"/>
                <a:gd name="T2" fmla="*/ 0 w 45"/>
                <a:gd name="T3" fmla="*/ 0 h 67"/>
                <a:gd name="T4" fmla="*/ 0 w 45"/>
                <a:gd name="T5" fmla="*/ 0 h 67"/>
                <a:gd name="T6" fmla="*/ 0 w 45"/>
                <a:gd name="T7" fmla="*/ 0 h 67"/>
                <a:gd name="T8" fmla="*/ 0 w 45"/>
                <a:gd name="T9" fmla="*/ 0 h 67"/>
                <a:gd name="T10" fmla="*/ 0 w 45"/>
                <a:gd name="T11" fmla="*/ 0 h 67"/>
                <a:gd name="T12" fmla="*/ 0 w 45"/>
                <a:gd name="T13" fmla="*/ 0 h 67"/>
                <a:gd name="T14" fmla="*/ 0 w 45"/>
                <a:gd name="T15" fmla="*/ 0 h 67"/>
                <a:gd name="T16" fmla="*/ 0 w 45"/>
                <a:gd name="T17" fmla="*/ 0 h 67"/>
                <a:gd name="T18" fmla="*/ 0 w 45"/>
                <a:gd name="T19" fmla="*/ 0 h 67"/>
                <a:gd name="T20" fmla="*/ 0 w 45"/>
                <a:gd name="T21" fmla="*/ 0 h 67"/>
                <a:gd name="T22" fmla="*/ 0 w 45"/>
                <a:gd name="T23" fmla="*/ 0 h 67"/>
                <a:gd name="T24" fmla="*/ 0 w 45"/>
                <a:gd name="T25" fmla="*/ 0 h 67"/>
                <a:gd name="T26" fmla="*/ 0 w 45"/>
                <a:gd name="T27" fmla="*/ 0 h 67"/>
                <a:gd name="T28" fmla="*/ 0 w 45"/>
                <a:gd name="T29" fmla="*/ 0 h 67"/>
                <a:gd name="T30" fmla="*/ 0 w 45"/>
                <a:gd name="T31" fmla="*/ 0 h 67"/>
                <a:gd name="T32" fmla="*/ 0 w 45"/>
                <a:gd name="T33" fmla="*/ 0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5"/>
                <a:gd name="T52" fmla="*/ 0 h 67"/>
                <a:gd name="T53" fmla="*/ 45 w 45"/>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5" h="67">
                  <a:moveTo>
                    <a:pt x="28" y="0"/>
                  </a:moveTo>
                  <a:lnTo>
                    <a:pt x="19" y="2"/>
                  </a:lnTo>
                  <a:lnTo>
                    <a:pt x="11" y="8"/>
                  </a:lnTo>
                  <a:lnTo>
                    <a:pt x="4" y="18"/>
                  </a:lnTo>
                  <a:lnTo>
                    <a:pt x="1" y="31"/>
                  </a:lnTo>
                  <a:lnTo>
                    <a:pt x="0" y="45"/>
                  </a:lnTo>
                  <a:lnTo>
                    <a:pt x="3" y="55"/>
                  </a:lnTo>
                  <a:lnTo>
                    <a:pt x="9" y="63"/>
                  </a:lnTo>
                  <a:lnTo>
                    <a:pt x="17" y="67"/>
                  </a:lnTo>
                  <a:lnTo>
                    <a:pt x="25" y="66"/>
                  </a:lnTo>
                  <a:lnTo>
                    <a:pt x="33" y="61"/>
                  </a:lnTo>
                  <a:lnTo>
                    <a:pt x="40" y="52"/>
                  </a:lnTo>
                  <a:lnTo>
                    <a:pt x="43" y="39"/>
                  </a:lnTo>
                  <a:lnTo>
                    <a:pt x="45" y="25"/>
                  </a:lnTo>
                  <a:lnTo>
                    <a:pt x="42" y="14"/>
                  </a:lnTo>
                  <a:lnTo>
                    <a:pt x="36" y="5"/>
                  </a:lnTo>
                  <a:lnTo>
                    <a:pt x="2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39948" name="Group 39"/>
          <p:cNvGrpSpPr>
            <a:grpSpLocks noChangeAspect="1"/>
          </p:cNvGrpSpPr>
          <p:nvPr/>
        </p:nvGrpSpPr>
        <p:grpSpPr bwMode="auto">
          <a:xfrm rot="2398565">
            <a:off x="236538" y="2362200"/>
            <a:ext cx="938212" cy="1066800"/>
            <a:chOff x="2651" y="1873"/>
            <a:chExt cx="457" cy="574"/>
          </a:xfrm>
        </p:grpSpPr>
        <p:sp>
          <p:nvSpPr>
            <p:cNvPr id="39965" name="AutoShape 40"/>
            <p:cNvSpPr>
              <a:spLocks noChangeAspect="1" noChangeArrowheads="1" noTextEdit="1"/>
            </p:cNvSpPr>
            <p:nvPr/>
          </p:nvSpPr>
          <p:spPr bwMode="auto">
            <a:xfrm>
              <a:off x="2651" y="1873"/>
              <a:ext cx="457" cy="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9966" name="Freeform 41"/>
            <p:cNvSpPr>
              <a:spLocks/>
            </p:cNvSpPr>
            <p:nvPr/>
          </p:nvSpPr>
          <p:spPr bwMode="auto">
            <a:xfrm>
              <a:off x="2656" y="1935"/>
              <a:ext cx="149" cy="318"/>
            </a:xfrm>
            <a:custGeom>
              <a:avLst/>
              <a:gdLst>
                <a:gd name="T0" fmla="*/ 1 w 297"/>
                <a:gd name="T1" fmla="*/ 1 h 636"/>
                <a:gd name="T2" fmla="*/ 1 w 297"/>
                <a:gd name="T3" fmla="*/ 1 h 636"/>
                <a:gd name="T4" fmla="*/ 1 w 297"/>
                <a:gd name="T5" fmla="*/ 1 h 636"/>
                <a:gd name="T6" fmla="*/ 1 w 297"/>
                <a:gd name="T7" fmla="*/ 1 h 636"/>
                <a:gd name="T8" fmla="*/ 1 w 297"/>
                <a:gd name="T9" fmla="*/ 1 h 636"/>
                <a:gd name="T10" fmla="*/ 1 w 297"/>
                <a:gd name="T11" fmla="*/ 1 h 636"/>
                <a:gd name="T12" fmla="*/ 1 w 297"/>
                <a:gd name="T13" fmla="*/ 1 h 636"/>
                <a:gd name="T14" fmla="*/ 1 w 297"/>
                <a:gd name="T15" fmla="*/ 1 h 636"/>
                <a:gd name="T16" fmla="*/ 1 w 297"/>
                <a:gd name="T17" fmla="*/ 1 h 636"/>
                <a:gd name="T18" fmla="*/ 1 w 297"/>
                <a:gd name="T19" fmla="*/ 1 h 636"/>
                <a:gd name="T20" fmla="*/ 1 w 297"/>
                <a:gd name="T21" fmla="*/ 1 h 636"/>
                <a:gd name="T22" fmla="*/ 1 w 297"/>
                <a:gd name="T23" fmla="*/ 1 h 636"/>
                <a:gd name="T24" fmla="*/ 1 w 297"/>
                <a:gd name="T25" fmla="*/ 1 h 636"/>
                <a:gd name="T26" fmla="*/ 1 w 297"/>
                <a:gd name="T27" fmla="*/ 1 h 636"/>
                <a:gd name="T28" fmla="*/ 1 w 297"/>
                <a:gd name="T29" fmla="*/ 1 h 636"/>
                <a:gd name="T30" fmla="*/ 1 w 297"/>
                <a:gd name="T31" fmla="*/ 1 h 636"/>
                <a:gd name="T32" fmla="*/ 1 w 297"/>
                <a:gd name="T33" fmla="*/ 1 h 636"/>
                <a:gd name="T34" fmla="*/ 1 w 297"/>
                <a:gd name="T35" fmla="*/ 1 h 636"/>
                <a:gd name="T36" fmla="*/ 1 w 297"/>
                <a:gd name="T37" fmla="*/ 1 h 636"/>
                <a:gd name="T38" fmla="*/ 0 w 297"/>
                <a:gd name="T39" fmla="*/ 1 h 636"/>
                <a:gd name="T40" fmla="*/ 1 w 297"/>
                <a:gd name="T41" fmla="*/ 1 h 636"/>
                <a:gd name="T42" fmla="*/ 1 w 297"/>
                <a:gd name="T43" fmla="*/ 1 h 636"/>
                <a:gd name="T44" fmla="*/ 1 w 297"/>
                <a:gd name="T45" fmla="*/ 1 h 636"/>
                <a:gd name="T46" fmla="*/ 1 w 297"/>
                <a:gd name="T47" fmla="*/ 1 h 636"/>
                <a:gd name="T48" fmla="*/ 1 w 297"/>
                <a:gd name="T49" fmla="*/ 1 h 636"/>
                <a:gd name="T50" fmla="*/ 1 w 297"/>
                <a:gd name="T51" fmla="*/ 1 h 636"/>
                <a:gd name="T52" fmla="*/ 1 w 297"/>
                <a:gd name="T53" fmla="*/ 1 h 636"/>
                <a:gd name="T54" fmla="*/ 1 w 297"/>
                <a:gd name="T55" fmla="*/ 1 h 636"/>
                <a:gd name="T56" fmla="*/ 1 w 297"/>
                <a:gd name="T57" fmla="*/ 1 h 636"/>
                <a:gd name="T58" fmla="*/ 1 w 297"/>
                <a:gd name="T59" fmla="*/ 1 h 636"/>
                <a:gd name="T60" fmla="*/ 1 w 297"/>
                <a:gd name="T61" fmla="*/ 1 h 636"/>
                <a:gd name="T62" fmla="*/ 1 w 297"/>
                <a:gd name="T63" fmla="*/ 1 h 636"/>
                <a:gd name="T64" fmla="*/ 1 w 297"/>
                <a:gd name="T65" fmla="*/ 1 h 636"/>
                <a:gd name="T66" fmla="*/ 1 w 297"/>
                <a:gd name="T67" fmla="*/ 1 h 636"/>
                <a:gd name="T68" fmla="*/ 1 w 297"/>
                <a:gd name="T69" fmla="*/ 1 h 636"/>
                <a:gd name="T70" fmla="*/ 1 w 297"/>
                <a:gd name="T71" fmla="*/ 1 h 636"/>
                <a:gd name="T72" fmla="*/ 1 w 297"/>
                <a:gd name="T73" fmla="*/ 1 h 636"/>
                <a:gd name="T74" fmla="*/ 1 w 297"/>
                <a:gd name="T75" fmla="*/ 1 h 636"/>
                <a:gd name="T76" fmla="*/ 1 w 297"/>
                <a:gd name="T77" fmla="*/ 1 h 636"/>
                <a:gd name="T78" fmla="*/ 1 w 297"/>
                <a:gd name="T79" fmla="*/ 1 h 636"/>
                <a:gd name="T80" fmla="*/ 1 w 297"/>
                <a:gd name="T81" fmla="*/ 1 h 636"/>
                <a:gd name="T82" fmla="*/ 1 w 297"/>
                <a:gd name="T83" fmla="*/ 1 h 636"/>
                <a:gd name="T84" fmla="*/ 1 w 297"/>
                <a:gd name="T85" fmla="*/ 1 h 636"/>
                <a:gd name="T86" fmla="*/ 1 w 297"/>
                <a:gd name="T87" fmla="*/ 1 h 636"/>
                <a:gd name="T88" fmla="*/ 1 w 297"/>
                <a:gd name="T89" fmla="*/ 1 h 6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97"/>
                <a:gd name="T136" fmla="*/ 0 h 636"/>
                <a:gd name="T137" fmla="*/ 297 w 297"/>
                <a:gd name="T138" fmla="*/ 636 h 6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97" h="636">
                  <a:moveTo>
                    <a:pt x="162" y="279"/>
                  </a:moveTo>
                  <a:lnTo>
                    <a:pt x="175" y="263"/>
                  </a:lnTo>
                  <a:lnTo>
                    <a:pt x="190" y="251"/>
                  </a:lnTo>
                  <a:lnTo>
                    <a:pt x="206" y="239"/>
                  </a:lnTo>
                  <a:lnTo>
                    <a:pt x="223" y="230"/>
                  </a:lnTo>
                  <a:lnTo>
                    <a:pt x="237" y="221"/>
                  </a:lnTo>
                  <a:lnTo>
                    <a:pt x="252" y="211"/>
                  </a:lnTo>
                  <a:lnTo>
                    <a:pt x="266" y="200"/>
                  </a:lnTo>
                  <a:lnTo>
                    <a:pt x="278" y="186"/>
                  </a:lnTo>
                  <a:lnTo>
                    <a:pt x="293" y="157"/>
                  </a:lnTo>
                  <a:lnTo>
                    <a:pt x="297" y="131"/>
                  </a:lnTo>
                  <a:lnTo>
                    <a:pt x="296" y="107"/>
                  </a:lnTo>
                  <a:lnTo>
                    <a:pt x="289" y="81"/>
                  </a:lnTo>
                  <a:lnTo>
                    <a:pt x="285" y="68"/>
                  </a:lnTo>
                  <a:lnTo>
                    <a:pt x="278" y="57"/>
                  </a:lnTo>
                  <a:lnTo>
                    <a:pt x="270" y="47"/>
                  </a:lnTo>
                  <a:lnTo>
                    <a:pt x="262" y="37"/>
                  </a:lnTo>
                  <a:lnTo>
                    <a:pt x="251" y="29"/>
                  </a:lnTo>
                  <a:lnTo>
                    <a:pt x="241" y="21"/>
                  </a:lnTo>
                  <a:lnTo>
                    <a:pt x="229" y="15"/>
                  </a:lnTo>
                  <a:lnTo>
                    <a:pt x="217" y="10"/>
                  </a:lnTo>
                  <a:lnTo>
                    <a:pt x="204" y="6"/>
                  </a:lnTo>
                  <a:lnTo>
                    <a:pt x="190" y="3"/>
                  </a:lnTo>
                  <a:lnTo>
                    <a:pt x="176" y="2"/>
                  </a:lnTo>
                  <a:lnTo>
                    <a:pt x="162" y="0"/>
                  </a:lnTo>
                  <a:lnTo>
                    <a:pt x="147" y="2"/>
                  </a:lnTo>
                  <a:lnTo>
                    <a:pt x="133" y="4"/>
                  </a:lnTo>
                  <a:lnTo>
                    <a:pt x="118" y="7"/>
                  </a:lnTo>
                  <a:lnTo>
                    <a:pt x="103" y="12"/>
                  </a:lnTo>
                  <a:lnTo>
                    <a:pt x="88" y="18"/>
                  </a:lnTo>
                  <a:lnTo>
                    <a:pt x="74" y="26"/>
                  </a:lnTo>
                  <a:lnTo>
                    <a:pt x="61" y="34"/>
                  </a:lnTo>
                  <a:lnTo>
                    <a:pt x="50" y="43"/>
                  </a:lnTo>
                  <a:lnTo>
                    <a:pt x="39" y="54"/>
                  </a:lnTo>
                  <a:lnTo>
                    <a:pt x="31" y="65"/>
                  </a:lnTo>
                  <a:lnTo>
                    <a:pt x="23" y="77"/>
                  </a:lnTo>
                  <a:lnTo>
                    <a:pt x="18" y="89"/>
                  </a:lnTo>
                  <a:lnTo>
                    <a:pt x="7" y="113"/>
                  </a:lnTo>
                  <a:lnTo>
                    <a:pt x="3" y="141"/>
                  </a:lnTo>
                  <a:lnTo>
                    <a:pt x="0" y="170"/>
                  </a:lnTo>
                  <a:lnTo>
                    <a:pt x="0" y="199"/>
                  </a:lnTo>
                  <a:lnTo>
                    <a:pt x="3" y="240"/>
                  </a:lnTo>
                  <a:lnTo>
                    <a:pt x="8" y="282"/>
                  </a:lnTo>
                  <a:lnTo>
                    <a:pt x="15" y="322"/>
                  </a:lnTo>
                  <a:lnTo>
                    <a:pt x="21" y="359"/>
                  </a:lnTo>
                  <a:lnTo>
                    <a:pt x="27" y="420"/>
                  </a:lnTo>
                  <a:lnTo>
                    <a:pt x="25" y="455"/>
                  </a:lnTo>
                  <a:lnTo>
                    <a:pt x="21" y="486"/>
                  </a:lnTo>
                  <a:lnTo>
                    <a:pt x="25" y="533"/>
                  </a:lnTo>
                  <a:lnTo>
                    <a:pt x="27" y="546"/>
                  </a:lnTo>
                  <a:lnTo>
                    <a:pt x="29" y="558"/>
                  </a:lnTo>
                  <a:lnTo>
                    <a:pt x="33" y="569"/>
                  </a:lnTo>
                  <a:lnTo>
                    <a:pt x="37" y="579"/>
                  </a:lnTo>
                  <a:lnTo>
                    <a:pt x="43" y="589"/>
                  </a:lnTo>
                  <a:lnTo>
                    <a:pt x="49" y="598"/>
                  </a:lnTo>
                  <a:lnTo>
                    <a:pt x="56" y="604"/>
                  </a:lnTo>
                  <a:lnTo>
                    <a:pt x="63" y="611"/>
                  </a:lnTo>
                  <a:lnTo>
                    <a:pt x="72" y="618"/>
                  </a:lnTo>
                  <a:lnTo>
                    <a:pt x="82" y="624"/>
                  </a:lnTo>
                  <a:lnTo>
                    <a:pt x="92" y="629"/>
                  </a:lnTo>
                  <a:lnTo>
                    <a:pt x="103" y="632"/>
                  </a:lnTo>
                  <a:lnTo>
                    <a:pt x="114" y="634"/>
                  </a:lnTo>
                  <a:lnTo>
                    <a:pt x="125" y="636"/>
                  </a:lnTo>
                  <a:lnTo>
                    <a:pt x="136" y="636"/>
                  </a:lnTo>
                  <a:lnTo>
                    <a:pt x="147" y="634"/>
                  </a:lnTo>
                  <a:lnTo>
                    <a:pt x="158" y="632"/>
                  </a:lnTo>
                  <a:lnTo>
                    <a:pt x="168" y="628"/>
                  </a:lnTo>
                  <a:lnTo>
                    <a:pt x="178" y="621"/>
                  </a:lnTo>
                  <a:lnTo>
                    <a:pt x="187" y="613"/>
                  </a:lnTo>
                  <a:lnTo>
                    <a:pt x="194" y="603"/>
                  </a:lnTo>
                  <a:lnTo>
                    <a:pt x="201" y="593"/>
                  </a:lnTo>
                  <a:lnTo>
                    <a:pt x="206" y="580"/>
                  </a:lnTo>
                  <a:lnTo>
                    <a:pt x="211" y="568"/>
                  </a:lnTo>
                  <a:lnTo>
                    <a:pt x="216" y="550"/>
                  </a:lnTo>
                  <a:lnTo>
                    <a:pt x="218" y="533"/>
                  </a:lnTo>
                  <a:lnTo>
                    <a:pt x="218" y="516"/>
                  </a:lnTo>
                  <a:lnTo>
                    <a:pt x="216" y="497"/>
                  </a:lnTo>
                  <a:lnTo>
                    <a:pt x="212" y="482"/>
                  </a:lnTo>
                  <a:lnTo>
                    <a:pt x="208" y="468"/>
                  </a:lnTo>
                  <a:lnTo>
                    <a:pt x="202" y="456"/>
                  </a:lnTo>
                  <a:lnTo>
                    <a:pt x="196" y="443"/>
                  </a:lnTo>
                  <a:lnTo>
                    <a:pt x="180" y="410"/>
                  </a:lnTo>
                  <a:lnTo>
                    <a:pt x="166" y="382"/>
                  </a:lnTo>
                  <a:lnTo>
                    <a:pt x="156" y="360"/>
                  </a:lnTo>
                  <a:lnTo>
                    <a:pt x="149" y="342"/>
                  </a:lnTo>
                  <a:lnTo>
                    <a:pt x="145" y="326"/>
                  </a:lnTo>
                  <a:lnTo>
                    <a:pt x="147" y="311"/>
                  </a:lnTo>
                  <a:lnTo>
                    <a:pt x="152" y="296"/>
                  </a:lnTo>
                  <a:lnTo>
                    <a:pt x="162" y="279"/>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967" name="Freeform 42"/>
            <p:cNvSpPr>
              <a:spLocks/>
            </p:cNvSpPr>
            <p:nvPr/>
          </p:nvSpPr>
          <p:spPr bwMode="auto">
            <a:xfrm>
              <a:off x="2770" y="1873"/>
              <a:ext cx="48" cy="72"/>
            </a:xfrm>
            <a:custGeom>
              <a:avLst/>
              <a:gdLst>
                <a:gd name="T0" fmla="*/ 0 w 98"/>
                <a:gd name="T1" fmla="*/ 0 h 144"/>
                <a:gd name="T2" fmla="*/ 0 w 98"/>
                <a:gd name="T3" fmla="*/ 1 h 144"/>
                <a:gd name="T4" fmla="*/ 0 w 98"/>
                <a:gd name="T5" fmla="*/ 1 h 144"/>
                <a:gd name="T6" fmla="*/ 0 w 98"/>
                <a:gd name="T7" fmla="*/ 1 h 144"/>
                <a:gd name="T8" fmla="*/ 0 w 98"/>
                <a:gd name="T9" fmla="*/ 1 h 144"/>
                <a:gd name="T10" fmla="*/ 0 w 98"/>
                <a:gd name="T11" fmla="*/ 1 h 144"/>
                <a:gd name="T12" fmla="*/ 0 w 98"/>
                <a:gd name="T13" fmla="*/ 1 h 144"/>
                <a:gd name="T14" fmla="*/ 0 w 98"/>
                <a:gd name="T15" fmla="*/ 1 h 144"/>
                <a:gd name="T16" fmla="*/ 0 w 98"/>
                <a:gd name="T17" fmla="*/ 1 h 144"/>
                <a:gd name="T18" fmla="*/ 0 w 98"/>
                <a:gd name="T19" fmla="*/ 1 h 144"/>
                <a:gd name="T20" fmla="*/ 0 w 98"/>
                <a:gd name="T21" fmla="*/ 1 h 144"/>
                <a:gd name="T22" fmla="*/ 0 w 98"/>
                <a:gd name="T23" fmla="*/ 1 h 144"/>
                <a:gd name="T24" fmla="*/ 0 w 98"/>
                <a:gd name="T25" fmla="*/ 1 h 144"/>
                <a:gd name="T26" fmla="*/ 0 w 98"/>
                <a:gd name="T27" fmla="*/ 1 h 144"/>
                <a:gd name="T28" fmla="*/ 0 w 98"/>
                <a:gd name="T29" fmla="*/ 1 h 144"/>
                <a:gd name="T30" fmla="*/ 0 w 98"/>
                <a:gd name="T31" fmla="*/ 1 h 144"/>
                <a:gd name="T32" fmla="*/ 0 w 98"/>
                <a:gd name="T33" fmla="*/ 1 h 144"/>
                <a:gd name="T34" fmla="*/ 0 w 98"/>
                <a:gd name="T35" fmla="*/ 1 h 144"/>
                <a:gd name="T36" fmla="*/ 0 w 98"/>
                <a:gd name="T37" fmla="*/ 1 h 144"/>
                <a:gd name="T38" fmla="*/ 0 w 98"/>
                <a:gd name="T39" fmla="*/ 1 h 144"/>
                <a:gd name="T40" fmla="*/ 0 w 98"/>
                <a:gd name="T41" fmla="*/ 1 h 144"/>
                <a:gd name="T42" fmla="*/ 0 w 98"/>
                <a:gd name="T43" fmla="*/ 1 h 144"/>
                <a:gd name="T44" fmla="*/ 0 w 98"/>
                <a:gd name="T45" fmla="*/ 1 h 144"/>
                <a:gd name="T46" fmla="*/ 0 w 98"/>
                <a:gd name="T47" fmla="*/ 1 h 144"/>
                <a:gd name="T48" fmla="*/ 0 w 98"/>
                <a:gd name="T49" fmla="*/ 1 h 144"/>
                <a:gd name="T50" fmla="*/ 0 w 98"/>
                <a:gd name="T51" fmla="*/ 1 h 144"/>
                <a:gd name="T52" fmla="*/ 0 w 98"/>
                <a:gd name="T53" fmla="*/ 1 h 144"/>
                <a:gd name="T54" fmla="*/ 0 w 98"/>
                <a:gd name="T55" fmla="*/ 1 h 144"/>
                <a:gd name="T56" fmla="*/ 0 w 98"/>
                <a:gd name="T57" fmla="*/ 1 h 144"/>
                <a:gd name="T58" fmla="*/ 0 w 98"/>
                <a:gd name="T59" fmla="*/ 1 h 144"/>
                <a:gd name="T60" fmla="*/ 0 w 98"/>
                <a:gd name="T61" fmla="*/ 1 h 144"/>
                <a:gd name="T62" fmla="*/ 0 w 98"/>
                <a:gd name="T63" fmla="*/ 1 h 144"/>
                <a:gd name="T64" fmla="*/ 0 w 98"/>
                <a:gd name="T65" fmla="*/ 1 h 144"/>
                <a:gd name="T66" fmla="*/ 0 w 98"/>
                <a:gd name="T67" fmla="*/ 1 h 144"/>
                <a:gd name="T68" fmla="*/ 0 w 98"/>
                <a:gd name="T69" fmla="*/ 1 h 144"/>
                <a:gd name="T70" fmla="*/ 0 w 98"/>
                <a:gd name="T71" fmla="*/ 0 h 144"/>
                <a:gd name="T72" fmla="*/ 0 w 98"/>
                <a:gd name="T73" fmla="*/ 0 h 144"/>
                <a:gd name="T74" fmla="*/ 0 w 98"/>
                <a:gd name="T75" fmla="*/ 0 h 14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98"/>
                <a:gd name="T115" fmla="*/ 0 h 144"/>
                <a:gd name="T116" fmla="*/ 98 w 98"/>
                <a:gd name="T117" fmla="*/ 144 h 14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98" h="144">
                  <a:moveTo>
                    <a:pt x="62" y="0"/>
                  </a:moveTo>
                  <a:lnTo>
                    <a:pt x="70" y="3"/>
                  </a:lnTo>
                  <a:lnTo>
                    <a:pt x="80" y="10"/>
                  </a:lnTo>
                  <a:lnTo>
                    <a:pt x="86" y="18"/>
                  </a:lnTo>
                  <a:lnTo>
                    <a:pt x="92" y="28"/>
                  </a:lnTo>
                  <a:lnTo>
                    <a:pt x="96" y="39"/>
                  </a:lnTo>
                  <a:lnTo>
                    <a:pt x="98" y="53"/>
                  </a:lnTo>
                  <a:lnTo>
                    <a:pt x="98" y="67"/>
                  </a:lnTo>
                  <a:lnTo>
                    <a:pt x="97" y="82"/>
                  </a:lnTo>
                  <a:lnTo>
                    <a:pt x="93" y="96"/>
                  </a:lnTo>
                  <a:lnTo>
                    <a:pt x="88" y="108"/>
                  </a:lnTo>
                  <a:lnTo>
                    <a:pt x="82" y="120"/>
                  </a:lnTo>
                  <a:lnTo>
                    <a:pt x="74" y="129"/>
                  </a:lnTo>
                  <a:lnTo>
                    <a:pt x="65" y="136"/>
                  </a:lnTo>
                  <a:lnTo>
                    <a:pt x="55" y="142"/>
                  </a:lnTo>
                  <a:lnTo>
                    <a:pt x="46" y="144"/>
                  </a:lnTo>
                  <a:lnTo>
                    <a:pt x="36" y="144"/>
                  </a:lnTo>
                  <a:lnTo>
                    <a:pt x="27" y="141"/>
                  </a:lnTo>
                  <a:lnTo>
                    <a:pt x="20" y="135"/>
                  </a:lnTo>
                  <a:lnTo>
                    <a:pt x="13" y="128"/>
                  </a:lnTo>
                  <a:lnTo>
                    <a:pt x="7" y="118"/>
                  </a:lnTo>
                  <a:lnTo>
                    <a:pt x="4" y="106"/>
                  </a:lnTo>
                  <a:lnTo>
                    <a:pt x="1" y="93"/>
                  </a:lnTo>
                  <a:lnTo>
                    <a:pt x="0" y="81"/>
                  </a:lnTo>
                  <a:lnTo>
                    <a:pt x="1" y="66"/>
                  </a:lnTo>
                  <a:lnTo>
                    <a:pt x="6" y="50"/>
                  </a:lnTo>
                  <a:lnTo>
                    <a:pt x="13" y="35"/>
                  </a:lnTo>
                  <a:lnTo>
                    <a:pt x="20" y="22"/>
                  </a:lnTo>
                  <a:lnTo>
                    <a:pt x="28" y="12"/>
                  </a:lnTo>
                  <a:lnTo>
                    <a:pt x="32" y="9"/>
                  </a:lnTo>
                  <a:lnTo>
                    <a:pt x="37" y="6"/>
                  </a:lnTo>
                  <a:lnTo>
                    <a:pt x="40" y="5"/>
                  </a:lnTo>
                  <a:lnTo>
                    <a:pt x="45" y="2"/>
                  </a:lnTo>
                  <a:lnTo>
                    <a:pt x="50" y="1"/>
                  </a:lnTo>
                  <a:lnTo>
                    <a:pt x="54" y="1"/>
                  </a:lnTo>
                  <a:lnTo>
                    <a:pt x="58" y="0"/>
                  </a:lnTo>
                  <a:lnTo>
                    <a:pt x="62"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968" name="Freeform 43"/>
            <p:cNvSpPr>
              <a:spLocks/>
            </p:cNvSpPr>
            <p:nvPr/>
          </p:nvSpPr>
          <p:spPr bwMode="auto">
            <a:xfrm>
              <a:off x="2734" y="1882"/>
              <a:ext cx="33" cy="49"/>
            </a:xfrm>
            <a:custGeom>
              <a:avLst/>
              <a:gdLst>
                <a:gd name="T0" fmla="*/ 0 w 67"/>
                <a:gd name="T1" fmla="*/ 0 h 98"/>
                <a:gd name="T2" fmla="*/ 0 w 67"/>
                <a:gd name="T3" fmla="*/ 1 h 98"/>
                <a:gd name="T4" fmla="*/ 0 w 67"/>
                <a:gd name="T5" fmla="*/ 1 h 98"/>
                <a:gd name="T6" fmla="*/ 0 w 67"/>
                <a:gd name="T7" fmla="*/ 1 h 98"/>
                <a:gd name="T8" fmla="*/ 0 w 67"/>
                <a:gd name="T9" fmla="*/ 1 h 98"/>
                <a:gd name="T10" fmla="*/ 0 w 67"/>
                <a:gd name="T11" fmla="*/ 1 h 98"/>
                <a:gd name="T12" fmla="*/ 0 w 67"/>
                <a:gd name="T13" fmla="*/ 1 h 98"/>
                <a:gd name="T14" fmla="*/ 0 w 67"/>
                <a:gd name="T15" fmla="*/ 1 h 98"/>
                <a:gd name="T16" fmla="*/ 0 w 67"/>
                <a:gd name="T17" fmla="*/ 1 h 98"/>
                <a:gd name="T18" fmla="*/ 0 w 67"/>
                <a:gd name="T19" fmla="*/ 1 h 98"/>
                <a:gd name="T20" fmla="*/ 0 w 67"/>
                <a:gd name="T21" fmla="*/ 1 h 98"/>
                <a:gd name="T22" fmla="*/ 0 w 67"/>
                <a:gd name="T23" fmla="*/ 1 h 98"/>
                <a:gd name="T24" fmla="*/ 0 w 67"/>
                <a:gd name="T25" fmla="*/ 1 h 98"/>
                <a:gd name="T26" fmla="*/ 0 w 67"/>
                <a:gd name="T27" fmla="*/ 1 h 98"/>
                <a:gd name="T28" fmla="*/ 0 w 67"/>
                <a:gd name="T29" fmla="*/ 1 h 98"/>
                <a:gd name="T30" fmla="*/ 0 w 67"/>
                <a:gd name="T31" fmla="*/ 1 h 98"/>
                <a:gd name="T32" fmla="*/ 0 w 67"/>
                <a:gd name="T33" fmla="*/ 1 h 98"/>
                <a:gd name="T34" fmla="*/ 0 w 67"/>
                <a:gd name="T35" fmla="*/ 1 h 98"/>
                <a:gd name="T36" fmla="*/ 0 w 67"/>
                <a:gd name="T37" fmla="*/ 1 h 98"/>
                <a:gd name="T38" fmla="*/ 0 w 67"/>
                <a:gd name="T39" fmla="*/ 1 h 98"/>
                <a:gd name="T40" fmla="*/ 0 w 67"/>
                <a:gd name="T41" fmla="*/ 1 h 98"/>
                <a:gd name="T42" fmla="*/ 0 w 67"/>
                <a:gd name="T43" fmla="*/ 1 h 98"/>
                <a:gd name="T44" fmla="*/ 0 w 67"/>
                <a:gd name="T45" fmla="*/ 1 h 98"/>
                <a:gd name="T46" fmla="*/ 0 w 67"/>
                <a:gd name="T47" fmla="*/ 1 h 98"/>
                <a:gd name="T48" fmla="*/ 0 w 67"/>
                <a:gd name="T49" fmla="*/ 0 h 98"/>
                <a:gd name="T50" fmla="*/ 0 w 67"/>
                <a:gd name="T51" fmla="*/ 0 h 9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7"/>
                <a:gd name="T79" fmla="*/ 0 h 98"/>
                <a:gd name="T80" fmla="*/ 67 w 67"/>
                <a:gd name="T81" fmla="*/ 98 h 9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7" h="98">
                  <a:moveTo>
                    <a:pt x="32" y="0"/>
                  </a:moveTo>
                  <a:lnTo>
                    <a:pt x="39" y="2"/>
                  </a:lnTo>
                  <a:lnTo>
                    <a:pt x="46" y="4"/>
                  </a:lnTo>
                  <a:lnTo>
                    <a:pt x="52" y="9"/>
                  </a:lnTo>
                  <a:lnTo>
                    <a:pt x="56" y="14"/>
                  </a:lnTo>
                  <a:lnTo>
                    <a:pt x="61" y="21"/>
                  </a:lnTo>
                  <a:lnTo>
                    <a:pt x="64" y="29"/>
                  </a:lnTo>
                  <a:lnTo>
                    <a:pt x="65" y="38"/>
                  </a:lnTo>
                  <a:lnTo>
                    <a:pt x="67" y="49"/>
                  </a:lnTo>
                  <a:lnTo>
                    <a:pt x="65" y="59"/>
                  </a:lnTo>
                  <a:lnTo>
                    <a:pt x="64" y="68"/>
                  </a:lnTo>
                  <a:lnTo>
                    <a:pt x="61" y="78"/>
                  </a:lnTo>
                  <a:lnTo>
                    <a:pt x="56" y="85"/>
                  </a:lnTo>
                  <a:lnTo>
                    <a:pt x="52" y="90"/>
                  </a:lnTo>
                  <a:lnTo>
                    <a:pt x="46" y="95"/>
                  </a:lnTo>
                  <a:lnTo>
                    <a:pt x="39" y="97"/>
                  </a:lnTo>
                  <a:lnTo>
                    <a:pt x="32" y="98"/>
                  </a:lnTo>
                  <a:lnTo>
                    <a:pt x="19" y="95"/>
                  </a:lnTo>
                  <a:lnTo>
                    <a:pt x="9" y="85"/>
                  </a:lnTo>
                  <a:lnTo>
                    <a:pt x="2" y="68"/>
                  </a:lnTo>
                  <a:lnTo>
                    <a:pt x="0" y="49"/>
                  </a:lnTo>
                  <a:lnTo>
                    <a:pt x="2" y="29"/>
                  </a:lnTo>
                  <a:lnTo>
                    <a:pt x="9" y="14"/>
                  </a:lnTo>
                  <a:lnTo>
                    <a:pt x="19" y="4"/>
                  </a:lnTo>
                  <a:lnTo>
                    <a:pt x="32"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969" name="Freeform 44"/>
            <p:cNvSpPr>
              <a:spLocks/>
            </p:cNvSpPr>
            <p:nvPr/>
          </p:nvSpPr>
          <p:spPr bwMode="auto">
            <a:xfrm>
              <a:off x="2703" y="1891"/>
              <a:ext cx="27" cy="42"/>
            </a:xfrm>
            <a:custGeom>
              <a:avLst/>
              <a:gdLst>
                <a:gd name="T0" fmla="*/ 1 w 54"/>
                <a:gd name="T1" fmla="*/ 0 h 84"/>
                <a:gd name="T2" fmla="*/ 1 w 54"/>
                <a:gd name="T3" fmla="*/ 1 h 84"/>
                <a:gd name="T4" fmla="*/ 1 w 54"/>
                <a:gd name="T5" fmla="*/ 1 h 84"/>
                <a:gd name="T6" fmla="*/ 1 w 54"/>
                <a:gd name="T7" fmla="*/ 1 h 84"/>
                <a:gd name="T8" fmla="*/ 1 w 54"/>
                <a:gd name="T9" fmla="*/ 1 h 84"/>
                <a:gd name="T10" fmla="*/ 1 w 54"/>
                <a:gd name="T11" fmla="*/ 1 h 84"/>
                <a:gd name="T12" fmla="*/ 1 w 54"/>
                <a:gd name="T13" fmla="*/ 1 h 84"/>
                <a:gd name="T14" fmla="*/ 1 w 54"/>
                <a:gd name="T15" fmla="*/ 1 h 84"/>
                <a:gd name="T16" fmla="*/ 1 w 54"/>
                <a:gd name="T17" fmla="*/ 1 h 84"/>
                <a:gd name="T18" fmla="*/ 1 w 54"/>
                <a:gd name="T19" fmla="*/ 1 h 84"/>
                <a:gd name="T20" fmla="*/ 1 w 54"/>
                <a:gd name="T21" fmla="*/ 1 h 84"/>
                <a:gd name="T22" fmla="*/ 1 w 54"/>
                <a:gd name="T23" fmla="*/ 1 h 84"/>
                <a:gd name="T24" fmla="*/ 0 w 54"/>
                <a:gd name="T25" fmla="*/ 1 h 84"/>
                <a:gd name="T26" fmla="*/ 1 w 54"/>
                <a:gd name="T27" fmla="*/ 1 h 84"/>
                <a:gd name="T28" fmla="*/ 1 w 54"/>
                <a:gd name="T29" fmla="*/ 1 h 84"/>
                <a:gd name="T30" fmla="*/ 1 w 54"/>
                <a:gd name="T31" fmla="*/ 1 h 84"/>
                <a:gd name="T32" fmla="*/ 1 w 54"/>
                <a:gd name="T33" fmla="*/ 0 h 84"/>
                <a:gd name="T34" fmla="*/ 1 w 54"/>
                <a:gd name="T35" fmla="*/ 0 h 8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4"/>
                <a:gd name="T55" fmla="*/ 0 h 84"/>
                <a:gd name="T56" fmla="*/ 54 w 54"/>
                <a:gd name="T57" fmla="*/ 84 h 8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4" h="84">
                  <a:moveTo>
                    <a:pt x="27" y="0"/>
                  </a:moveTo>
                  <a:lnTo>
                    <a:pt x="38" y="3"/>
                  </a:lnTo>
                  <a:lnTo>
                    <a:pt x="46" y="11"/>
                  </a:lnTo>
                  <a:lnTo>
                    <a:pt x="52" y="25"/>
                  </a:lnTo>
                  <a:lnTo>
                    <a:pt x="54" y="41"/>
                  </a:lnTo>
                  <a:lnTo>
                    <a:pt x="52" y="57"/>
                  </a:lnTo>
                  <a:lnTo>
                    <a:pt x="46" y="71"/>
                  </a:lnTo>
                  <a:lnTo>
                    <a:pt x="38" y="80"/>
                  </a:lnTo>
                  <a:lnTo>
                    <a:pt x="27" y="84"/>
                  </a:lnTo>
                  <a:lnTo>
                    <a:pt x="16" y="80"/>
                  </a:lnTo>
                  <a:lnTo>
                    <a:pt x="8" y="71"/>
                  </a:lnTo>
                  <a:lnTo>
                    <a:pt x="2" y="57"/>
                  </a:lnTo>
                  <a:lnTo>
                    <a:pt x="0" y="41"/>
                  </a:lnTo>
                  <a:lnTo>
                    <a:pt x="2" y="25"/>
                  </a:lnTo>
                  <a:lnTo>
                    <a:pt x="8" y="11"/>
                  </a:lnTo>
                  <a:lnTo>
                    <a:pt x="16" y="3"/>
                  </a:lnTo>
                  <a:lnTo>
                    <a:pt x="27"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970" name="Freeform 45"/>
            <p:cNvSpPr>
              <a:spLocks/>
            </p:cNvSpPr>
            <p:nvPr/>
          </p:nvSpPr>
          <p:spPr bwMode="auto">
            <a:xfrm>
              <a:off x="2673" y="1902"/>
              <a:ext cx="28" cy="43"/>
            </a:xfrm>
            <a:custGeom>
              <a:avLst/>
              <a:gdLst>
                <a:gd name="T0" fmla="*/ 1 w 56"/>
                <a:gd name="T1" fmla="*/ 0 h 85"/>
                <a:gd name="T2" fmla="*/ 1 w 56"/>
                <a:gd name="T3" fmla="*/ 1 h 85"/>
                <a:gd name="T4" fmla="*/ 1 w 56"/>
                <a:gd name="T5" fmla="*/ 1 h 85"/>
                <a:gd name="T6" fmla="*/ 1 w 56"/>
                <a:gd name="T7" fmla="*/ 1 h 85"/>
                <a:gd name="T8" fmla="*/ 1 w 56"/>
                <a:gd name="T9" fmla="*/ 1 h 85"/>
                <a:gd name="T10" fmla="*/ 1 w 56"/>
                <a:gd name="T11" fmla="*/ 1 h 85"/>
                <a:gd name="T12" fmla="*/ 1 w 56"/>
                <a:gd name="T13" fmla="*/ 1 h 85"/>
                <a:gd name="T14" fmla="*/ 1 w 56"/>
                <a:gd name="T15" fmla="*/ 1 h 85"/>
                <a:gd name="T16" fmla="*/ 1 w 56"/>
                <a:gd name="T17" fmla="*/ 1 h 85"/>
                <a:gd name="T18" fmla="*/ 1 w 56"/>
                <a:gd name="T19" fmla="*/ 1 h 85"/>
                <a:gd name="T20" fmla="*/ 1 w 56"/>
                <a:gd name="T21" fmla="*/ 1 h 85"/>
                <a:gd name="T22" fmla="*/ 1 w 56"/>
                <a:gd name="T23" fmla="*/ 1 h 85"/>
                <a:gd name="T24" fmla="*/ 0 w 56"/>
                <a:gd name="T25" fmla="*/ 1 h 85"/>
                <a:gd name="T26" fmla="*/ 1 w 56"/>
                <a:gd name="T27" fmla="*/ 1 h 85"/>
                <a:gd name="T28" fmla="*/ 1 w 56"/>
                <a:gd name="T29" fmla="*/ 1 h 85"/>
                <a:gd name="T30" fmla="*/ 1 w 56"/>
                <a:gd name="T31" fmla="*/ 1 h 85"/>
                <a:gd name="T32" fmla="*/ 1 w 56"/>
                <a:gd name="T33" fmla="*/ 0 h 85"/>
                <a:gd name="T34" fmla="*/ 1 w 56"/>
                <a:gd name="T35" fmla="*/ 0 h 8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6"/>
                <a:gd name="T55" fmla="*/ 0 h 85"/>
                <a:gd name="T56" fmla="*/ 56 w 56"/>
                <a:gd name="T57" fmla="*/ 85 h 8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6" h="85">
                  <a:moveTo>
                    <a:pt x="29" y="0"/>
                  </a:moveTo>
                  <a:lnTo>
                    <a:pt x="39" y="3"/>
                  </a:lnTo>
                  <a:lnTo>
                    <a:pt x="48" y="12"/>
                  </a:lnTo>
                  <a:lnTo>
                    <a:pt x="54" y="26"/>
                  </a:lnTo>
                  <a:lnTo>
                    <a:pt x="56" y="42"/>
                  </a:lnTo>
                  <a:lnTo>
                    <a:pt x="54" y="59"/>
                  </a:lnTo>
                  <a:lnTo>
                    <a:pt x="48" y="72"/>
                  </a:lnTo>
                  <a:lnTo>
                    <a:pt x="39" y="82"/>
                  </a:lnTo>
                  <a:lnTo>
                    <a:pt x="29" y="85"/>
                  </a:lnTo>
                  <a:lnTo>
                    <a:pt x="17" y="82"/>
                  </a:lnTo>
                  <a:lnTo>
                    <a:pt x="8" y="72"/>
                  </a:lnTo>
                  <a:lnTo>
                    <a:pt x="2" y="59"/>
                  </a:lnTo>
                  <a:lnTo>
                    <a:pt x="0" y="42"/>
                  </a:lnTo>
                  <a:lnTo>
                    <a:pt x="2" y="26"/>
                  </a:lnTo>
                  <a:lnTo>
                    <a:pt x="8" y="12"/>
                  </a:lnTo>
                  <a:lnTo>
                    <a:pt x="17" y="3"/>
                  </a:lnTo>
                  <a:lnTo>
                    <a:pt x="29"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971" name="Freeform 46"/>
            <p:cNvSpPr>
              <a:spLocks/>
            </p:cNvSpPr>
            <p:nvPr/>
          </p:nvSpPr>
          <p:spPr bwMode="auto">
            <a:xfrm>
              <a:off x="2653" y="1929"/>
              <a:ext cx="22" cy="34"/>
            </a:xfrm>
            <a:custGeom>
              <a:avLst/>
              <a:gdLst>
                <a:gd name="T0" fmla="*/ 1 w 44"/>
                <a:gd name="T1" fmla="*/ 0 h 67"/>
                <a:gd name="T2" fmla="*/ 1 w 44"/>
                <a:gd name="T3" fmla="*/ 1 h 67"/>
                <a:gd name="T4" fmla="*/ 1 w 44"/>
                <a:gd name="T5" fmla="*/ 1 h 67"/>
                <a:gd name="T6" fmla="*/ 1 w 44"/>
                <a:gd name="T7" fmla="*/ 1 h 67"/>
                <a:gd name="T8" fmla="*/ 1 w 44"/>
                <a:gd name="T9" fmla="*/ 1 h 67"/>
                <a:gd name="T10" fmla="*/ 1 w 44"/>
                <a:gd name="T11" fmla="*/ 1 h 67"/>
                <a:gd name="T12" fmla="*/ 1 w 44"/>
                <a:gd name="T13" fmla="*/ 1 h 67"/>
                <a:gd name="T14" fmla="*/ 1 w 44"/>
                <a:gd name="T15" fmla="*/ 1 h 67"/>
                <a:gd name="T16" fmla="*/ 1 w 44"/>
                <a:gd name="T17" fmla="*/ 1 h 67"/>
                <a:gd name="T18" fmla="*/ 1 w 44"/>
                <a:gd name="T19" fmla="*/ 1 h 67"/>
                <a:gd name="T20" fmla="*/ 1 w 44"/>
                <a:gd name="T21" fmla="*/ 1 h 67"/>
                <a:gd name="T22" fmla="*/ 1 w 44"/>
                <a:gd name="T23" fmla="*/ 1 h 67"/>
                <a:gd name="T24" fmla="*/ 0 w 44"/>
                <a:gd name="T25" fmla="*/ 1 h 67"/>
                <a:gd name="T26" fmla="*/ 0 w 44"/>
                <a:gd name="T27" fmla="*/ 1 h 67"/>
                <a:gd name="T28" fmla="*/ 1 w 44"/>
                <a:gd name="T29" fmla="*/ 1 h 67"/>
                <a:gd name="T30" fmla="*/ 1 w 44"/>
                <a:gd name="T31" fmla="*/ 1 h 67"/>
                <a:gd name="T32" fmla="*/ 1 w 44"/>
                <a:gd name="T33" fmla="*/ 0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4"/>
                <a:gd name="T52" fmla="*/ 0 h 67"/>
                <a:gd name="T53" fmla="*/ 44 w 44"/>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4" h="67">
                  <a:moveTo>
                    <a:pt x="17" y="0"/>
                  </a:moveTo>
                  <a:lnTo>
                    <a:pt x="26" y="2"/>
                  </a:lnTo>
                  <a:lnTo>
                    <a:pt x="34" y="8"/>
                  </a:lnTo>
                  <a:lnTo>
                    <a:pt x="40" y="18"/>
                  </a:lnTo>
                  <a:lnTo>
                    <a:pt x="44" y="31"/>
                  </a:lnTo>
                  <a:lnTo>
                    <a:pt x="44" y="44"/>
                  </a:lnTo>
                  <a:lnTo>
                    <a:pt x="42" y="55"/>
                  </a:lnTo>
                  <a:lnTo>
                    <a:pt x="36" y="63"/>
                  </a:lnTo>
                  <a:lnTo>
                    <a:pt x="28" y="67"/>
                  </a:lnTo>
                  <a:lnTo>
                    <a:pt x="19" y="66"/>
                  </a:lnTo>
                  <a:lnTo>
                    <a:pt x="11" y="61"/>
                  </a:lnTo>
                  <a:lnTo>
                    <a:pt x="5" y="51"/>
                  </a:lnTo>
                  <a:lnTo>
                    <a:pt x="0" y="38"/>
                  </a:lnTo>
                  <a:lnTo>
                    <a:pt x="0" y="25"/>
                  </a:lnTo>
                  <a:lnTo>
                    <a:pt x="3" y="14"/>
                  </a:lnTo>
                  <a:lnTo>
                    <a:pt x="9" y="5"/>
                  </a:lnTo>
                  <a:lnTo>
                    <a:pt x="17"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972" name="Freeform 47"/>
            <p:cNvSpPr>
              <a:spLocks/>
            </p:cNvSpPr>
            <p:nvPr/>
          </p:nvSpPr>
          <p:spPr bwMode="auto">
            <a:xfrm>
              <a:off x="2953" y="2128"/>
              <a:ext cx="149" cy="317"/>
            </a:xfrm>
            <a:custGeom>
              <a:avLst/>
              <a:gdLst>
                <a:gd name="T0" fmla="*/ 1 w 298"/>
                <a:gd name="T1" fmla="*/ 0 h 636"/>
                <a:gd name="T2" fmla="*/ 1 w 298"/>
                <a:gd name="T3" fmla="*/ 0 h 636"/>
                <a:gd name="T4" fmla="*/ 1 w 298"/>
                <a:gd name="T5" fmla="*/ 0 h 636"/>
                <a:gd name="T6" fmla="*/ 1 w 298"/>
                <a:gd name="T7" fmla="*/ 0 h 636"/>
                <a:gd name="T8" fmla="*/ 1 w 298"/>
                <a:gd name="T9" fmla="*/ 0 h 636"/>
                <a:gd name="T10" fmla="*/ 1 w 298"/>
                <a:gd name="T11" fmla="*/ 0 h 636"/>
                <a:gd name="T12" fmla="*/ 1 w 298"/>
                <a:gd name="T13" fmla="*/ 0 h 636"/>
                <a:gd name="T14" fmla="*/ 1 w 298"/>
                <a:gd name="T15" fmla="*/ 0 h 636"/>
                <a:gd name="T16" fmla="*/ 1 w 298"/>
                <a:gd name="T17" fmla="*/ 0 h 636"/>
                <a:gd name="T18" fmla="*/ 1 w 298"/>
                <a:gd name="T19" fmla="*/ 0 h 636"/>
                <a:gd name="T20" fmla="*/ 1 w 298"/>
                <a:gd name="T21" fmla="*/ 0 h 636"/>
                <a:gd name="T22" fmla="*/ 1 w 298"/>
                <a:gd name="T23" fmla="*/ 0 h 636"/>
                <a:gd name="T24" fmla="*/ 1 w 298"/>
                <a:gd name="T25" fmla="*/ 0 h 636"/>
                <a:gd name="T26" fmla="*/ 1 w 298"/>
                <a:gd name="T27" fmla="*/ 0 h 636"/>
                <a:gd name="T28" fmla="*/ 1 w 298"/>
                <a:gd name="T29" fmla="*/ 0 h 636"/>
                <a:gd name="T30" fmla="*/ 1 w 298"/>
                <a:gd name="T31" fmla="*/ 0 h 636"/>
                <a:gd name="T32" fmla="*/ 1 w 298"/>
                <a:gd name="T33" fmla="*/ 0 h 636"/>
                <a:gd name="T34" fmla="*/ 1 w 298"/>
                <a:gd name="T35" fmla="*/ 0 h 636"/>
                <a:gd name="T36" fmla="*/ 1 w 298"/>
                <a:gd name="T37" fmla="*/ 0 h 636"/>
                <a:gd name="T38" fmla="*/ 1 w 298"/>
                <a:gd name="T39" fmla="*/ 0 h 636"/>
                <a:gd name="T40" fmla="*/ 1 w 298"/>
                <a:gd name="T41" fmla="*/ 0 h 636"/>
                <a:gd name="T42" fmla="*/ 1 w 298"/>
                <a:gd name="T43" fmla="*/ 0 h 636"/>
                <a:gd name="T44" fmla="*/ 1 w 298"/>
                <a:gd name="T45" fmla="*/ 0 h 636"/>
                <a:gd name="T46" fmla="*/ 1 w 298"/>
                <a:gd name="T47" fmla="*/ 0 h 636"/>
                <a:gd name="T48" fmla="*/ 1 w 298"/>
                <a:gd name="T49" fmla="*/ 0 h 636"/>
                <a:gd name="T50" fmla="*/ 1 w 298"/>
                <a:gd name="T51" fmla="*/ 0 h 636"/>
                <a:gd name="T52" fmla="*/ 1 w 298"/>
                <a:gd name="T53" fmla="*/ 0 h 636"/>
                <a:gd name="T54" fmla="*/ 1 w 298"/>
                <a:gd name="T55" fmla="*/ 0 h 636"/>
                <a:gd name="T56" fmla="*/ 1 w 298"/>
                <a:gd name="T57" fmla="*/ 0 h 636"/>
                <a:gd name="T58" fmla="*/ 1 w 298"/>
                <a:gd name="T59" fmla="*/ 0 h 636"/>
                <a:gd name="T60" fmla="*/ 1 w 298"/>
                <a:gd name="T61" fmla="*/ 0 h 636"/>
                <a:gd name="T62" fmla="*/ 1 w 298"/>
                <a:gd name="T63" fmla="*/ 0 h 636"/>
                <a:gd name="T64" fmla="*/ 1 w 298"/>
                <a:gd name="T65" fmla="*/ 0 h 636"/>
                <a:gd name="T66" fmla="*/ 1 w 298"/>
                <a:gd name="T67" fmla="*/ 0 h 636"/>
                <a:gd name="T68" fmla="*/ 1 w 298"/>
                <a:gd name="T69" fmla="*/ 0 h 636"/>
                <a:gd name="T70" fmla="*/ 1 w 298"/>
                <a:gd name="T71" fmla="*/ 0 h 636"/>
                <a:gd name="T72" fmla="*/ 1 w 298"/>
                <a:gd name="T73" fmla="*/ 0 h 636"/>
                <a:gd name="T74" fmla="*/ 1 w 298"/>
                <a:gd name="T75" fmla="*/ 0 h 636"/>
                <a:gd name="T76" fmla="*/ 1 w 298"/>
                <a:gd name="T77" fmla="*/ 0 h 636"/>
                <a:gd name="T78" fmla="*/ 1 w 298"/>
                <a:gd name="T79" fmla="*/ 0 h 636"/>
                <a:gd name="T80" fmla="*/ 1 w 298"/>
                <a:gd name="T81" fmla="*/ 0 h 636"/>
                <a:gd name="T82" fmla="*/ 1 w 298"/>
                <a:gd name="T83" fmla="*/ 0 h 636"/>
                <a:gd name="T84" fmla="*/ 1 w 298"/>
                <a:gd name="T85" fmla="*/ 0 h 636"/>
                <a:gd name="T86" fmla="*/ 1 w 298"/>
                <a:gd name="T87" fmla="*/ 0 h 636"/>
                <a:gd name="T88" fmla="*/ 1 w 298"/>
                <a:gd name="T89" fmla="*/ 0 h 6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98"/>
                <a:gd name="T136" fmla="*/ 0 h 636"/>
                <a:gd name="T137" fmla="*/ 298 w 298"/>
                <a:gd name="T138" fmla="*/ 636 h 6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98" h="636">
                  <a:moveTo>
                    <a:pt x="137" y="277"/>
                  </a:moveTo>
                  <a:lnTo>
                    <a:pt x="124" y="262"/>
                  </a:lnTo>
                  <a:lnTo>
                    <a:pt x="109" y="249"/>
                  </a:lnTo>
                  <a:lnTo>
                    <a:pt x="94" y="238"/>
                  </a:lnTo>
                  <a:lnTo>
                    <a:pt x="77" y="229"/>
                  </a:lnTo>
                  <a:lnTo>
                    <a:pt x="61" y="219"/>
                  </a:lnTo>
                  <a:lnTo>
                    <a:pt x="46" y="209"/>
                  </a:lnTo>
                  <a:lnTo>
                    <a:pt x="33" y="198"/>
                  </a:lnTo>
                  <a:lnTo>
                    <a:pt x="21" y="184"/>
                  </a:lnTo>
                  <a:lnTo>
                    <a:pt x="6" y="156"/>
                  </a:lnTo>
                  <a:lnTo>
                    <a:pt x="0" y="130"/>
                  </a:lnTo>
                  <a:lnTo>
                    <a:pt x="1" y="104"/>
                  </a:lnTo>
                  <a:lnTo>
                    <a:pt x="10" y="79"/>
                  </a:lnTo>
                  <a:lnTo>
                    <a:pt x="15" y="67"/>
                  </a:lnTo>
                  <a:lnTo>
                    <a:pt x="21" y="56"/>
                  </a:lnTo>
                  <a:lnTo>
                    <a:pt x="29" y="45"/>
                  </a:lnTo>
                  <a:lnTo>
                    <a:pt x="37" y="36"/>
                  </a:lnTo>
                  <a:lnTo>
                    <a:pt x="48" y="28"/>
                  </a:lnTo>
                  <a:lnTo>
                    <a:pt x="58" y="21"/>
                  </a:lnTo>
                  <a:lnTo>
                    <a:pt x="69" y="14"/>
                  </a:lnTo>
                  <a:lnTo>
                    <a:pt x="82" y="10"/>
                  </a:lnTo>
                  <a:lnTo>
                    <a:pt x="95" y="5"/>
                  </a:lnTo>
                  <a:lnTo>
                    <a:pt x="109" y="3"/>
                  </a:lnTo>
                  <a:lnTo>
                    <a:pt x="122" y="0"/>
                  </a:lnTo>
                  <a:lnTo>
                    <a:pt x="137" y="0"/>
                  </a:lnTo>
                  <a:lnTo>
                    <a:pt x="151" y="2"/>
                  </a:lnTo>
                  <a:lnTo>
                    <a:pt x="166" y="4"/>
                  </a:lnTo>
                  <a:lnTo>
                    <a:pt x="181" y="7"/>
                  </a:lnTo>
                  <a:lnTo>
                    <a:pt x="196" y="12"/>
                  </a:lnTo>
                  <a:lnTo>
                    <a:pt x="212" y="19"/>
                  </a:lnTo>
                  <a:lnTo>
                    <a:pt x="226" y="26"/>
                  </a:lnTo>
                  <a:lnTo>
                    <a:pt x="239" y="35"/>
                  </a:lnTo>
                  <a:lnTo>
                    <a:pt x="250" y="44"/>
                  </a:lnTo>
                  <a:lnTo>
                    <a:pt x="261" y="53"/>
                  </a:lnTo>
                  <a:lnTo>
                    <a:pt x="269" y="64"/>
                  </a:lnTo>
                  <a:lnTo>
                    <a:pt x="277" y="75"/>
                  </a:lnTo>
                  <a:lnTo>
                    <a:pt x="282" y="87"/>
                  </a:lnTo>
                  <a:lnTo>
                    <a:pt x="292" y="112"/>
                  </a:lnTo>
                  <a:lnTo>
                    <a:pt x="297" y="140"/>
                  </a:lnTo>
                  <a:lnTo>
                    <a:pt x="298" y="168"/>
                  </a:lnTo>
                  <a:lnTo>
                    <a:pt x="298" y="196"/>
                  </a:lnTo>
                  <a:lnTo>
                    <a:pt x="296" y="239"/>
                  </a:lnTo>
                  <a:lnTo>
                    <a:pt x="292" y="282"/>
                  </a:lnTo>
                  <a:lnTo>
                    <a:pt x="285" y="321"/>
                  </a:lnTo>
                  <a:lnTo>
                    <a:pt x="279" y="358"/>
                  </a:lnTo>
                  <a:lnTo>
                    <a:pt x="273" y="419"/>
                  </a:lnTo>
                  <a:lnTo>
                    <a:pt x="275" y="453"/>
                  </a:lnTo>
                  <a:lnTo>
                    <a:pt x="279" y="486"/>
                  </a:lnTo>
                  <a:lnTo>
                    <a:pt x="275" y="533"/>
                  </a:lnTo>
                  <a:lnTo>
                    <a:pt x="273" y="546"/>
                  </a:lnTo>
                  <a:lnTo>
                    <a:pt x="270" y="558"/>
                  </a:lnTo>
                  <a:lnTo>
                    <a:pt x="266" y="569"/>
                  </a:lnTo>
                  <a:lnTo>
                    <a:pt x="262" y="579"/>
                  </a:lnTo>
                  <a:lnTo>
                    <a:pt x="256" y="589"/>
                  </a:lnTo>
                  <a:lnTo>
                    <a:pt x="250" y="598"/>
                  </a:lnTo>
                  <a:lnTo>
                    <a:pt x="243" y="606"/>
                  </a:lnTo>
                  <a:lnTo>
                    <a:pt x="236" y="612"/>
                  </a:lnTo>
                  <a:lnTo>
                    <a:pt x="227" y="619"/>
                  </a:lnTo>
                  <a:lnTo>
                    <a:pt x="217" y="625"/>
                  </a:lnTo>
                  <a:lnTo>
                    <a:pt x="206" y="630"/>
                  </a:lnTo>
                  <a:lnTo>
                    <a:pt x="195" y="632"/>
                  </a:lnTo>
                  <a:lnTo>
                    <a:pt x="183" y="634"/>
                  </a:lnTo>
                  <a:lnTo>
                    <a:pt x="173" y="636"/>
                  </a:lnTo>
                  <a:lnTo>
                    <a:pt x="162" y="636"/>
                  </a:lnTo>
                  <a:lnTo>
                    <a:pt x="151" y="634"/>
                  </a:lnTo>
                  <a:lnTo>
                    <a:pt x="140" y="631"/>
                  </a:lnTo>
                  <a:lnTo>
                    <a:pt x="129" y="626"/>
                  </a:lnTo>
                  <a:lnTo>
                    <a:pt x="120" y="621"/>
                  </a:lnTo>
                  <a:lnTo>
                    <a:pt x="111" y="612"/>
                  </a:lnTo>
                  <a:lnTo>
                    <a:pt x="104" y="602"/>
                  </a:lnTo>
                  <a:lnTo>
                    <a:pt x="97" y="592"/>
                  </a:lnTo>
                  <a:lnTo>
                    <a:pt x="92" y="580"/>
                  </a:lnTo>
                  <a:lnTo>
                    <a:pt x="88" y="566"/>
                  </a:lnTo>
                  <a:lnTo>
                    <a:pt x="83" y="550"/>
                  </a:lnTo>
                  <a:lnTo>
                    <a:pt x="82" y="533"/>
                  </a:lnTo>
                  <a:lnTo>
                    <a:pt x="82" y="516"/>
                  </a:lnTo>
                  <a:lnTo>
                    <a:pt x="84" y="496"/>
                  </a:lnTo>
                  <a:lnTo>
                    <a:pt x="88" y="482"/>
                  </a:lnTo>
                  <a:lnTo>
                    <a:pt x="92" y="468"/>
                  </a:lnTo>
                  <a:lnTo>
                    <a:pt x="98" y="455"/>
                  </a:lnTo>
                  <a:lnTo>
                    <a:pt x="104" y="442"/>
                  </a:lnTo>
                  <a:lnTo>
                    <a:pt x="120" y="408"/>
                  </a:lnTo>
                  <a:lnTo>
                    <a:pt x="133" y="381"/>
                  </a:lnTo>
                  <a:lnTo>
                    <a:pt x="143" y="359"/>
                  </a:lnTo>
                  <a:lnTo>
                    <a:pt x="150" y="340"/>
                  </a:lnTo>
                  <a:lnTo>
                    <a:pt x="153" y="324"/>
                  </a:lnTo>
                  <a:lnTo>
                    <a:pt x="152" y="309"/>
                  </a:lnTo>
                  <a:lnTo>
                    <a:pt x="147" y="293"/>
                  </a:lnTo>
                  <a:lnTo>
                    <a:pt x="137" y="27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973" name="Freeform 48"/>
            <p:cNvSpPr>
              <a:spLocks/>
            </p:cNvSpPr>
            <p:nvPr/>
          </p:nvSpPr>
          <p:spPr bwMode="auto">
            <a:xfrm>
              <a:off x="2940" y="2065"/>
              <a:ext cx="48" cy="73"/>
            </a:xfrm>
            <a:custGeom>
              <a:avLst/>
              <a:gdLst>
                <a:gd name="T0" fmla="*/ 0 w 97"/>
                <a:gd name="T1" fmla="*/ 0 h 144"/>
                <a:gd name="T2" fmla="*/ 0 w 97"/>
                <a:gd name="T3" fmla="*/ 1 h 144"/>
                <a:gd name="T4" fmla="*/ 0 w 97"/>
                <a:gd name="T5" fmla="*/ 1 h 144"/>
                <a:gd name="T6" fmla="*/ 0 w 97"/>
                <a:gd name="T7" fmla="*/ 1 h 144"/>
                <a:gd name="T8" fmla="*/ 0 w 97"/>
                <a:gd name="T9" fmla="*/ 1 h 144"/>
                <a:gd name="T10" fmla="*/ 0 w 97"/>
                <a:gd name="T11" fmla="*/ 1 h 144"/>
                <a:gd name="T12" fmla="*/ 0 w 97"/>
                <a:gd name="T13" fmla="*/ 1 h 144"/>
                <a:gd name="T14" fmla="*/ 0 w 97"/>
                <a:gd name="T15" fmla="*/ 1 h 144"/>
                <a:gd name="T16" fmla="*/ 0 w 97"/>
                <a:gd name="T17" fmla="*/ 1 h 144"/>
                <a:gd name="T18" fmla="*/ 0 w 97"/>
                <a:gd name="T19" fmla="*/ 1 h 144"/>
                <a:gd name="T20" fmla="*/ 0 w 97"/>
                <a:gd name="T21" fmla="*/ 1 h 144"/>
                <a:gd name="T22" fmla="*/ 0 w 97"/>
                <a:gd name="T23" fmla="*/ 1 h 144"/>
                <a:gd name="T24" fmla="*/ 0 w 97"/>
                <a:gd name="T25" fmla="*/ 1 h 144"/>
                <a:gd name="T26" fmla="*/ 0 w 97"/>
                <a:gd name="T27" fmla="*/ 1 h 144"/>
                <a:gd name="T28" fmla="*/ 0 w 97"/>
                <a:gd name="T29" fmla="*/ 1 h 144"/>
                <a:gd name="T30" fmla="*/ 0 w 97"/>
                <a:gd name="T31" fmla="*/ 1 h 144"/>
                <a:gd name="T32" fmla="*/ 0 w 97"/>
                <a:gd name="T33" fmla="*/ 1 h 144"/>
                <a:gd name="T34" fmla="*/ 0 w 97"/>
                <a:gd name="T35" fmla="*/ 1 h 144"/>
                <a:gd name="T36" fmla="*/ 0 w 97"/>
                <a:gd name="T37" fmla="*/ 1 h 144"/>
                <a:gd name="T38" fmla="*/ 0 w 97"/>
                <a:gd name="T39" fmla="*/ 1 h 144"/>
                <a:gd name="T40" fmla="*/ 0 w 97"/>
                <a:gd name="T41" fmla="*/ 1 h 144"/>
                <a:gd name="T42" fmla="*/ 0 w 97"/>
                <a:gd name="T43" fmla="*/ 1 h 144"/>
                <a:gd name="T44" fmla="*/ 0 w 97"/>
                <a:gd name="T45" fmla="*/ 1 h 144"/>
                <a:gd name="T46" fmla="*/ 0 w 97"/>
                <a:gd name="T47" fmla="*/ 1 h 144"/>
                <a:gd name="T48" fmla="*/ 0 w 97"/>
                <a:gd name="T49" fmla="*/ 1 h 144"/>
                <a:gd name="T50" fmla="*/ 0 w 97"/>
                <a:gd name="T51" fmla="*/ 1 h 144"/>
                <a:gd name="T52" fmla="*/ 0 w 97"/>
                <a:gd name="T53" fmla="*/ 1 h 144"/>
                <a:gd name="T54" fmla="*/ 0 w 97"/>
                <a:gd name="T55" fmla="*/ 1 h 144"/>
                <a:gd name="T56" fmla="*/ 0 w 97"/>
                <a:gd name="T57" fmla="*/ 1 h 144"/>
                <a:gd name="T58" fmla="*/ 0 w 97"/>
                <a:gd name="T59" fmla="*/ 1 h 144"/>
                <a:gd name="T60" fmla="*/ 0 w 97"/>
                <a:gd name="T61" fmla="*/ 1 h 144"/>
                <a:gd name="T62" fmla="*/ 0 w 97"/>
                <a:gd name="T63" fmla="*/ 1 h 144"/>
                <a:gd name="T64" fmla="*/ 0 w 97"/>
                <a:gd name="T65" fmla="*/ 0 h 144"/>
                <a:gd name="T66" fmla="*/ 0 w 97"/>
                <a:gd name="T67" fmla="*/ 0 h 14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97"/>
                <a:gd name="T103" fmla="*/ 0 h 144"/>
                <a:gd name="T104" fmla="*/ 97 w 97"/>
                <a:gd name="T105" fmla="*/ 144 h 14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97" h="144">
                  <a:moveTo>
                    <a:pt x="37" y="0"/>
                  </a:moveTo>
                  <a:lnTo>
                    <a:pt x="26" y="3"/>
                  </a:lnTo>
                  <a:lnTo>
                    <a:pt x="18" y="9"/>
                  </a:lnTo>
                  <a:lnTo>
                    <a:pt x="11" y="17"/>
                  </a:lnTo>
                  <a:lnTo>
                    <a:pt x="6" y="28"/>
                  </a:lnTo>
                  <a:lnTo>
                    <a:pt x="1" y="39"/>
                  </a:lnTo>
                  <a:lnTo>
                    <a:pt x="0" y="53"/>
                  </a:lnTo>
                  <a:lnTo>
                    <a:pt x="0" y="67"/>
                  </a:lnTo>
                  <a:lnTo>
                    <a:pt x="1" y="82"/>
                  </a:lnTo>
                  <a:lnTo>
                    <a:pt x="4" y="96"/>
                  </a:lnTo>
                  <a:lnTo>
                    <a:pt x="10" y="108"/>
                  </a:lnTo>
                  <a:lnTo>
                    <a:pt x="16" y="120"/>
                  </a:lnTo>
                  <a:lnTo>
                    <a:pt x="24" y="129"/>
                  </a:lnTo>
                  <a:lnTo>
                    <a:pt x="32" y="137"/>
                  </a:lnTo>
                  <a:lnTo>
                    <a:pt x="41" y="142"/>
                  </a:lnTo>
                  <a:lnTo>
                    <a:pt x="52" y="144"/>
                  </a:lnTo>
                  <a:lnTo>
                    <a:pt x="61" y="144"/>
                  </a:lnTo>
                  <a:lnTo>
                    <a:pt x="70" y="142"/>
                  </a:lnTo>
                  <a:lnTo>
                    <a:pt x="78" y="136"/>
                  </a:lnTo>
                  <a:lnTo>
                    <a:pt x="85" y="128"/>
                  </a:lnTo>
                  <a:lnTo>
                    <a:pt x="91" y="119"/>
                  </a:lnTo>
                  <a:lnTo>
                    <a:pt x="94" y="107"/>
                  </a:lnTo>
                  <a:lnTo>
                    <a:pt x="97" y="94"/>
                  </a:lnTo>
                  <a:lnTo>
                    <a:pt x="97" y="81"/>
                  </a:lnTo>
                  <a:lnTo>
                    <a:pt x="95" y="66"/>
                  </a:lnTo>
                  <a:lnTo>
                    <a:pt x="92" y="50"/>
                  </a:lnTo>
                  <a:lnTo>
                    <a:pt x="86" y="35"/>
                  </a:lnTo>
                  <a:lnTo>
                    <a:pt x="78" y="22"/>
                  </a:lnTo>
                  <a:lnTo>
                    <a:pt x="68" y="11"/>
                  </a:lnTo>
                  <a:lnTo>
                    <a:pt x="61" y="6"/>
                  </a:lnTo>
                  <a:lnTo>
                    <a:pt x="54" y="2"/>
                  </a:lnTo>
                  <a:lnTo>
                    <a:pt x="45" y="1"/>
                  </a:lnTo>
                  <a:lnTo>
                    <a:pt x="3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974" name="Freeform 49"/>
            <p:cNvSpPr>
              <a:spLocks/>
            </p:cNvSpPr>
            <p:nvPr/>
          </p:nvSpPr>
          <p:spPr bwMode="auto">
            <a:xfrm>
              <a:off x="2991" y="2075"/>
              <a:ext cx="34" cy="49"/>
            </a:xfrm>
            <a:custGeom>
              <a:avLst/>
              <a:gdLst>
                <a:gd name="T0" fmla="*/ 1 w 67"/>
                <a:gd name="T1" fmla="*/ 0 h 98"/>
                <a:gd name="T2" fmla="*/ 1 w 67"/>
                <a:gd name="T3" fmla="*/ 1 h 98"/>
                <a:gd name="T4" fmla="*/ 1 w 67"/>
                <a:gd name="T5" fmla="*/ 1 h 98"/>
                <a:gd name="T6" fmla="*/ 1 w 67"/>
                <a:gd name="T7" fmla="*/ 1 h 98"/>
                <a:gd name="T8" fmla="*/ 1 w 67"/>
                <a:gd name="T9" fmla="*/ 1 h 98"/>
                <a:gd name="T10" fmla="*/ 1 w 67"/>
                <a:gd name="T11" fmla="*/ 1 h 98"/>
                <a:gd name="T12" fmla="*/ 1 w 67"/>
                <a:gd name="T13" fmla="*/ 1 h 98"/>
                <a:gd name="T14" fmla="*/ 1 w 67"/>
                <a:gd name="T15" fmla="*/ 1 h 98"/>
                <a:gd name="T16" fmla="*/ 0 w 67"/>
                <a:gd name="T17" fmla="*/ 1 h 98"/>
                <a:gd name="T18" fmla="*/ 1 w 67"/>
                <a:gd name="T19" fmla="*/ 1 h 98"/>
                <a:gd name="T20" fmla="*/ 1 w 67"/>
                <a:gd name="T21" fmla="*/ 1 h 98"/>
                <a:gd name="T22" fmla="*/ 1 w 67"/>
                <a:gd name="T23" fmla="*/ 1 h 98"/>
                <a:gd name="T24" fmla="*/ 1 w 67"/>
                <a:gd name="T25" fmla="*/ 1 h 98"/>
                <a:gd name="T26" fmla="*/ 1 w 67"/>
                <a:gd name="T27" fmla="*/ 1 h 98"/>
                <a:gd name="T28" fmla="*/ 1 w 67"/>
                <a:gd name="T29" fmla="*/ 1 h 98"/>
                <a:gd name="T30" fmla="*/ 1 w 67"/>
                <a:gd name="T31" fmla="*/ 1 h 98"/>
                <a:gd name="T32" fmla="*/ 1 w 67"/>
                <a:gd name="T33" fmla="*/ 1 h 98"/>
                <a:gd name="T34" fmla="*/ 1 w 67"/>
                <a:gd name="T35" fmla="*/ 1 h 98"/>
                <a:gd name="T36" fmla="*/ 1 w 67"/>
                <a:gd name="T37" fmla="*/ 1 h 98"/>
                <a:gd name="T38" fmla="*/ 1 w 67"/>
                <a:gd name="T39" fmla="*/ 1 h 98"/>
                <a:gd name="T40" fmla="*/ 1 w 67"/>
                <a:gd name="T41" fmla="*/ 1 h 98"/>
                <a:gd name="T42" fmla="*/ 1 w 67"/>
                <a:gd name="T43" fmla="*/ 1 h 98"/>
                <a:gd name="T44" fmla="*/ 1 w 67"/>
                <a:gd name="T45" fmla="*/ 1 h 98"/>
                <a:gd name="T46" fmla="*/ 1 w 67"/>
                <a:gd name="T47" fmla="*/ 1 h 98"/>
                <a:gd name="T48" fmla="*/ 1 w 67"/>
                <a:gd name="T49" fmla="*/ 0 h 98"/>
                <a:gd name="T50" fmla="*/ 1 w 67"/>
                <a:gd name="T51" fmla="*/ 0 h 9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7"/>
                <a:gd name="T79" fmla="*/ 0 h 98"/>
                <a:gd name="T80" fmla="*/ 67 w 67"/>
                <a:gd name="T81" fmla="*/ 98 h 9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7" h="98">
                  <a:moveTo>
                    <a:pt x="35" y="0"/>
                  </a:moveTo>
                  <a:lnTo>
                    <a:pt x="28" y="2"/>
                  </a:lnTo>
                  <a:lnTo>
                    <a:pt x="22" y="4"/>
                  </a:lnTo>
                  <a:lnTo>
                    <a:pt x="15" y="8"/>
                  </a:lnTo>
                  <a:lnTo>
                    <a:pt x="11" y="14"/>
                  </a:lnTo>
                  <a:lnTo>
                    <a:pt x="6" y="21"/>
                  </a:lnTo>
                  <a:lnTo>
                    <a:pt x="3" y="29"/>
                  </a:lnTo>
                  <a:lnTo>
                    <a:pt x="1" y="38"/>
                  </a:lnTo>
                  <a:lnTo>
                    <a:pt x="0" y="49"/>
                  </a:lnTo>
                  <a:lnTo>
                    <a:pt x="1" y="59"/>
                  </a:lnTo>
                  <a:lnTo>
                    <a:pt x="3" y="68"/>
                  </a:lnTo>
                  <a:lnTo>
                    <a:pt x="6" y="76"/>
                  </a:lnTo>
                  <a:lnTo>
                    <a:pt x="11" y="83"/>
                  </a:lnTo>
                  <a:lnTo>
                    <a:pt x="15" y="90"/>
                  </a:lnTo>
                  <a:lnTo>
                    <a:pt x="22" y="95"/>
                  </a:lnTo>
                  <a:lnTo>
                    <a:pt x="28" y="97"/>
                  </a:lnTo>
                  <a:lnTo>
                    <a:pt x="35" y="98"/>
                  </a:lnTo>
                  <a:lnTo>
                    <a:pt x="48" y="95"/>
                  </a:lnTo>
                  <a:lnTo>
                    <a:pt x="58" y="83"/>
                  </a:lnTo>
                  <a:lnTo>
                    <a:pt x="65" y="68"/>
                  </a:lnTo>
                  <a:lnTo>
                    <a:pt x="67" y="49"/>
                  </a:lnTo>
                  <a:lnTo>
                    <a:pt x="65" y="29"/>
                  </a:lnTo>
                  <a:lnTo>
                    <a:pt x="58" y="14"/>
                  </a:lnTo>
                  <a:lnTo>
                    <a:pt x="48" y="4"/>
                  </a:lnTo>
                  <a:lnTo>
                    <a:pt x="3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975" name="Freeform 50"/>
            <p:cNvSpPr>
              <a:spLocks/>
            </p:cNvSpPr>
            <p:nvPr/>
          </p:nvSpPr>
          <p:spPr bwMode="auto">
            <a:xfrm>
              <a:off x="3028" y="2083"/>
              <a:ext cx="28" cy="42"/>
            </a:xfrm>
            <a:custGeom>
              <a:avLst/>
              <a:gdLst>
                <a:gd name="T0" fmla="*/ 1 w 55"/>
                <a:gd name="T1" fmla="*/ 0 h 84"/>
                <a:gd name="T2" fmla="*/ 1 w 55"/>
                <a:gd name="T3" fmla="*/ 1 h 84"/>
                <a:gd name="T4" fmla="*/ 1 w 55"/>
                <a:gd name="T5" fmla="*/ 1 h 84"/>
                <a:gd name="T6" fmla="*/ 1 w 55"/>
                <a:gd name="T7" fmla="*/ 1 h 84"/>
                <a:gd name="T8" fmla="*/ 0 w 55"/>
                <a:gd name="T9" fmla="*/ 1 h 84"/>
                <a:gd name="T10" fmla="*/ 1 w 55"/>
                <a:gd name="T11" fmla="*/ 1 h 84"/>
                <a:gd name="T12" fmla="*/ 1 w 55"/>
                <a:gd name="T13" fmla="*/ 1 h 84"/>
                <a:gd name="T14" fmla="*/ 1 w 55"/>
                <a:gd name="T15" fmla="*/ 1 h 84"/>
                <a:gd name="T16" fmla="*/ 1 w 55"/>
                <a:gd name="T17" fmla="*/ 1 h 84"/>
                <a:gd name="T18" fmla="*/ 1 w 55"/>
                <a:gd name="T19" fmla="*/ 1 h 84"/>
                <a:gd name="T20" fmla="*/ 1 w 55"/>
                <a:gd name="T21" fmla="*/ 1 h 84"/>
                <a:gd name="T22" fmla="*/ 1 w 55"/>
                <a:gd name="T23" fmla="*/ 1 h 84"/>
                <a:gd name="T24" fmla="*/ 1 w 55"/>
                <a:gd name="T25" fmla="*/ 1 h 84"/>
                <a:gd name="T26" fmla="*/ 1 w 55"/>
                <a:gd name="T27" fmla="*/ 1 h 84"/>
                <a:gd name="T28" fmla="*/ 1 w 55"/>
                <a:gd name="T29" fmla="*/ 1 h 84"/>
                <a:gd name="T30" fmla="*/ 1 w 55"/>
                <a:gd name="T31" fmla="*/ 1 h 84"/>
                <a:gd name="T32" fmla="*/ 1 w 55"/>
                <a:gd name="T33" fmla="*/ 0 h 84"/>
                <a:gd name="T34" fmla="*/ 1 w 55"/>
                <a:gd name="T35" fmla="*/ 0 h 8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5"/>
                <a:gd name="T55" fmla="*/ 0 h 84"/>
                <a:gd name="T56" fmla="*/ 55 w 55"/>
                <a:gd name="T57" fmla="*/ 84 h 8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5" h="84">
                  <a:moveTo>
                    <a:pt x="28" y="0"/>
                  </a:moveTo>
                  <a:lnTo>
                    <a:pt x="16" y="3"/>
                  </a:lnTo>
                  <a:lnTo>
                    <a:pt x="8" y="12"/>
                  </a:lnTo>
                  <a:lnTo>
                    <a:pt x="2" y="25"/>
                  </a:lnTo>
                  <a:lnTo>
                    <a:pt x="0" y="42"/>
                  </a:lnTo>
                  <a:lnTo>
                    <a:pt x="2" y="58"/>
                  </a:lnTo>
                  <a:lnTo>
                    <a:pt x="8" y="71"/>
                  </a:lnTo>
                  <a:lnTo>
                    <a:pt x="16" y="80"/>
                  </a:lnTo>
                  <a:lnTo>
                    <a:pt x="28" y="84"/>
                  </a:lnTo>
                  <a:lnTo>
                    <a:pt x="38" y="80"/>
                  </a:lnTo>
                  <a:lnTo>
                    <a:pt x="47" y="71"/>
                  </a:lnTo>
                  <a:lnTo>
                    <a:pt x="53" y="58"/>
                  </a:lnTo>
                  <a:lnTo>
                    <a:pt x="55" y="42"/>
                  </a:lnTo>
                  <a:lnTo>
                    <a:pt x="53" y="25"/>
                  </a:lnTo>
                  <a:lnTo>
                    <a:pt x="47" y="12"/>
                  </a:lnTo>
                  <a:lnTo>
                    <a:pt x="38" y="3"/>
                  </a:lnTo>
                  <a:lnTo>
                    <a:pt x="2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976" name="Freeform 51"/>
            <p:cNvSpPr>
              <a:spLocks/>
            </p:cNvSpPr>
            <p:nvPr/>
          </p:nvSpPr>
          <p:spPr bwMode="auto">
            <a:xfrm>
              <a:off x="3057" y="2095"/>
              <a:ext cx="29" cy="43"/>
            </a:xfrm>
            <a:custGeom>
              <a:avLst/>
              <a:gdLst>
                <a:gd name="T0" fmla="*/ 1 w 57"/>
                <a:gd name="T1" fmla="*/ 0 h 85"/>
                <a:gd name="T2" fmla="*/ 1 w 57"/>
                <a:gd name="T3" fmla="*/ 1 h 85"/>
                <a:gd name="T4" fmla="*/ 1 w 57"/>
                <a:gd name="T5" fmla="*/ 1 h 85"/>
                <a:gd name="T6" fmla="*/ 1 w 57"/>
                <a:gd name="T7" fmla="*/ 1 h 85"/>
                <a:gd name="T8" fmla="*/ 0 w 57"/>
                <a:gd name="T9" fmla="*/ 1 h 85"/>
                <a:gd name="T10" fmla="*/ 1 w 57"/>
                <a:gd name="T11" fmla="*/ 1 h 85"/>
                <a:gd name="T12" fmla="*/ 1 w 57"/>
                <a:gd name="T13" fmla="*/ 1 h 85"/>
                <a:gd name="T14" fmla="*/ 1 w 57"/>
                <a:gd name="T15" fmla="*/ 1 h 85"/>
                <a:gd name="T16" fmla="*/ 1 w 57"/>
                <a:gd name="T17" fmla="*/ 1 h 85"/>
                <a:gd name="T18" fmla="*/ 1 w 57"/>
                <a:gd name="T19" fmla="*/ 1 h 85"/>
                <a:gd name="T20" fmla="*/ 1 w 57"/>
                <a:gd name="T21" fmla="*/ 1 h 85"/>
                <a:gd name="T22" fmla="*/ 1 w 57"/>
                <a:gd name="T23" fmla="*/ 1 h 85"/>
                <a:gd name="T24" fmla="*/ 1 w 57"/>
                <a:gd name="T25" fmla="*/ 1 h 85"/>
                <a:gd name="T26" fmla="*/ 1 w 57"/>
                <a:gd name="T27" fmla="*/ 1 h 85"/>
                <a:gd name="T28" fmla="*/ 1 w 57"/>
                <a:gd name="T29" fmla="*/ 1 h 85"/>
                <a:gd name="T30" fmla="*/ 1 w 57"/>
                <a:gd name="T31" fmla="*/ 1 h 85"/>
                <a:gd name="T32" fmla="*/ 1 w 57"/>
                <a:gd name="T33" fmla="*/ 0 h 85"/>
                <a:gd name="T34" fmla="*/ 1 w 57"/>
                <a:gd name="T35" fmla="*/ 0 h 8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7"/>
                <a:gd name="T55" fmla="*/ 0 h 85"/>
                <a:gd name="T56" fmla="*/ 57 w 57"/>
                <a:gd name="T57" fmla="*/ 85 h 8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7" h="85">
                  <a:moveTo>
                    <a:pt x="30" y="0"/>
                  </a:moveTo>
                  <a:lnTo>
                    <a:pt x="18" y="3"/>
                  </a:lnTo>
                  <a:lnTo>
                    <a:pt x="8" y="12"/>
                  </a:lnTo>
                  <a:lnTo>
                    <a:pt x="2" y="26"/>
                  </a:lnTo>
                  <a:lnTo>
                    <a:pt x="0" y="42"/>
                  </a:lnTo>
                  <a:lnTo>
                    <a:pt x="2" y="59"/>
                  </a:lnTo>
                  <a:lnTo>
                    <a:pt x="8" y="72"/>
                  </a:lnTo>
                  <a:lnTo>
                    <a:pt x="18" y="82"/>
                  </a:lnTo>
                  <a:lnTo>
                    <a:pt x="30" y="85"/>
                  </a:lnTo>
                  <a:lnTo>
                    <a:pt x="40" y="82"/>
                  </a:lnTo>
                  <a:lnTo>
                    <a:pt x="49" y="72"/>
                  </a:lnTo>
                  <a:lnTo>
                    <a:pt x="55" y="59"/>
                  </a:lnTo>
                  <a:lnTo>
                    <a:pt x="57" y="42"/>
                  </a:lnTo>
                  <a:lnTo>
                    <a:pt x="55" y="26"/>
                  </a:lnTo>
                  <a:lnTo>
                    <a:pt x="49" y="12"/>
                  </a:lnTo>
                  <a:lnTo>
                    <a:pt x="40" y="3"/>
                  </a:lnTo>
                  <a:lnTo>
                    <a:pt x="3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977" name="Freeform 52"/>
            <p:cNvSpPr>
              <a:spLocks/>
            </p:cNvSpPr>
            <p:nvPr/>
          </p:nvSpPr>
          <p:spPr bwMode="auto">
            <a:xfrm>
              <a:off x="3084" y="2122"/>
              <a:ext cx="22" cy="33"/>
            </a:xfrm>
            <a:custGeom>
              <a:avLst/>
              <a:gdLst>
                <a:gd name="T0" fmla="*/ 0 w 45"/>
                <a:gd name="T1" fmla="*/ 0 h 67"/>
                <a:gd name="T2" fmla="*/ 0 w 45"/>
                <a:gd name="T3" fmla="*/ 0 h 67"/>
                <a:gd name="T4" fmla="*/ 0 w 45"/>
                <a:gd name="T5" fmla="*/ 0 h 67"/>
                <a:gd name="T6" fmla="*/ 0 w 45"/>
                <a:gd name="T7" fmla="*/ 0 h 67"/>
                <a:gd name="T8" fmla="*/ 0 w 45"/>
                <a:gd name="T9" fmla="*/ 0 h 67"/>
                <a:gd name="T10" fmla="*/ 0 w 45"/>
                <a:gd name="T11" fmla="*/ 0 h 67"/>
                <a:gd name="T12" fmla="*/ 0 w 45"/>
                <a:gd name="T13" fmla="*/ 0 h 67"/>
                <a:gd name="T14" fmla="*/ 0 w 45"/>
                <a:gd name="T15" fmla="*/ 0 h 67"/>
                <a:gd name="T16" fmla="*/ 0 w 45"/>
                <a:gd name="T17" fmla="*/ 0 h 67"/>
                <a:gd name="T18" fmla="*/ 0 w 45"/>
                <a:gd name="T19" fmla="*/ 0 h 67"/>
                <a:gd name="T20" fmla="*/ 0 w 45"/>
                <a:gd name="T21" fmla="*/ 0 h 67"/>
                <a:gd name="T22" fmla="*/ 0 w 45"/>
                <a:gd name="T23" fmla="*/ 0 h 67"/>
                <a:gd name="T24" fmla="*/ 0 w 45"/>
                <a:gd name="T25" fmla="*/ 0 h 67"/>
                <a:gd name="T26" fmla="*/ 0 w 45"/>
                <a:gd name="T27" fmla="*/ 0 h 67"/>
                <a:gd name="T28" fmla="*/ 0 w 45"/>
                <a:gd name="T29" fmla="*/ 0 h 67"/>
                <a:gd name="T30" fmla="*/ 0 w 45"/>
                <a:gd name="T31" fmla="*/ 0 h 67"/>
                <a:gd name="T32" fmla="*/ 0 w 45"/>
                <a:gd name="T33" fmla="*/ 0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5"/>
                <a:gd name="T52" fmla="*/ 0 h 67"/>
                <a:gd name="T53" fmla="*/ 45 w 45"/>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5" h="67">
                  <a:moveTo>
                    <a:pt x="28" y="0"/>
                  </a:moveTo>
                  <a:lnTo>
                    <a:pt x="19" y="2"/>
                  </a:lnTo>
                  <a:lnTo>
                    <a:pt x="11" y="8"/>
                  </a:lnTo>
                  <a:lnTo>
                    <a:pt x="4" y="18"/>
                  </a:lnTo>
                  <a:lnTo>
                    <a:pt x="1" y="31"/>
                  </a:lnTo>
                  <a:lnTo>
                    <a:pt x="0" y="45"/>
                  </a:lnTo>
                  <a:lnTo>
                    <a:pt x="3" y="55"/>
                  </a:lnTo>
                  <a:lnTo>
                    <a:pt x="9" y="63"/>
                  </a:lnTo>
                  <a:lnTo>
                    <a:pt x="17" y="67"/>
                  </a:lnTo>
                  <a:lnTo>
                    <a:pt x="25" y="66"/>
                  </a:lnTo>
                  <a:lnTo>
                    <a:pt x="33" y="61"/>
                  </a:lnTo>
                  <a:lnTo>
                    <a:pt x="40" y="52"/>
                  </a:lnTo>
                  <a:lnTo>
                    <a:pt x="43" y="39"/>
                  </a:lnTo>
                  <a:lnTo>
                    <a:pt x="45" y="25"/>
                  </a:lnTo>
                  <a:lnTo>
                    <a:pt x="42" y="14"/>
                  </a:lnTo>
                  <a:lnTo>
                    <a:pt x="36" y="5"/>
                  </a:lnTo>
                  <a:lnTo>
                    <a:pt x="2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39949" name="Rectangle 53"/>
          <p:cNvSpPr>
            <a:spLocks noChangeArrowheads="1"/>
          </p:cNvSpPr>
          <p:nvPr/>
        </p:nvSpPr>
        <p:spPr bwMode="auto">
          <a:xfrm>
            <a:off x="1447800" y="4114800"/>
            <a:ext cx="228600" cy="76200"/>
          </a:xfrm>
          <a:prstGeom prst="rect">
            <a:avLst/>
          </a:prstGeom>
          <a:solidFill>
            <a:srgbClr val="969696"/>
          </a:solidFill>
          <a:ln w="9525" algn="ctr">
            <a:solidFill>
              <a:schemeClr val="tx1"/>
            </a:solidFill>
            <a:miter lim="800000"/>
            <a:headEnd/>
            <a:tailEnd/>
          </a:ln>
        </p:spPr>
        <p:txBody>
          <a:bodyPr wrap="none" anchor="ctr"/>
          <a:lstStyle/>
          <a:p>
            <a:endParaRPr lang="en-US"/>
          </a:p>
        </p:txBody>
      </p:sp>
      <p:sp>
        <p:nvSpPr>
          <p:cNvPr id="39950" name="Rectangle 54"/>
          <p:cNvSpPr>
            <a:spLocks noChangeArrowheads="1"/>
          </p:cNvSpPr>
          <p:nvPr/>
        </p:nvSpPr>
        <p:spPr bwMode="auto">
          <a:xfrm>
            <a:off x="1455738" y="3886200"/>
            <a:ext cx="228600" cy="76200"/>
          </a:xfrm>
          <a:prstGeom prst="rect">
            <a:avLst/>
          </a:prstGeom>
          <a:solidFill>
            <a:srgbClr val="969696"/>
          </a:solidFill>
          <a:ln w="9525" algn="ctr">
            <a:solidFill>
              <a:schemeClr val="tx1"/>
            </a:solidFill>
            <a:miter lim="800000"/>
            <a:headEnd/>
            <a:tailEnd/>
          </a:ln>
        </p:spPr>
        <p:txBody>
          <a:bodyPr wrap="none" anchor="ctr"/>
          <a:lstStyle/>
          <a:p>
            <a:endParaRPr lang="en-US"/>
          </a:p>
        </p:txBody>
      </p:sp>
      <p:sp>
        <p:nvSpPr>
          <p:cNvPr id="39951" name="Line 56"/>
          <p:cNvSpPr>
            <a:spLocks noChangeShapeType="1"/>
          </p:cNvSpPr>
          <p:nvPr/>
        </p:nvSpPr>
        <p:spPr bwMode="auto">
          <a:xfrm>
            <a:off x="1303338" y="990600"/>
            <a:ext cx="64008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9952" name="Line 57"/>
          <p:cNvSpPr>
            <a:spLocks noChangeShapeType="1"/>
          </p:cNvSpPr>
          <p:nvPr/>
        </p:nvSpPr>
        <p:spPr bwMode="auto">
          <a:xfrm>
            <a:off x="3436938" y="990600"/>
            <a:ext cx="0" cy="685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9953" name="Line 58"/>
          <p:cNvSpPr>
            <a:spLocks noChangeShapeType="1"/>
          </p:cNvSpPr>
          <p:nvPr/>
        </p:nvSpPr>
        <p:spPr bwMode="auto">
          <a:xfrm>
            <a:off x="5265738" y="990600"/>
            <a:ext cx="0" cy="685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9955" name="TextBox 48"/>
          <p:cNvSpPr txBox="1">
            <a:spLocks noChangeArrowheads="1"/>
          </p:cNvSpPr>
          <p:nvPr/>
        </p:nvSpPr>
        <p:spPr bwMode="auto">
          <a:xfrm>
            <a:off x="1219200" y="1066800"/>
            <a:ext cx="21336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a:solidFill>
                  <a:srgbClr val="3366FF"/>
                </a:solidFill>
              </a:rPr>
              <a:t>The Baseball</a:t>
            </a:r>
          </a:p>
          <a:p>
            <a:pPr eaLnBrk="1" hangingPunct="1"/>
            <a:r>
              <a:rPr lang="en-US">
                <a:solidFill>
                  <a:srgbClr val="3366FF"/>
                </a:solidFill>
              </a:rPr>
              <a:t>Short Story</a:t>
            </a:r>
          </a:p>
          <a:p>
            <a:pPr eaLnBrk="1" hangingPunct="1"/>
            <a:r>
              <a:rPr lang="en-US">
                <a:solidFill>
                  <a:srgbClr val="3366FF"/>
                </a:solidFill>
              </a:rPr>
              <a:t>Responsibility </a:t>
            </a:r>
          </a:p>
        </p:txBody>
      </p:sp>
      <p:sp>
        <p:nvSpPr>
          <p:cNvPr id="39956" name="TextBox 49"/>
          <p:cNvSpPr txBox="1">
            <a:spLocks noChangeArrowheads="1"/>
          </p:cNvSpPr>
          <p:nvPr/>
        </p:nvSpPr>
        <p:spPr bwMode="auto">
          <a:xfrm>
            <a:off x="3505200" y="1066800"/>
            <a:ext cx="1600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a:solidFill>
                  <a:srgbClr val="3366FF"/>
                </a:solidFill>
              </a:rPr>
              <a:t>Is about </a:t>
            </a:r>
            <a:r>
              <a:rPr lang="en-US"/>
              <a:t> </a:t>
            </a:r>
          </a:p>
        </p:txBody>
      </p:sp>
      <p:sp>
        <p:nvSpPr>
          <p:cNvPr id="39957" name="TextBox 50"/>
          <p:cNvSpPr txBox="1">
            <a:spLocks noChangeArrowheads="1"/>
          </p:cNvSpPr>
          <p:nvPr/>
        </p:nvSpPr>
        <p:spPr bwMode="auto">
          <a:xfrm>
            <a:off x="5410200" y="1066800"/>
            <a:ext cx="26670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a:solidFill>
                  <a:srgbClr val="3366FF"/>
                </a:solidFill>
              </a:rPr>
              <a:t>The story of a father/son and baseball the son received just before practice </a:t>
            </a:r>
          </a:p>
        </p:txBody>
      </p:sp>
      <p:sp>
        <p:nvSpPr>
          <p:cNvPr id="39958" name="TextBox 53"/>
          <p:cNvSpPr txBox="1">
            <a:spLocks noChangeArrowheads="1"/>
          </p:cNvSpPr>
          <p:nvPr/>
        </p:nvSpPr>
        <p:spPr bwMode="auto">
          <a:xfrm>
            <a:off x="1295400" y="2209800"/>
            <a:ext cx="62484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a:solidFill>
                  <a:srgbClr val="3366FF"/>
                </a:solidFill>
              </a:rPr>
              <a:t>The short story, “The Baseball”, is about a father/son relationship that revolves around a very special baseball. </a:t>
            </a:r>
          </a:p>
          <a:p>
            <a:pPr eaLnBrk="1" hangingPunct="1"/>
            <a:endParaRPr lang="en-US"/>
          </a:p>
        </p:txBody>
      </p:sp>
      <p:sp>
        <p:nvSpPr>
          <p:cNvPr id="39959" name="TextBox 54"/>
          <p:cNvSpPr txBox="1">
            <a:spLocks noChangeArrowheads="1"/>
          </p:cNvSpPr>
          <p:nvPr/>
        </p:nvSpPr>
        <p:spPr bwMode="auto">
          <a:xfrm>
            <a:off x="1752600" y="3276600"/>
            <a:ext cx="65532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buFont typeface="Arial" charset="0"/>
              <a:buChar char="•"/>
            </a:pPr>
            <a:r>
              <a:rPr lang="en-US">
                <a:solidFill>
                  <a:srgbClr val="3366FF"/>
                </a:solidFill>
              </a:rPr>
              <a:t>Father drives the son to baseball practice and has a conversation about the sons age</a:t>
            </a:r>
          </a:p>
          <a:p>
            <a:pPr eaLnBrk="1" hangingPunct="1">
              <a:buFont typeface="Arial" charset="0"/>
              <a:buChar char="•"/>
            </a:pPr>
            <a:r>
              <a:rPr lang="en-US">
                <a:solidFill>
                  <a:srgbClr val="3366FF"/>
                </a:solidFill>
              </a:rPr>
              <a:t>Father gives an old baseball to the unappreciative son before practice</a:t>
            </a:r>
          </a:p>
          <a:p>
            <a:pPr eaLnBrk="1" hangingPunct="1">
              <a:buFont typeface="Arial" charset="0"/>
              <a:buChar char="•"/>
            </a:pPr>
            <a:r>
              <a:rPr lang="en-US">
                <a:solidFill>
                  <a:srgbClr val="3366FF"/>
                </a:solidFill>
              </a:rPr>
              <a:t>The son loses the baseball during practice</a:t>
            </a:r>
          </a:p>
          <a:p>
            <a:pPr eaLnBrk="1" hangingPunct="1">
              <a:buFont typeface="Arial" charset="0"/>
              <a:buChar char="•"/>
            </a:pPr>
            <a:r>
              <a:rPr lang="en-US">
                <a:solidFill>
                  <a:srgbClr val="3366FF"/>
                </a:solidFill>
              </a:rPr>
              <a:t>The father reveals the meaning of the baseball, thus teaching the son a lesson about responsibility  </a:t>
            </a:r>
          </a:p>
        </p:txBody>
      </p:sp>
      <p:sp>
        <p:nvSpPr>
          <p:cNvPr id="56" name="Isosceles Triangle 55"/>
          <p:cNvSpPr/>
          <p:nvPr/>
        </p:nvSpPr>
        <p:spPr>
          <a:xfrm>
            <a:off x="699018" y="5105400"/>
            <a:ext cx="2514600" cy="1600200"/>
          </a:xfrm>
          <a:prstGeom prst="triangle">
            <a:avLst>
              <a:gd name="adj" fmla="val 50762"/>
            </a:avLst>
          </a:prstGeom>
          <a:solidFill>
            <a:srgbClr val="3366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Secondary Level</a:t>
            </a:r>
          </a:p>
          <a:p>
            <a:pPr algn="ctr">
              <a:defRPr/>
            </a:pPr>
            <a:r>
              <a:rPr lang="en-US" dirty="0"/>
              <a:t>Sample </a:t>
            </a:r>
          </a:p>
        </p:txBody>
      </p:sp>
      <p:sp>
        <p:nvSpPr>
          <p:cNvPr id="39961" name="Text Box 35"/>
          <p:cNvSpPr txBox="1">
            <a:spLocks noChangeArrowheads="1"/>
          </p:cNvSpPr>
          <p:nvPr/>
        </p:nvSpPr>
        <p:spPr bwMode="auto">
          <a:xfrm>
            <a:off x="0" y="914400"/>
            <a:ext cx="1119188" cy="422275"/>
          </a:xfrm>
          <a:prstGeom prst="rect">
            <a:avLst/>
          </a:prstGeom>
          <a:solidFill>
            <a:schemeClr val="bg1"/>
          </a:solidFill>
          <a:ln w="25400" algn="ctr">
            <a:solidFill>
              <a:srgbClr val="FF0000"/>
            </a:solidFill>
            <a:miter lim="800000"/>
            <a:headEnd/>
            <a:tailEnd/>
          </a:ln>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2000"/>
              <a:t>STEP 1:</a:t>
            </a:r>
          </a:p>
        </p:txBody>
      </p:sp>
      <p:sp>
        <p:nvSpPr>
          <p:cNvPr id="39962" name="Text Box 35"/>
          <p:cNvSpPr txBox="1">
            <a:spLocks noChangeArrowheads="1"/>
          </p:cNvSpPr>
          <p:nvPr/>
        </p:nvSpPr>
        <p:spPr bwMode="auto">
          <a:xfrm>
            <a:off x="0" y="2438400"/>
            <a:ext cx="1038225" cy="400050"/>
          </a:xfrm>
          <a:prstGeom prst="rect">
            <a:avLst/>
          </a:prstGeom>
          <a:solidFill>
            <a:schemeClr val="bg1"/>
          </a:solidFill>
          <a:ln w="25400" algn="ctr">
            <a:solidFill>
              <a:srgbClr val="FF0000"/>
            </a:solidFill>
            <a:miter lim="800000"/>
            <a:headEnd/>
            <a:tailEnd/>
          </a:ln>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2000"/>
              <a:t>STEP 2:</a:t>
            </a:r>
          </a:p>
        </p:txBody>
      </p:sp>
      <p:sp>
        <p:nvSpPr>
          <p:cNvPr id="39963" name="Text Box 35"/>
          <p:cNvSpPr txBox="1">
            <a:spLocks noChangeArrowheads="1"/>
          </p:cNvSpPr>
          <p:nvPr/>
        </p:nvSpPr>
        <p:spPr bwMode="auto">
          <a:xfrm>
            <a:off x="0" y="3657600"/>
            <a:ext cx="1038225" cy="400050"/>
          </a:xfrm>
          <a:prstGeom prst="rect">
            <a:avLst/>
          </a:prstGeom>
          <a:solidFill>
            <a:schemeClr val="bg1"/>
          </a:solidFill>
          <a:ln w="25400" algn="ctr">
            <a:solidFill>
              <a:srgbClr val="FF0000"/>
            </a:solidFill>
            <a:miter lim="800000"/>
            <a:headEnd/>
            <a:tailEnd/>
          </a:ln>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2000"/>
              <a:t>STEP 3:</a:t>
            </a:r>
          </a:p>
        </p:txBody>
      </p:sp>
      <p:sp>
        <p:nvSpPr>
          <p:cNvPr id="39964" name="Rectangle 53"/>
          <p:cNvSpPr>
            <a:spLocks noChangeArrowheads="1"/>
          </p:cNvSpPr>
          <p:nvPr/>
        </p:nvSpPr>
        <p:spPr bwMode="auto">
          <a:xfrm>
            <a:off x="1447800" y="4419600"/>
            <a:ext cx="228600" cy="76200"/>
          </a:xfrm>
          <a:prstGeom prst="rect">
            <a:avLst/>
          </a:prstGeom>
          <a:solidFill>
            <a:srgbClr val="969696"/>
          </a:solidFill>
          <a:ln w="9525" algn="ctr">
            <a:solidFill>
              <a:schemeClr val="tx1"/>
            </a:solidFill>
            <a:miter lim="800000"/>
            <a:headEnd/>
            <a:tailEnd/>
          </a:ln>
        </p:spPr>
        <p:txBody>
          <a:bodyPr wrap="none" anchor="ctr"/>
          <a:lstStyle/>
          <a:p>
            <a:endParaRPr lang="en-US"/>
          </a:p>
        </p:txBody>
      </p:sp>
      <p:sp>
        <p:nvSpPr>
          <p:cNvPr id="57" name="Title 1"/>
          <p:cNvSpPr txBox="1">
            <a:spLocks/>
          </p:cNvSpPr>
          <p:nvPr/>
        </p:nvSpPr>
        <p:spPr>
          <a:xfrm>
            <a:off x="278130" y="5318760"/>
            <a:ext cx="7520940" cy="54864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en-US" dirty="0" smtClean="0"/>
              <a:t>Summarizing Strategy</a:t>
            </a:r>
            <a:endParaRPr lang="en-US" dirty="0" smtClean="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4" name="Rectangle 2"/>
          <p:cNvSpPr>
            <a:spLocks noChangeArrowheads="1"/>
          </p:cNvSpPr>
          <p:nvPr/>
        </p:nvSpPr>
        <p:spPr bwMode="auto">
          <a:xfrm>
            <a:off x="609600" y="152400"/>
            <a:ext cx="8001000" cy="4876800"/>
          </a:xfrm>
          <a:prstGeom prst="rect">
            <a:avLst/>
          </a:prstGeom>
          <a:solidFill>
            <a:srgbClr val="FFFFFF"/>
          </a:solidFill>
          <a:ln w="9525">
            <a:solidFill>
              <a:schemeClr val="tx1"/>
            </a:solidFill>
            <a:miter lim="800000"/>
            <a:headEnd/>
            <a:tailEnd/>
          </a:ln>
        </p:spPr>
        <p:txBody>
          <a:bodyPr wrap="none" anchor="ctr"/>
          <a:lstStyle/>
          <a:p>
            <a:pPr algn="ctr"/>
            <a:endParaRPr lang="en-US" sz="1800"/>
          </a:p>
        </p:txBody>
      </p:sp>
      <p:sp>
        <p:nvSpPr>
          <p:cNvPr id="40965" name="Text Box 3"/>
          <p:cNvSpPr txBox="1">
            <a:spLocks noChangeArrowheads="1"/>
          </p:cNvSpPr>
          <p:nvPr/>
        </p:nvSpPr>
        <p:spPr bwMode="auto">
          <a:xfrm>
            <a:off x="4724400" y="3773488"/>
            <a:ext cx="3000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buFont typeface="Wingdings" pitchFamily="2" charset="2"/>
              <a:buChar char=""/>
            </a:pPr>
            <a:endParaRPr lang="en-US" sz="2000"/>
          </a:p>
        </p:txBody>
      </p:sp>
      <p:sp>
        <p:nvSpPr>
          <p:cNvPr id="40966" name="Oval 4"/>
          <p:cNvSpPr>
            <a:spLocks noChangeArrowheads="1"/>
          </p:cNvSpPr>
          <p:nvPr/>
        </p:nvSpPr>
        <p:spPr bwMode="auto">
          <a:xfrm>
            <a:off x="838200" y="4267200"/>
            <a:ext cx="228600" cy="228600"/>
          </a:xfrm>
          <a:prstGeom prst="ellipse">
            <a:avLst/>
          </a:prstGeom>
          <a:solidFill>
            <a:schemeClr val="bg1"/>
          </a:solidFill>
          <a:ln w="9525">
            <a:solidFill>
              <a:schemeClr val="tx1"/>
            </a:solidFill>
            <a:round/>
            <a:headEnd/>
            <a:tailEnd/>
          </a:ln>
        </p:spPr>
        <p:txBody>
          <a:bodyPr wrap="none" anchor="ctr"/>
          <a:lstStyle/>
          <a:p>
            <a:endParaRPr lang="en-US"/>
          </a:p>
        </p:txBody>
      </p:sp>
      <p:sp>
        <p:nvSpPr>
          <p:cNvPr id="10" name="Rectangle 5"/>
          <p:cNvSpPr>
            <a:spLocks noChangeArrowheads="1"/>
          </p:cNvSpPr>
          <p:nvPr/>
        </p:nvSpPr>
        <p:spPr bwMode="auto">
          <a:xfrm>
            <a:off x="1143000" y="685800"/>
            <a:ext cx="7543800" cy="3478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000">
                <a:solidFill>
                  <a:srgbClr val="00B050"/>
                </a:solidFill>
              </a:rPr>
              <a:t>	</a:t>
            </a:r>
            <a:r>
              <a:rPr lang="en-US" sz="2200">
                <a:solidFill>
                  <a:srgbClr val="3366FF"/>
                </a:solidFill>
              </a:rPr>
              <a:t>The short story, “The Baseball”, is about a father-son relationship that revolves around a special baseball.  Just before dropping the son off at baseball practice the father gives him an old baseball. The son, already irritated by the conversation during the ride, takes the ball. He was confused by the gift. After practice the son, who was excited regarding news of possibly joining the junior varsity team, admitted that he lost the ball. The father revealed that the significance of the ball to his son who became sorry and worried. The two left to look for the ball. The son learned a lesson about responsibility. </a:t>
            </a:r>
          </a:p>
        </p:txBody>
      </p:sp>
      <p:sp>
        <p:nvSpPr>
          <p:cNvPr id="40968" name="Oval 7"/>
          <p:cNvSpPr>
            <a:spLocks noChangeArrowheads="1"/>
          </p:cNvSpPr>
          <p:nvPr/>
        </p:nvSpPr>
        <p:spPr bwMode="auto">
          <a:xfrm>
            <a:off x="838200" y="381000"/>
            <a:ext cx="228600" cy="228600"/>
          </a:xfrm>
          <a:prstGeom prst="ellipse">
            <a:avLst/>
          </a:prstGeom>
          <a:solidFill>
            <a:schemeClr val="bg1"/>
          </a:solidFill>
          <a:ln w="9525">
            <a:solidFill>
              <a:schemeClr val="tx1"/>
            </a:solidFill>
            <a:round/>
            <a:headEnd/>
            <a:tailEnd/>
          </a:ln>
        </p:spPr>
        <p:txBody>
          <a:bodyPr wrap="none" anchor="ctr"/>
          <a:lstStyle/>
          <a:p>
            <a:endParaRPr lang="en-US"/>
          </a:p>
        </p:txBody>
      </p:sp>
      <p:sp>
        <p:nvSpPr>
          <p:cNvPr id="12" name="Rectangle 8"/>
          <p:cNvSpPr txBox="1">
            <a:spLocks noChangeArrowheads="1"/>
          </p:cNvSpPr>
          <p:nvPr/>
        </p:nvSpPr>
        <p:spPr bwMode="auto">
          <a:xfrm>
            <a:off x="685800" y="76200"/>
            <a:ext cx="8229600" cy="1143000"/>
          </a:xfrm>
          <a:prstGeom prst="rect">
            <a:avLst/>
          </a:prstGeom>
          <a:noFill/>
          <a:ln w="9525">
            <a:noFill/>
            <a:miter lim="800000"/>
            <a:headEnd/>
            <a:tailEnd/>
          </a:ln>
        </p:spPr>
        <p:txBody>
          <a:bodyPr/>
          <a:lstStyle/>
          <a:p>
            <a:pPr algn="ctr">
              <a:defRPr/>
            </a:pPr>
            <a:r>
              <a:rPr lang="en-US" sz="3400" i="1" kern="0" dirty="0">
                <a:solidFill>
                  <a:srgbClr val="660066"/>
                </a:solidFill>
                <a:latin typeface="+mj-lt"/>
                <a:ea typeface="+mj-ea"/>
                <a:cs typeface="+mj-cs"/>
              </a:rPr>
              <a:t>The Baseball</a:t>
            </a:r>
            <a:r>
              <a:rPr lang="en-US" sz="3400" kern="0" dirty="0">
                <a:solidFill>
                  <a:srgbClr val="660066"/>
                </a:solidFill>
                <a:latin typeface="+mj-lt"/>
                <a:ea typeface="+mj-ea"/>
                <a:cs typeface="+mj-cs"/>
              </a:rPr>
              <a:t>:  A Summary</a:t>
            </a:r>
          </a:p>
        </p:txBody>
      </p:sp>
      <p:sp>
        <p:nvSpPr>
          <p:cNvPr id="40970" name="Oval 9"/>
          <p:cNvSpPr>
            <a:spLocks noChangeArrowheads="1"/>
          </p:cNvSpPr>
          <p:nvPr/>
        </p:nvSpPr>
        <p:spPr bwMode="auto">
          <a:xfrm>
            <a:off x="838200" y="2362200"/>
            <a:ext cx="228600" cy="228600"/>
          </a:xfrm>
          <a:prstGeom prst="ellipse">
            <a:avLst/>
          </a:prstGeom>
          <a:solidFill>
            <a:schemeClr val="bg1"/>
          </a:solidFill>
          <a:ln w="9525">
            <a:solidFill>
              <a:schemeClr val="tx1"/>
            </a:solidFill>
            <a:round/>
            <a:headEnd/>
            <a:tailEnd/>
          </a:ln>
        </p:spPr>
        <p:txBody>
          <a:bodyPr wrap="none" anchor="ctr"/>
          <a:lstStyle/>
          <a:p>
            <a:endParaRPr lang="en-US"/>
          </a:p>
        </p:txBody>
      </p:sp>
      <p:sp>
        <p:nvSpPr>
          <p:cNvPr id="14" name="Isosceles Triangle 13"/>
          <p:cNvSpPr/>
          <p:nvPr/>
        </p:nvSpPr>
        <p:spPr>
          <a:xfrm>
            <a:off x="838200" y="5410200"/>
            <a:ext cx="2209800" cy="1295400"/>
          </a:xfrm>
          <a:prstGeom prst="triangle">
            <a:avLst>
              <a:gd name="adj" fmla="val 50762"/>
            </a:avLst>
          </a:prstGeom>
          <a:solidFill>
            <a:srgbClr val="3366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t>Secondary  Level</a:t>
            </a:r>
          </a:p>
          <a:p>
            <a:pPr algn="ctr">
              <a:defRPr/>
            </a:pPr>
            <a:r>
              <a:rPr lang="en-US" sz="1600" dirty="0"/>
              <a:t>Sample </a:t>
            </a:r>
          </a:p>
        </p:txBody>
      </p:sp>
      <p:sp>
        <p:nvSpPr>
          <p:cNvPr id="16" name="Title 1"/>
          <p:cNvSpPr txBox="1">
            <a:spLocks/>
          </p:cNvSpPr>
          <p:nvPr/>
        </p:nvSpPr>
        <p:spPr>
          <a:xfrm>
            <a:off x="278130" y="5318760"/>
            <a:ext cx="7520940" cy="54864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en-US" dirty="0" smtClean="0"/>
              <a:t>Summarizing Strategy</a:t>
            </a: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0.70"/>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Examples of lessons from </a:t>
            </a:r>
            <a:r>
              <a:rPr lang="en-US" dirty="0" err="1" smtClean="0"/>
              <a:t>sUTW</a:t>
            </a:r>
            <a:r>
              <a:rPr lang="en-US" dirty="0" smtClean="0"/>
              <a:t> to address writing process &amp; creating text</a:t>
            </a:r>
            <a:endParaRPr lang="en-US" dirty="0"/>
          </a:p>
        </p:txBody>
      </p:sp>
      <p:sp>
        <p:nvSpPr>
          <p:cNvPr id="5" name="Text Placeholder 4"/>
          <p:cNvSpPr>
            <a:spLocks noGrp="1"/>
          </p:cNvSpPr>
          <p:nvPr>
            <p:ph type="body" idx="1"/>
          </p:nvPr>
        </p:nvSpPr>
        <p:spPr/>
        <p:txBody>
          <a:bodyPr>
            <a:normAutofit fontScale="92500"/>
          </a:bodyPr>
          <a:lstStyle/>
          <a:p>
            <a:r>
              <a:rPr lang="en-US" dirty="0" smtClean="0"/>
              <a:t>Mastery sentence, Paragraph, narrative writing</a:t>
            </a:r>
            <a:endParaRPr lang="en-US"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05600" y="4572000"/>
            <a:ext cx="2036763" cy="2036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8480065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smtClean="0"/>
              <a:t>In order to master sentences children must be able to…</a:t>
            </a:r>
          </a:p>
        </p:txBody>
      </p:sp>
      <p:sp>
        <p:nvSpPr>
          <p:cNvPr id="5123" name="Content Placeholder 2"/>
          <p:cNvSpPr>
            <a:spLocks noGrp="1"/>
          </p:cNvSpPr>
          <p:nvPr>
            <p:ph idx="1"/>
          </p:nvPr>
        </p:nvSpPr>
        <p:spPr/>
        <p:txBody>
          <a:bodyPr>
            <a:normAutofit/>
          </a:bodyPr>
          <a:lstStyle/>
          <a:p>
            <a:pPr marL="514350" indent="-514350">
              <a:buFont typeface="Times New Roman" pitchFamily="18" charset="0"/>
              <a:buAutoNum type="arabicPeriod"/>
            </a:pPr>
            <a:r>
              <a:rPr lang="en-US" sz="2400" dirty="0" smtClean="0"/>
              <a:t>Tell the difference between a complete sentence and a fragmented sentence.</a:t>
            </a:r>
          </a:p>
          <a:p>
            <a:pPr marL="514350" indent="-514350">
              <a:buFont typeface="Times New Roman" pitchFamily="18" charset="0"/>
              <a:buAutoNum type="arabicPeriod"/>
            </a:pPr>
            <a:r>
              <a:rPr lang="en-US" sz="2400" dirty="0" smtClean="0"/>
              <a:t>Identify the different types of sentences.</a:t>
            </a:r>
          </a:p>
          <a:p>
            <a:pPr marL="514350" indent="-514350">
              <a:buFont typeface="Times New Roman" pitchFamily="18" charset="0"/>
              <a:buAutoNum type="arabicPeriod"/>
            </a:pPr>
            <a:r>
              <a:rPr lang="en-US" sz="2400" dirty="0" smtClean="0"/>
              <a:t>Identify the parts of speech, </a:t>
            </a:r>
            <a:r>
              <a:rPr lang="en-US" sz="2400" dirty="0" smtClean="0"/>
              <a:t>sentence, </a:t>
            </a:r>
            <a:r>
              <a:rPr lang="en-US" sz="2400" dirty="0" smtClean="0"/>
              <a:t>and rules of grammar.</a:t>
            </a:r>
          </a:p>
          <a:p>
            <a:pPr marL="514350" indent="-514350">
              <a:buFont typeface="Times New Roman" pitchFamily="18" charset="0"/>
              <a:buAutoNum type="arabicPeriod"/>
            </a:pPr>
            <a:r>
              <a:rPr lang="en-US" sz="2400" dirty="0" smtClean="0"/>
              <a:t>Play with language.</a:t>
            </a:r>
          </a:p>
          <a:p>
            <a:pPr marL="514350" indent="-514350">
              <a:buFont typeface="Times New Roman" pitchFamily="18" charset="0"/>
              <a:buAutoNum type="arabicPeriod"/>
            </a:pPr>
            <a:r>
              <a:rPr lang="en-US" sz="2400" dirty="0" smtClean="0"/>
              <a:t>Write for different audiences and purposes.</a:t>
            </a:r>
          </a:p>
        </p:txBody>
      </p:sp>
      <p:sp>
        <p:nvSpPr>
          <p:cNvPr id="5" name="Title 1"/>
          <p:cNvSpPr txBox="1">
            <a:spLocks/>
          </p:cNvSpPr>
          <p:nvPr/>
        </p:nvSpPr>
        <p:spPr>
          <a:xfrm>
            <a:off x="278130" y="5318760"/>
            <a:ext cx="7520940" cy="54864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en-US" dirty="0" smtClean="0"/>
              <a:t>Mastering sentences </a:t>
            </a:r>
            <a:endParaRPr lang="en-US" dirty="0" smtClean="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Grammar </a:t>
            </a:r>
            <a:endParaRPr lang="en-US" dirty="0"/>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05200" y="13648"/>
            <a:ext cx="4625534" cy="62594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550171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What is step up to writing </a:t>
            </a:r>
            <a:endParaRPr lang="en-US" dirty="0"/>
          </a:p>
        </p:txBody>
      </p:sp>
      <p:sp>
        <p:nvSpPr>
          <p:cNvPr id="6" name="Content Placeholder 5"/>
          <p:cNvSpPr>
            <a:spLocks noGrp="1"/>
          </p:cNvSpPr>
          <p:nvPr>
            <p:ph idx="1"/>
          </p:nvPr>
        </p:nvSpPr>
        <p:spPr/>
        <p:txBody>
          <a:bodyPr>
            <a:normAutofit lnSpcReduction="10000"/>
          </a:bodyPr>
          <a:lstStyle/>
          <a:p>
            <a:pPr>
              <a:buFont typeface="Arial" pitchFamily="34" charset="0"/>
              <a:buChar char="•"/>
            </a:pPr>
            <a:r>
              <a:rPr lang="en-US" sz="2400" dirty="0" smtClean="0"/>
              <a:t>Writing </a:t>
            </a:r>
            <a:r>
              <a:rPr lang="en-US" sz="2400" dirty="0"/>
              <a:t>composition program with some grammar lessons</a:t>
            </a:r>
          </a:p>
          <a:p>
            <a:pPr>
              <a:buFont typeface="Arial" pitchFamily="34" charset="0"/>
              <a:buChar char="•"/>
            </a:pPr>
            <a:r>
              <a:rPr lang="en-US" sz="2400" dirty="0" smtClean="0"/>
              <a:t>Direct</a:t>
            </a:r>
            <a:r>
              <a:rPr lang="en-US" sz="2400" dirty="0"/>
              <a:t>, systematic, sequential , multi-sensory instruction </a:t>
            </a:r>
          </a:p>
          <a:p>
            <a:pPr>
              <a:buFont typeface="Arial" pitchFamily="34" charset="0"/>
              <a:buChar char="•"/>
            </a:pPr>
            <a:r>
              <a:rPr lang="en-US" sz="2400" dirty="0" smtClean="0"/>
              <a:t>Expository</a:t>
            </a:r>
            <a:r>
              <a:rPr lang="en-US" sz="2400" dirty="0"/>
              <a:t>, Narrative, and Grammar Instruction </a:t>
            </a:r>
          </a:p>
          <a:p>
            <a:pPr>
              <a:buFont typeface="Arial" pitchFamily="34" charset="0"/>
              <a:buChar char="•"/>
            </a:pPr>
            <a:r>
              <a:rPr lang="en-US" sz="2400" dirty="0" smtClean="0"/>
              <a:t>Literacy </a:t>
            </a:r>
            <a:r>
              <a:rPr lang="en-US" sz="2400" dirty="0"/>
              <a:t>processors addressed: Language processing, working memory and executive functioning </a:t>
            </a:r>
          </a:p>
          <a:p>
            <a:pPr>
              <a:buFont typeface="Arial" pitchFamily="34" charset="0"/>
              <a:buChar char="•"/>
            </a:pPr>
            <a:r>
              <a:rPr lang="en-US" sz="2400" dirty="0" smtClean="0"/>
              <a:t>Tier </a:t>
            </a:r>
            <a:r>
              <a:rPr lang="en-US" sz="2400" dirty="0"/>
              <a:t>2-4 level of intervention</a:t>
            </a:r>
          </a:p>
          <a:p>
            <a:r>
              <a:rPr lang="en-US" dirty="0"/>
              <a:t> </a:t>
            </a:r>
          </a:p>
          <a:p>
            <a:endParaRPr lang="en-US" dirty="0"/>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15200" y="5046785"/>
            <a:ext cx="1811215" cy="18112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33588542"/>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4953000" y="990600"/>
            <a:ext cx="4191000" cy="4419600"/>
          </a:xfrm>
        </p:spPr>
        <p:txBody>
          <a:bodyPr/>
          <a:lstStyle/>
          <a:p>
            <a:pPr algn="l"/>
            <a:r>
              <a:rPr lang="en-US" sz="3600" smtClean="0"/>
              <a:t>Students practice identifying  the difference between a complete sentence and a fragmented sentence.</a:t>
            </a:r>
          </a:p>
        </p:txBody>
      </p:sp>
      <p:pic>
        <p:nvPicPr>
          <p:cNvPr id="7172"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152400" y="18393"/>
            <a:ext cx="4495800" cy="5835650"/>
          </a:xfrm>
          <a:noFill/>
        </p:spPr>
      </p:pic>
      <p:sp>
        <p:nvSpPr>
          <p:cNvPr id="5" name="Title 1"/>
          <p:cNvSpPr txBox="1">
            <a:spLocks/>
          </p:cNvSpPr>
          <p:nvPr/>
        </p:nvSpPr>
        <p:spPr>
          <a:xfrm>
            <a:off x="278130" y="5318760"/>
            <a:ext cx="7520940" cy="54864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en-US" dirty="0" smtClean="0"/>
              <a:t>Mastering sentences </a:t>
            </a:r>
            <a:endParaRPr lang="en-US" dirty="0" smtClean="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533400" y="5125895"/>
            <a:ext cx="7520940" cy="54864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en-US" dirty="0" smtClean="0"/>
              <a:t>Mastering sentences </a:t>
            </a:r>
            <a:endParaRPr lang="en-US" dirty="0" smtClean="0"/>
          </a:p>
        </p:txBody>
      </p:sp>
      <p:sp>
        <p:nvSpPr>
          <p:cNvPr id="3" name="Title 2"/>
          <p:cNvSpPr>
            <a:spLocks noGrp="1"/>
          </p:cNvSpPr>
          <p:nvPr>
            <p:ph type="title"/>
          </p:nvPr>
        </p:nvSpPr>
        <p:spPr/>
        <p:txBody>
          <a:bodyPr/>
          <a:lstStyle/>
          <a:p>
            <a:r>
              <a:rPr lang="en-US" dirty="0" smtClean="0"/>
              <a:t>Fragment or Sentence </a:t>
            </a:r>
            <a:endParaRPr lang="en-US" dirty="0"/>
          </a:p>
        </p:txBody>
      </p:sp>
      <p:graphicFrame>
        <p:nvGraphicFramePr>
          <p:cNvPr id="4" name="Diagram 3"/>
          <p:cNvGraphicFramePr/>
          <p:nvPr>
            <p:extLst>
              <p:ext uri="{D42A27DB-BD31-4B8C-83A1-F6EECF244321}">
                <p14:modId xmlns:p14="http://schemas.microsoft.com/office/powerpoint/2010/main" val="2948669201"/>
              </p:ext>
            </p:extLst>
          </p:nvPr>
        </p:nvGraphicFramePr>
        <p:xfrm>
          <a:off x="381000" y="838200"/>
          <a:ext cx="38862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ectangle 5"/>
          <p:cNvSpPr/>
          <p:nvPr/>
        </p:nvSpPr>
        <p:spPr>
          <a:xfrm>
            <a:off x="4876800" y="1295400"/>
            <a:ext cx="3657600" cy="12192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because she ate too much candy</a:t>
            </a:r>
            <a:endParaRPr lang="en-US" sz="2800" dirty="0"/>
          </a:p>
        </p:txBody>
      </p:sp>
      <p:sp>
        <p:nvSpPr>
          <p:cNvPr id="7" name="Rectangle 6"/>
          <p:cNvSpPr/>
          <p:nvPr/>
        </p:nvSpPr>
        <p:spPr>
          <a:xfrm>
            <a:off x="4882055" y="2971800"/>
            <a:ext cx="3657600" cy="12192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w</a:t>
            </a:r>
            <a:r>
              <a:rPr lang="en-US" sz="2800" dirty="0" smtClean="0"/>
              <a:t>e ate cake at the birthday party</a:t>
            </a:r>
            <a:endParaRPr lang="en-US" sz="2800" dirty="0"/>
          </a:p>
        </p:txBody>
      </p:sp>
    </p:spTree>
    <p:extLst>
      <p:ext uri="{BB962C8B-B14F-4D97-AF65-F5344CB8AC3E}">
        <p14:creationId xmlns:p14="http://schemas.microsoft.com/office/powerpoint/2010/main" val="363231287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81400" y="152400"/>
            <a:ext cx="5562600" cy="68050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1"/>
          <p:cNvSpPr txBox="1">
            <a:spLocks/>
          </p:cNvSpPr>
          <p:nvPr/>
        </p:nvSpPr>
        <p:spPr>
          <a:xfrm>
            <a:off x="0" y="5318760"/>
            <a:ext cx="7520940" cy="54864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en-US" dirty="0" smtClean="0"/>
              <a:t>Mastering sentences </a:t>
            </a:r>
            <a:endParaRPr lang="en-US" dirty="0" smtClean="0"/>
          </a:p>
        </p:txBody>
      </p:sp>
      <p:pic>
        <p:nvPicPr>
          <p:cNvPr id="12292" name="Picture 4" descr="C:\Users\rfrantu\AppData\Local\Microsoft\Windows\Temporary Internet Files\Content.IE5\RY9UVNJV\MC900071179[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0" y="1600200"/>
            <a:ext cx="2273929" cy="24549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5688896"/>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smtClean="0"/>
              <a:t>Learning the Parts of a Sentence</a:t>
            </a:r>
          </a:p>
        </p:txBody>
      </p:sp>
      <p:pic>
        <p:nvPicPr>
          <p:cNvPr id="819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1295400" y="990600"/>
            <a:ext cx="6550025" cy="3992562"/>
          </a:xfrm>
          <a:noFill/>
        </p:spPr>
      </p:pic>
      <p:sp>
        <p:nvSpPr>
          <p:cNvPr id="5" name="Title 1"/>
          <p:cNvSpPr txBox="1">
            <a:spLocks/>
          </p:cNvSpPr>
          <p:nvPr/>
        </p:nvSpPr>
        <p:spPr>
          <a:xfrm>
            <a:off x="278130" y="5318760"/>
            <a:ext cx="7520940" cy="54864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en-US" dirty="0" smtClean="0"/>
              <a:t>Mastering sentences </a:t>
            </a:r>
            <a:endParaRPr lang="en-US" dirty="0" smtClean="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278130" y="365760"/>
            <a:ext cx="8561070" cy="548640"/>
          </a:xfrm>
        </p:spPr>
        <p:txBody>
          <a:bodyPr/>
          <a:lstStyle/>
          <a:p>
            <a:r>
              <a:rPr lang="en-US" dirty="0" smtClean="0"/>
              <a:t>Advanced: Learning </a:t>
            </a:r>
            <a:r>
              <a:rPr lang="en-US" dirty="0" smtClean="0"/>
              <a:t>the Parts of a Sentence </a:t>
            </a:r>
          </a:p>
        </p:txBody>
      </p:sp>
      <p:pic>
        <p:nvPicPr>
          <p:cNvPr id="9220"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381000" y="838200"/>
            <a:ext cx="8305800" cy="4048125"/>
          </a:xfrm>
          <a:noFill/>
        </p:spPr>
      </p:pic>
      <p:sp>
        <p:nvSpPr>
          <p:cNvPr id="5" name="Title 1"/>
          <p:cNvSpPr txBox="1">
            <a:spLocks/>
          </p:cNvSpPr>
          <p:nvPr/>
        </p:nvSpPr>
        <p:spPr>
          <a:xfrm>
            <a:off x="278130" y="5318760"/>
            <a:ext cx="7520940" cy="54864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en-US" dirty="0" smtClean="0"/>
              <a:t>Mastering sentences </a:t>
            </a:r>
            <a:endParaRPr lang="en-US" dirty="0" smtClean="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3784600" y="-1"/>
            <a:ext cx="5207000" cy="6497287"/>
          </a:xfrm>
          <a:noFill/>
        </p:spPr>
      </p:pic>
      <p:sp>
        <p:nvSpPr>
          <p:cNvPr id="10243" name="Title 1"/>
          <p:cNvSpPr>
            <a:spLocks noGrp="1"/>
          </p:cNvSpPr>
          <p:nvPr>
            <p:ph type="title"/>
          </p:nvPr>
        </p:nvSpPr>
        <p:spPr>
          <a:xfrm>
            <a:off x="304800" y="228600"/>
            <a:ext cx="2819400" cy="1143000"/>
          </a:xfrm>
        </p:spPr>
        <p:txBody>
          <a:bodyPr/>
          <a:lstStyle/>
          <a:p>
            <a:r>
              <a:rPr lang="en-US" dirty="0" smtClean="0"/>
              <a:t>Practicing </a:t>
            </a:r>
            <a:r>
              <a:rPr lang="en-US" dirty="0" smtClean="0"/>
              <a:t>Sentence Writing</a:t>
            </a:r>
          </a:p>
        </p:txBody>
      </p:sp>
      <p:pic>
        <p:nvPicPr>
          <p:cNvPr id="1331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 y="5334000"/>
            <a:ext cx="7645400"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5"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 y="1600200"/>
            <a:ext cx="3057525" cy="3114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14604"/>
            <a:ext cx="5157787" cy="68469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2286000" y="3048000"/>
            <a:ext cx="13716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The dog </a:t>
            </a:r>
            <a:endParaRPr lang="en-US" dirty="0"/>
          </a:p>
        </p:txBody>
      </p:sp>
      <p:sp>
        <p:nvSpPr>
          <p:cNvPr id="7" name="Rectangle 6"/>
          <p:cNvSpPr/>
          <p:nvPr/>
        </p:nvSpPr>
        <p:spPr>
          <a:xfrm>
            <a:off x="4038600" y="3048000"/>
            <a:ext cx="13716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played </a:t>
            </a:r>
            <a:endParaRPr lang="en-US" dirty="0"/>
          </a:p>
        </p:txBody>
      </p:sp>
      <p:sp>
        <p:nvSpPr>
          <p:cNvPr id="8" name="Rectangle 7"/>
          <p:cNvSpPr/>
          <p:nvPr/>
        </p:nvSpPr>
        <p:spPr>
          <a:xfrm>
            <a:off x="5715000" y="3048000"/>
            <a:ext cx="13716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a:t>
            </a:r>
            <a:r>
              <a:rPr lang="en-US" dirty="0" smtClean="0"/>
              <a:t>n the snow. </a:t>
            </a:r>
            <a:endParaRPr lang="en-US" dirty="0"/>
          </a:p>
        </p:txBody>
      </p:sp>
    </p:spTree>
    <p:extLst>
      <p:ext uri="{BB962C8B-B14F-4D97-AF65-F5344CB8AC3E}">
        <p14:creationId xmlns:p14="http://schemas.microsoft.com/office/powerpoint/2010/main" val="1479385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14604"/>
            <a:ext cx="5157787" cy="68469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2286000" y="3048000"/>
            <a:ext cx="13716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The dog </a:t>
            </a:r>
            <a:endParaRPr lang="en-US" dirty="0"/>
          </a:p>
        </p:txBody>
      </p:sp>
      <p:sp>
        <p:nvSpPr>
          <p:cNvPr id="7" name="Rectangle 6"/>
          <p:cNvSpPr/>
          <p:nvPr/>
        </p:nvSpPr>
        <p:spPr>
          <a:xfrm>
            <a:off x="4038600" y="3048000"/>
            <a:ext cx="13716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played </a:t>
            </a:r>
            <a:endParaRPr lang="en-US" dirty="0"/>
          </a:p>
        </p:txBody>
      </p:sp>
      <p:sp>
        <p:nvSpPr>
          <p:cNvPr id="8" name="Rectangle 7"/>
          <p:cNvSpPr/>
          <p:nvPr/>
        </p:nvSpPr>
        <p:spPr>
          <a:xfrm>
            <a:off x="5715000" y="3048000"/>
            <a:ext cx="13716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a:t>
            </a:r>
            <a:r>
              <a:rPr lang="en-US" dirty="0" smtClean="0"/>
              <a:t>n the snow. </a:t>
            </a:r>
            <a:endParaRPr lang="en-US" dirty="0"/>
          </a:p>
        </p:txBody>
      </p:sp>
      <p:sp>
        <p:nvSpPr>
          <p:cNvPr id="6" name="Rectangle 5"/>
          <p:cNvSpPr/>
          <p:nvPr/>
        </p:nvSpPr>
        <p:spPr>
          <a:xfrm>
            <a:off x="2286000" y="5181600"/>
            <a:ext cx="13716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The brown  dog </a:t>
            </a:r>
            <a:endParaRPr lang="en-US" dirty="0"/>
          </a:p>
        </p:txBody>
      </p:sp>
      <p:sp>
        <p:nvSpPr>
          <p:cNvPr id="9" name="Rectangle 8"/>
          <p:cNvSpPr/>
          <p:nvPr/>
        </p:nvSpPr>
        <p:spPr>
          <a:xfrm>
            <a:off x="3962400" y="5181600"/>
            <a:ext cx="13716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a:t>
            </a:r>
            <a:r>
              <a:rPr lang="en-US" dirty="0" smtClean="0"/>
              <a:t>layed happily </a:t>
            </a:r>
            <a:endParaRPr lang="en-US" dirty="0"/>
          </a:p>
        </p:txBody>
      </p:sp>
      <p:sp>
        <p:nvSpPr>
          <p:cNvPr id="10" name="Rectangle 9"/>
          <p:cNvSpPr/>
          <p:nvPr/>
        </p:nvSpPr>
        <p:spPr>
          <a:xfrm>
            <a:off x="5715000" y="5181600"/>
            <a:ext cx="13716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a:t>
            </a:r>
            <a:r>
              <a:rPr lang="en-US" dirty="0" smtClean="0"/>
              <a:t>n the chilly snowy back yard.</a:t>
            </a:r>
            <a:endParaRPr lang="en-US" dirty="0"/>
          </a:p>
        </p:txBody>
      </p:sp>
    </p:spTree>
    <p:extLst>
      <p:ext uri="{BB962C8B-B14F-4D97-AF65-F5344CB8AC3E}">
        <p14:creationId xmlns:p14="http://schemas.microsoft.com/office/powerpoint/2010/main" val="207465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P spid="10" grpId="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2"/>
          <p:cNvSpPr>
            <a:spLocks noGrp="1" noChangeArrowheads="1"/>
          </p:cNvSpPr>
          <p:nvPr>
            <p:ph type="title"/>
          </p:nvPr>
        </p:nvSpPr>
        <p:spPr>
          <a:xfrm>
            <a:off x="2209800" y="533400"/>
            <a:ext cx="9144000" cy="533400"/>
          </a:xfrm>
          <a:noFill/>
        </p:spPr>
        <p:txBody>
          <a:bodyPr/>
          <a:lstStyle/>
          <a:p>
            <a:pPr algn="l" eaLnBrk="1" hangingPunct="1"/>
            <a:r>
              <a:rPr lang="en-US" sz="4000" b="0" dirty="0" smtClean="0"/>
              <a:t>  </a:t>
            </a:r>
            <a:r>
              <a:rPr lang="en-US" dirty="0" smtClean="0"/>
              <a:t>Topic Sentences…</a:t>
            </a:r>
          </a:p>
        </p:txBody>
      </p:sp>
      <p:sp>
        <p:nvSpPr>
          <p:cNvPr id="27652" name="Rectangle 3"/>
          <p:cNvSpPr>
            <a:spLocks noChangeArrowheads="1"/>
          </p:cNvSpPr>
          <p:nvPr/>
        </p:nvSpPr>
        <p:spPr bwMode="auto">
          <a:xfrm>
            <a:off x="2362200" y="1524000"/>
            <a:ext cx="4419600"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en-US" sz="1800"/>
          </a:p>
        </p:txBody>
      </p:sp>
      <p:sp>
        <p:nvSpPr>
          <p:cNvPr id="27654" name="Rectangle 5"/>
          <p:cNvSpPr>
            <a:spLocks noChangeArrowheads="1"/>
          </p:cNvSpPr>
          <p:nvPr/>
        </p:nvSpPr>
        <p:spPr bwMode="auto">
          <a:xfrm>
            <a:off x="914400" y="1143000"/>
            <a:ext cx="7315200" cy="3581400"/>
          </a:xfrm>
          <a:prstGeom prst="rect">
            <a:avLst/>
          </a:prstGeom>
          <a:solidFill>
            <a:srgbClr val="00CC00">
              <a:alpha val="25098"/>
            </a:srgbClr>
          </a:solidFill>
          <a:ln w="50800" algn="ctr">
            <a:solidFill>
              <a:srgbClr val="008000"/>
            </a:solidFill>
            <a:miter lim="800000"/>
            <a:headEnd/>
            <a:tailEnd/>
          </a:ln>
        </p:spPr>
        <p:txBody>
          <a:bodyPr wrap="none" anchor="ctr"/>
          <a:lstStyle/>
          <a:p>
            <a:endParaRPr lang="en-US"/>
          </a:p>
        </p:txBody>
      </p:sp>
      <p:sp>
        <p:nvSpPr>
          <p:cNvPr id="198662" name="Text Box 6"/>
          <p:cNvSpPr txBox="1">
            <a:spLocks noChangeArrowheads="1"/>
          </p:cNvSpPr>
          <p:nvPr/>
        </p:nvSpPr>
        <p:spPr bwMode="auto">
          <a:xfrm>
            <a:off x="1295400" y="1295400"/>
            <a:ext cx="6705600" cy="301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buFontTx/>
              <a:buChar char="•"/>
            </a:pPr>
            <a:r>
              <a:rPr lang="en-US" sz="3200" b="1" dirty="0"/>
              <a:t> State the subject</a:t>
            </a:r>
          </a:p>
          <a:p>
            <a:pPr eaLnBrk="1" hangingPunct="1"/>
            <a:endParaRPr lang="en-US" sz="3200" b="1" dirty="0"/>
          </a:p>
          <a:p>
            <a:pPr eaLnBrk="1" hangingPunct="1">
              <a:buFontTx/>
              <a:buChar char="•"/>
            </a:pPr>
            <a:r>
              <a:rPr lang="en-US" sz="3200" b="1" dirty="0"/>
              <a:t> Tell the reader what will be proved                               	or explained</a:t>
            </a:r>
          </a:p>
          <a:p>
            <a:pPr eaLnBrk="1" hangingPunct="1"/>
            <a:endParaRPr lang="en-US" sz="3200" b="1" dirty="0"/>
          </a:p>
          <a:p>
            <a:pPr eaLnBrk="1" hangingPunct="1">
              <a:buFontTx/>
              <a:buChar char="•"/>
            </a:pPr>
            <a:r>
              <a:rPr lang="en-US" sz="3200" b="1" dirty="0"/>
              <a:t> Lead to Key/Star IDEAS</a:t>
            </a:r>
          </a:p>
        </p:txBody>
      </p:sp>
      <p:sp>
        <p:nvSpPr>
          <p:cNvPr id="14" name="Title 1"/>
          <p:cNvSpPr txBox="1">
            <a:spLocks/>
          </p:cNvSpPr>
          <p:nvPr/>
        </p:nvSpPr>
        <p:spPr>
          <a:xfrm>
            <a:off x="278130" y="5318760"/>
            <a:ext cx="7520940" cy="54864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en-US" dirty="0" smtClean="0"/>
              <a:t>Mastering sentences </a:t>
            </a:r>
            <a:endParaRPr lang="en-US" dirty="0" smtClean="0"/>
          </a:p>
        </p:txBody>
      </p:sp>
    </p:spTree>
  </p:cSld>
  <p:clrMapOvr>
    <a:masterClrMapping/>
  </p:clrMapOvr>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fld id="{364CB7A2-5B2E-47F9-9D63-CA725F7AC9D3}" type="slidenum">
              <a:rPr lang="en-US" sz="1400" smtClean="0">
                <a:latin typeface="Arial" charset="0"/>
              </a:rPr>
              <a:pPr eaLnBrk="1" hangingPunct="1"/>
              <a:t>69</a:t>
            </a:fld>
            <a:endParaRPr lang="en-US" sz="1400" smtClean="0">
              <a:latin typeface="Arial" charset="0"/>
            </a:endParaRPr>
          </a:p>
        </p:txBody>
      </p:sp>
      <p:sp>
        <p:nvSpPr>
          <p:cNvPr id="29699" name="Rectangle 2"/>
          <p:cNvSpPr>
            <a:spLocks noGrp="1" noChangeArrowheads="1"/>
          </p:cNvSpPr>
          <p:nvPr>
            <p:ph type="title"/>
          </p:nvPr>
        </p:nvSpPr>
        <p:spPr>
          <a:xfrm>
            <a:off x="0" y="1143000"/>
            <a:ext cx="9144000" cy="533400"/>
          </a:xfrm>
          <a:noFill/>
        </p:spPr>
        <p:txBody>
          <a:bodyPr/>
          <a:lstStyle/>
          <a:p>
            <a:pPr eaLnBrk="1" hangingPunct="1"/>
            <a:r>
              <a:rPr lang="en-US" smtClean="0"/>
              <a:t>Look Familiar?</a:t>
            </a:r>
          </a:p>
        </p:txBody>
      </p:sp>
      <p:sp>
        <p:nvSpPr>
          <p:cNvPr id="29700" name="Rectangle 3"/>
          <p:cNvSpPr>
            <a:spLocks noChangeArrowheads="1"/>
          </p:cNvSpPr>
          <p:nvPr/>
        </p:nvSpPr>
        <p:spPr bwMode="auto">
          <a:xfrm>
            <a:off x="2362200" y="1524000"/>
            <a:ext cx="4419600"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en-US" sz="1800"/>
          </a:p>
        </p:txBody>
      </p:sp>
      <p:sp>
        <p:nvSpPr>
          <p:cNvPr id="29701" name="Line 4"/>
          <p:cNvSpPr>
            <a:spLocks noChangeShapeType="1"/>
          </p:cNvSpPr>
          <p:nvPr/>
        </p:nvSpPr>
        <p:spPr bwMode="auto">
          <a:xfrm>
            <a:off x="152400" y="1752600"/>
            <a:ext cx="8839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2757" name="Text Box 5"/>
          <p:cNvSpPr txBox="1">
            <a:spLocks noChangeArrowheads="1"/>
          </p:cNvSpPr>
          <p:nvPr/>
        </p:nvSpPr>
        <p:spPr bwMode="auto">
          <a:xfrm>
            <a:off x="1155700" y="2057400"/>
            <a:ext cx="76073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4925" algn="ctr">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3200"/>
              <a:t>Hi, my name is _________________ and I’m going to tell you about….</a:t>
            </a:r>
          </a:p>
        </p:txBody>
      </p:sp>
      <p:sp>
        <p:nvSpPr>
          <p:cNvPr id="202758" name="Text Box 6"/>
          <p:cNvSpPr txBox="1">
            <a:spLocks noChangeArrowheads="1"/>
          </p:cNvSpPr>
          <p:nvPr/>
        </p:nvSpPr>
        <p:spPr bwMode="auto">
          <a:xfrm>
            <a:off x="1143000" y="3382963"/>
            <a:ext cx="2690813" cy="1554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4925" algn="ctr">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3200"/>
              <a:t>This is about…</a:t>
            </a:r>
          </a:p>
          <a:p>
            <a:pPr eaLnBrk="1" hangingPunct="1"/>
            <a:endParaRPr lang="en-US" sz="3200"/>
          </a:p>
          <a:p>
            <a:pPr eaLnBrk="1" hangingPunct="1"/>
            <a:r>
              <a:rPr lang="en-US" sz="3200"/>
              <a:t>Here are . . .</a:t>
            </a:r>
          </a:p>
        </p:txBody>
      </p:sp>
      <p:sp>
        <p:nvSpPr>
          <p:cNvPr id="202759" name="Text Box 7"/>
          <p:cNvSpPr txBox="1">
            <a:spLocks noChangeArrowheads="1"/>
          </p:cNvSpPr>
          <p:nvPr/>
        </p:nvSpPr>
        <p:spPr bwMode="auto">
          <a:xfrm rot="-668734">
            <a:off x="4038600" y="3505200"/>
            <a:ext cx="4495800" cy="977900"/>
          </a:xfrm>
          <a:prstGeom prst="rect">
            <a:avLst/>
          </a:prstGeom>
          <a:solidFill>
            <a:schemeClr val="bg1"/>
          </a:solidFill>
          <a:ln w="31750" algn="ctr">
            <a:solidFill>
              <a:srgbClr val="FF0000"/>
            </a:solidFill>
            <a:miter lim="800000"/>
            <a:headEnd/>
            <a:tailEnd/>
          </a:ln>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2800" b="1"/>
              <a:t>Better</a:t>
            </a:r>
            <a:r>
              <a:rPr lang="en-US" sz="2800"/>
              <a:t> </a:t>
            </a:r>
            <a:r>
              <a:rPr lang="en-US" sz="2800" b="1"/>
              <a:t>Options</a:t>
            </a:r>
            <a:r>
              <a:rPr lang="en-US" sz="2800"/>
              <a:t> Through</a:t>
            </a:r>
          </a:p>
          <a:p>
            <a:pPr algn="ctr" eaLnBrk="1" hangingPunct="1"/>
            <a:r>
              <a:rPr lang="en-US" sz="2800"/>
              <a:t>Strategies</a:t>
            </a:r>
          </a:p>
        </p:txBody>
      </p:sp>
      <p:pic>
        <p:nvPicPr>
          <p:cNvPr id="202760" name="Picture 8" descr="j0250305[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399160" flipH="1">
            <a:off x="6477000" y="4114800"/>
            <a:ext cx="137795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itle 1"/>
          <p:cNvSpPr txBox="1">
            <a:spLocks/>
          </p:cNvSpPr>
          <p:nvPr/>
        </p:nvSpPr>
        <p:spPr>
          <a:xfrm>
            <a:off x="278130" y="5318760"/>
            <a:ext cx="7520940" cy="54864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en-US" dirty="0" smtClean="0"/>
              <a:t>Mastering sentences </a:t>
            </a:r>
            <a:endParaRPr lang="en-US"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202759"/>
                                        </p:tgtEl>
                                        <p:attrNameLst>
                                          <p:attrName>style.visibility</p:attrName>
                                        </p:attrNameLst>
                                      </p:cBhvr>
                                      <p:to>
                                        <p:strVal val="visible"/>
                                      </p:to>
                                    </p:set>
                                    <p:anim calcmode="lin" valueType="num">
                                      <p:cBhvr>
                                        <p:cTn id="7" dur="500" fill="hold"/>
                                        <p:tgtEl>
                                          <p:spTgt spid="202759"/>
                                        </p:tgtEl>
                                        <p:attrNameLst>
                                          <p:attrName>ppt_w</p:attrName>
                                        </p:attrNameLst>
                                      </p:cBhvr>
                                      <p:tavLst>
                                        <p:tav tm="0">
                                          <p:val>
                                            <p:fltVal val="0"/>
                                          </p:val>
                                        </p:tav>
                                        <p:tav tm="100000">
                                          <p:val>
                                            <p:strVal val="#ppt_w"/>
                                          </p:val>
                                        </p:tav>
                                      </p:tavLst>
                                    </p:anim>
                                    <p:anim calcmode="lin" valueType="num">
                                      <p:cBhvr>
                                        <p:cTn id="8" dur="500" fill="hold"/>
                                        <p:tgtEl>
                                          <p:spTgt spid="202759"/>
                                        </p:tgtEl>
                                        <p:attrNameLst>
                                          <p:attrName>ppt_h</p:attrName>
                                        </p:attrNameLst>
                                      </p:cBhvr>
                                      <p:tavLst>
                                        <p:tav tm="0">
                                          <p:val>
                                            <p:strVal val="#ppt_h"/>
                                          </p:val>
                                        </p:tav>
                                        <p:tav tm="100000">
                                          <p:val>
                                            <p:strVal val="#ppt_h"/>
                                          </p:val>
                                        </p:tav>
                                      </p:tavLst>
                                    </p:anim>
                                  </p:childTnLst>
                                </p:cTn>
                              </p:par>
                              <p:par>
                                <p:cTn id="9" presetID="9" presetClass="entr" presetSubtype="0" fill="hold" nodeType="withEffect">
                                  <p:stCondLst>
                                    <p:cond delay="0"/>
                                  </p:stCondLst>
                                  <p:childTnLst>
                                    <p:set>
                                      <p:cBhvr>
                                        <p:cTn id="10" dur="1" fill="hold">
                                          <p:stCondLst>
                                            <p:cond delay="0"/>
                                          </p:stCondLst>
                                        </p:cTn>
                                        <p:tgtEl>
                                          <p:spTgt spid="202760"/>
                                        </p:tgtEl>
                                        <p:attrNameLst>
                                          <p:attrName>style.visibility</p:attrName>
                                        </p:attrNameLst>
                                      </p:cBhvr>
                                      <p:to>
                                        <p:strVal val="visible"/>
                                      </p:to>
                                    </p:set>
                                    <p:animEffect transition="in" filter="dissolve">
                                      <p:cBhvr>
                                        <p:cTn id="11" dur="500"/>
                                        <p:tgtEl>
                                          <p:spTgt spid="2027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5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What step up to writing is and is not…</a:t>
            </a:r>
            <a:endParaRPr lang="en-US" dirty="0"/>
          </a:p>
        </p:txBody>
      </p:sp>
      <p:sp>
        <p:nvSpPr>
          <p:cNvPr id="5" name="Text Placeholder 4"/>
          <p:cNvSpPr>
            <a:spLocks noGrp="1"/>
          </p:cNvSpPr>
          <p:nvPr>
            <p:ph type="body" idx="1"/>
          </p:nvPr>
        </p:nvSpPr>
        <p:spPr/>
        <p:txBody>
          <a:bodyPr/>
          <a:lstStyle/>
          <a:p>
            <a:r>
              <a:rPr lang="en-US" dirty="0" smtClean="0"/>
              <a:t>Is </a:t>
            </a:r>
            <a:endParaRPr lang="en-US" dirty="0"/>
          </a:p>
        </p:txBody>
      </p:sp>
      <p:sp>
        <p:nvSpPr>
          <p:cNvPr id="2" name="Content Placeholder 1"/>
          <p:cNvSpPr>
            <a:spLocks noGrp="1"/>
          </p:cNvSpPr>
          <p:nvPr>
            <p:ph sz="half" idx="2"/>
          </p:nvPr>
        </p:nvSpPr>
        <p:spPr/>
        <p:txBody>
          <a:bodyPr>
            <a:normAutofit fontScale="92500" lnSpcReduction="20000"/>
          </a:bodyPr>
          <a:lstStyle/>
          <a:p>
            <a:r>
              <a:rPr lang="en-US" dirty="0" smtClean="0"/>
              <a:t>Written composition intervention </a:t>
            </a:r>
          </a:p>
          <a:p>
            <a:r>
              <a:rPr lang="en-US" dirty="0" smtClean="0"/>
              <a:t>Supplement to the core curriculum </a:t>
            </a:r>
          </a:p>
          <a:p>
            <a:r>
              <a:rPr lang="en-US" dirty="0" smtClean="0"/>
              <a:t>Primary focus on organization and scaffolding writing instruction </a:t>
            </a:r>
          </a:p>
          <a:p>
            <a:r>
              <a:rPr lang="en-US" dirty="0" smtClean="0"/>
              <a:t>Focus on high level writing skills </a:t>
            </a:r>
            <a:endParaRPr lang="en-US" dirty="0"/>
          </a:p>
        </p:txBody>
      </p:sp>
      <p:sp>
        <p:nvSpPr>
          <p:cNvPr id="6" name="Text Placeholder 5"/>
          <p:cNvSpPr>
            <a:spLocks noGrp="1"/>
          </p:cNvSpPr>
          <p:nvPr>
            <p:ph type="body" sz="quarter" idx="3"/>
          </p:nvPr>
        </p:nvSpPr>
        <p:spPr/>
        <p:txBody>
          <a:bodyPr/>
          <a:lstStyle/>
          <a:p>
            <a:r>
              <a:rPr lang="en-US" dirty="0" smtClean="0"/>
              <a:t>Is not </a:t>
            </a:r>
            <a:endParaRPr lang="en-US" dirty="0"/>
          </a:p>
        </p:txBody>
      </p:sp>
      <p:sp>
        <p:nvSpPr>
          <p:cNvPr id="3" name="Content Placeholder 2"/>
          <p:cNvSpPr>
            <a:spLocks noGrp="1"/>
          </p:cNvSpPr>
          <p:nvPr>
            <p:ph sz="quarter" idx="4"/>
          </p:nvPr>
        </p:nvSpPr>
        <p:spPr/>
        <p:txBody>
          <a:bodyPr/>
          <a:lstStyle/>
          <a:p>
            <a:r>
              <a:rPr lang="en-US" dirty="0" smtClean="0"/>
              <a:t>Handwriting or spelling intervention</a:t>
            </a:r>
          </a:p>
          <a:p>
            <a:r>
              <a:rPr lang="en-US" dirty="0" smtClean="0"/>
              <a:t>Replacement to the core curriculum </a:t>
            </a:r>
            <a:endParaRPr lang="en-US" dirty="0"/>
          </a:p>
          <a:p>
            <a:r>
              <a:rPr lang="en-US" dirty="0" smtClean="0"/>
              <a:t>No instruction on low level writing skills except for grammar </a:t>
            </a:r>
            <a:endParaRPr lang="en-US" dirty="0"/>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15200" y="5046785"/>
            <a:ext cx="1811215" cy="18112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39731594"/>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smtClean="0"/>
              <a:t>THE BIG RULE</a:t>
            </a:r>
          </a:p>
        </p:txBody>
      </p:sp>
      <p:sp>
        <p:nvSpPr>
          <p:cNvPr id="16387" name="Rectangle 3"/>
          <p:cNvSpPr>
            <a:spLocks noGrp="1" noChangeArrowheads="1"/>
          </p:cNvSpPr>
          <p:nvPr>
            <p:ph type="body" idx="1"/>
          </p:nvPr>
        </p:nvSpPr>
        <p:spPr/>
        <p:txBody>
          <a:bodyPr/>
          <a:lstStyle/>
          <a:p>
            <a:r>
              <a:rPr lang="en-US" sz="3600" b="1" dirty="0" smtClean="0">
                <a:solidFill>
                  <a:srgbClr val="FF0000"/>
                </a:solidFill>
              </a:rPr>
              <a:t>Do not use the following ever again:</a:t>
            </a:r>
          </a:p>
          <a:p>
            <a:pPr lvl="1">
              <a:buFontTx/>
              <a:buNone/>
            </a:pPr>
            <a:r>
              <a:rPr lang="en-US" sz="3200" dirty="0" smtClean="0"/>
              <a:t>There is</a:t>
            </a:r>
          </a:p>
          <a:p>
            <a:pPr lvl="1">
              <a:buFontTx/>
              <a:buNone/>
            </a:pPr>
            <a:r>
              <a:rPr lang="en-US" sz="3200" dirty="0" smtClean="0"/>
              <a:t>There are</a:t>
            </a:r>
          </a:p>
          <a:p>
            <a:pPr lvl="1">
              <a:buFontTx/>
              <a:buNone/>
            </a:pPr>
            <a:r>
              <a:rPr lang="en-US" sz="3200" dirty="0" smtClean="0"/>
              <a:t>Here is</a:t>
            </a:r>
          </a:p>
          <a:p>
            <a:pPr lvl="1">
              <a:buFontTx/>
              <a:buNone/>
            </a:pPr>
            <a:r>
              <a:rPr lang="en-US" sz="3200" dirty="0" smtClean="0"/>
              <a:t>Here are</a:t>
            </a:r>
          </a:p>
          <a:p>
            <a:pPr lvl="1">
              <a:buFontTx/>
              <a:buNone/>
            </a:pPr>
            <a:r>
              <a:rPr lang="en-US" sz="3200" dirty="0" smtClean="0"/>
              <a:t>There’s or Here’s</a:t>
            </a:r>
          </a:p>
        </p:txBody>
      </p:sp>
      <p:sp>
        <p:nvSpPr>
          <p:cNvPr id="16388" name="AutoShape 4"/>
          <p:cNvSpPr>
            <a:spLocks noChangeArrowheads="1"/>
          </p:cNvSpPr>
          <p:nvPr/>
        </p:nvSpPr>
        <p:spPr bwMode="auto">
          <a:xfrm>
            <a:off x="4876800" y="1981200"/>
            <a:ext cx="2667000" cy="26670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close/>
                <a:moveTo>
                  <a:pt x="4198" y="6106"/>
                </a:moveTo>
                <a:cubicBezTo>
                  <a:pt x="3223" y="7477"/>
                  <a:pt x="2700" y="9117"/>
                  <a:pt x="2700" y="10799"/>
                </a:cubicBezTo>
                <a:cubicBezTo>
                  <a:pt x="2700" y="15273"/>
                  <a:pt x="6326" y="18900"/>
                  <a:pt x="10800" y="18900"/>
                </a:cubicBezTo>
                <a:cubicBezTo>
                  <a:pt x="12482" y="18900"/>
                  <a:pt x="14122" y="18376"/>
                  <a:pt x="15493" y="17401"/>
                </a:cubicBezTo>
                <a:close/>
              </a:path>
            </a:pathLst>
          </a:custGeom>
          <a:solidFill>
            <a:srgbClr val="FF0000"/>
          </a:solidFill>
          <a:ln w="9525">
            <a:solidFill>
              <a:schemeClr val="tx1"/>
            </a:solidFill>
            <a:miter lim="800000"/>
            <a:headEnd/>
            <a:tailEnd/>
          </a:ln>
        </p:spPr>
        <p:txBody>
          <a:bodyPr wrap="none" anchor="ctr"/>
          <a:lstStyle/>
          <a:p>
            <a:endParaRPr lang="en-US"/>
          </a:p>
        </p:txBody>
      </p:sp>
      <p:sp>
        <p:nvSpPr>
          <p:cNvPr id="16389" name="Text Box 5"/>
          <p:cNvSpPr txBox="1">
            <a:spLocks noChangeArrowheads="1"/>
          </p:cNvSpPr>
          <p:nvPr/>
        </p:nvSpPr>
        <p:spPr bwMode="auto">
          <a:xfrm>
            <a:off x="5029200" y="3124200"/>
            <a:ext cx="28194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spcBef>
                <a:spcPct val="50000"/>
              </a:spcBef>
            </a:pPr>
            <a:r>
              <a:rPr lang="en-US" sz="3600" b="1">
                <a:latin typeface="Kristen ITC" pitchFamily="66" charset="0"/>
              </a:rPr>
              <a:t>There are</a:t>
            </a:r>
          </a:p>
        </p:txBody>
      </p:sp>
      <p:sp>
        <p:nvSpPr>
          <p:cNvPr id="6" name="Title 1"/>
          <p:cNvSpPr txBox="1">
            <a:spLocks/>
          </p:cNvSpPr>
          <p:nvPr/>
        </p:nvSpPr>
        <p:spPr>
          <a:xfrm>
            <a:off x="278130" y="5318760"/>
            <a:ext cx="7520940" cy="54864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en-US" dirty="0" smtClean="0"/>
              <a:t>Mastering sentences </a:t>
            </a:r>
            <a:endParaRPr lang="en-US"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6389"/>
                                        </p:tgtEl>
                                        <p:attrNameLst>
                                          <p:attrName>style.visibility</p:attrName>
                                        </p:attrNameLst>
                                      </p:cBhvr>
                                      <p:to>
                                        <p:strVal val="visible"/>
                                      </p:to>
                                    </p:set>
                                    <p:anim calcmode="lin" valueType="num">
                                      <p:cBhvr additive="base">
                                        <p:cTn id="7" dur="500" fill="hold"/>
                                        <p:tgtEl>
                                          <p:spTgt spid="16389"/>
                                        </p:tgtEl>
                                        <p:attrNameLst>
                                          <p:attrName>ppt_x</p:attrName>
                                        </p:attrNameLst>
                                      </p:cBhvr>
                                      <p:tavLst>
                                        <p:tav tm="0">
                                          <p:val>
                                            <p:strVal val="1+#ppt_w/2"/>
                                          </p:val>
                                        </p:tav>
                                        <p:tav tm="100000">
                                          <p:val>
                                            <p:strVal val="#ppt_x"/>
                                          </p:val>
                                        </p:tav>
                                      </p:tavLst>
                                    </p:anim>
                                    <p:anim calcmode="lin" valueType="num">
                                      <p:cBhvr additive="base">
                                        <p:cTn id="8" dur="500" fill="hold"/>
                                        <p:tgtEl>
                                          <p:spTgt spid="16389"/>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6388"/>
                                        </p:tgtEl>
                                        <p:attrNameLst>
                                          <p:attrName>style.visibility</p:attrName>
                                        </p:attrNameLst>
                                      </p:cBhvr>
                                      <p:to>
                                        <p:strVal val="visible"/>
                                      </p:to>
                                    </p:set>
                                    <p:anim calcmode="lin" valueType="num">
                                      <p:cBhvr additive="base">
                                        <p:cTn id="11" dur="500" fill="hold"/>
                                        <p:tgtEl>
                                          <p:spTgt spid="16388"/>
                                        </p:tgtEl>
                                        <p:attrNameLst>
                                          <p:attrName>ppt_x</p:attrName>
                                        </p:attrNameLst>
                                      </p:cBhvr>
                                      <p:tavLst>
                                        <p:tav tm="0">
                                          <p:val>
                                            <p:strVal val="1+#ppt_w/2"/>
                                          </p:val>
                                        </p:tav>
                                        <p:tav tm="100000">
                                          <p:val>
                                            <p:strVal val="#ppt_x"/>
                                          </p:val>
                                        </p:tav>
                                      </p:tavLst>
                                    </p:anim>
                                    <p:anim calcmode="lin" valueType="num">
                                      <p:cBhvr additive="base">
                                        <p:cTn id="12" dur="500" fill="hold"/>
                                        <p:tgtEl>
                                          <p:spTgt spid="1638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8" grpId="0" animBg="1"/>
      <p:bldP spid="16389"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2"/>
          <p:cNvSpPr>
            <a:spLocks noGrp="1" noChangeArrowheads="1"/>
          </p:cNvSpPr>
          <p:nvPr>
            <p:ph type="title"/>
          </p:nvPr>
        </p:nvSpPr>
        <p:spPr>
          <a:xfrm>
            <a:off x="228600" y="381000"/>
            <a:ext cx="9144000" cy="533400"/>
          </a:xfrm>
          <a:noFill/>
        </p:spPr>
        <p:txBody>
          <a:bodyPr/>
          <a:lstStyle/>
          <a:p>
            <a:pPr eaLnBrk="1" hangingPunct="1"/>
            <a:r>
              <a:rPr lang="en-US" smtClean="0"/>
              <a:t>Power/Number Topic Sentences</a:t>
            </a:r>
          </a:p>
        </p:txBody>
      </p:sp>
      <p:sp>
        <p:nvSpPr>
          <p:cNvPr id="709635" name="Text Box 3"/>
          <p:cNvSpPr txBox="1">
            <a:spLocks noChangeArrowheads="1"/>
          </p:cNvSpPr>
          <p:nvPr/>
        </p:nvSpPr>
        <p:spPr bwMode="auto">
          <a:xfrm>
            <a:off x="914400" y="1717675"/>
            <a:ext cx="7620000" cy="528638"/>
          </a:xfrm>
          <a:prstGeom prst="rect">
            <a:avLst/>
          </a:prstGeom>
          <a:solidFill>
            <a:srgbClr val="FFF6E5"/>
          </a:solidFill>
          <a:ln w="9525" algn="ctr">
            <a:solidFill>
              <a:srgbClr val="009900"/>
            </a:solidFill>
            <a:miter lim="800000"/>
            <a:headEnd/>
            <a:tailEnd/>
          </a:ln>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2800"/>
              <a:t>My mom makes </a:t>
            </a:r>
            <a:r>
              <a:rPr lang="en-US" sz="2800" b="1"/>
              <a:t>several </a:t>
            </a:r>
            <a:r>
              <a:rPr lang="en-US" sz="2800"/>
              <a:t>meals that I love.</a:t>
            </a:r>
          </a:p>
        </p:txBody>
      </p:sp>
      <p:sp>
        <p:nvSpPr>
          <p:cNvPr id="709636" name="Text Box 4"/>
          <p:cNvSpPr txBox="1">
            <a:spLocks noChangeArrowheads="1"/>
          </p:cNvSpPr>
          <p:nvPr/>
        </p:nvSpPr>
        <p:spPr bwMode="auto">
          <a:xfrm>
            <a:off x="914400" y="1066800"/>
            <a:ext cx="7696200" cy="528638"/>
          </a:xfrm>
          <a:prstGeom prst="rect">
            <a:avLst/>
          </a:prstGeom>
          <a:solidFill>
            <a:srgbClr val="FFF6E5"/>
          </a:solidFill>
          <a:ln w="9525" algn="ctr">
            <a:solidFill>
              <a:srgbClr val="009900"/>
            </a:solidFill>
            <a:miter lim="800000"/>
            <a:headEnd/>
            <a:tailEnd/>
          </a:ln>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2800"/>
              <a:t>My family has </a:t>
            </a:r>
            <a:r>
              <a:rPr lang="en-US" sz="2800" b="1"/>
              <a:t>three</a:t>
            </a:r>
            <a:r>
              <a:rPr lang="en-US" sz="2800"/>
              <a:t> pets.</a:t>
            </a:r>
          </a:p>
        </p:txBody>
      </p:sp>
      <p:sp>
        <p:nvSpPr>
          <p:cNvPr id="709637" name="Text Box 5"/>
          <p:cNvSpPr txBox="1">
            <a:spLocks noChangeArrowheads="1"/>
          </p:cNvSpPr>
          <p:nvPr/>
        </p:nvSpPr>
        <p:spPr bwMode="auto">
          <a:xfrm>
            <a:off x="914400" y="3089275"/>
            <a:ext cx="7620000" cy="528638"/>
          </a:xfrm>
          <a:prstGeom prst="rect">
            <a:avLst/>
          </a:prstGeom>
          <a:solidFill>
            <a:srgbClr val="FFF6E5"/>
          </a:solidFill>
          <a:ln w="9525" algn="ctr">
            <a:solidFill>
              <a:srgbClr val="009900"/>
            </a:solidFill>
            <a:miter lim="800000"/>
            <a:headEnd/>
            <a:tailEnd/>
          </a:ln>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2800"/>
              <a:t> I collect </a:t>
            </a:r>
            <a:r>
              <a:rPr lang="en-US" sz="2800" b="1"/>
              <a:t>three </a:t>
            </a:r>
            <a:r>
              <a:rPr lang="en-US" sz="2800"/>
              <a:t>categories of rocks. </a:t>
            </a:r>
            <a:endParaRPr lang="en-US" sz="2800" u="sng"/>
          </a:p>
        </p:txBody>
      </p:sp>
      <p:sp>
        <p:nvSpPr>
          <p:cNvPr id="709638" name="Text Box 6"/>
          <p:cNvSpPr txBox="1">
            <a:spLocks noChangeArrowheads="1"/>
          </p:cNvSpPr>
          <p:nvPr/>
        </p:nvSpPr>
        <p:spPr bwMode="auto">
          <a:xfrm>
            <a:off x="914400" y="2403475"/>
            <a:ext cx="7620000" cy="528638"/>
          </a:xfrm>
          <a:prstGeom prst="rect">
            <a:avLst/>
          </a:prstGeom>
          <a:solidFill>
            <a:srgbClr val="FFF6E5"/>
          </a:solidFill>
          <a:ln w="9525" algn="ctr">
            <a:solidFill>
              <a:srgbClr val="009900"/>
            </a:solidFill>
            <a:miter lim="800000"/>
            <a:headEnd/>
            <a:tailEnd/>
          </a:ln>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2800"/>
              <a:t>At lunch, we have</a:t>
            </a:r>
            <a:r>
              <a:rPr lang="en-US" sz="2800" b="1"/>
              <a:t> four</a:t>
            </a:r>
            <a:r>
              <a:rPr lang="en-US" sz="2800"/>
              <a:t> rules to follow.</a:t>
            </a:r>
          </a:p>
        </p:txBody>
      </p:sp>
      <p:sp>
        <p:nvSpPr>
          <p:cNvPr id="709642" name="Text Box 10"/>
          <p:cNvSpPr txBox="1">
            <a:spLocks noChangeArrowheads="1"/>
          </p:cNvSpPr>
          <p:nvPr/>
        </p:nvSpPr>
        <p:spPr bwMode="auto">
          <a:xfrm>
            <a:off x="914400" y="3779838"/>
            <a:ext cx="7620000" cy="955675"/>
          </a:xfrm>
          <a:prstGeom prst="rect">
            <a:avLst/>
          </a:prstGeom>
          <a:solidFill>
            <a:srgbClr val="FFF6E5"/>
          </a:solidFill>
          <a:ln w="9525" algn="ctr">
            <a:solidFill>
              <a:srgbClr val="009900"/>
            </a:solidFill>
            <a:miter lim="800000"/>
            <a:headEnd/>
            <a:tailEnd/>
          </a:ln>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2800"/>
              <a:t>Finding Nemo is my favorite movie for </a:t>
            </a:r>
            <a:r>
              <a:rPr lang="en-US" sz="2800" b="1"/>
              <a:t>two</a:t>
            </a:r>
          </a:p>
          <a:p>
            <a:pPr eaLnBrk="1" hangingPunct="1"/>
            <a:r>
              <a:rPr lang="en-US" sz="2800"/>
              <a:t>major reasons.</a:t>
            </a:r>
            <a:endParaRPr lang="en-US" sz="2800" u="sng"/>
          </a:p>
        </p:txBody>
      </p:sp>
      <p:sp>
        <p:nvSpPr>
          <p:cNvPr id="12" name="Title 1"/>
          <p:cNvSpPr txBox="1">
            <a:spLocks/>
          </p:cNvSpPr>
          <p:nvPr/>
        </p:nvSpPr>
        <p:spPr>
          <a:xfrm>
            <a:off x="278130" y="5318760"/>
            <a:ext cx="7520940" cy="54864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en-US" dirty="0" smtClean="0"/>
              <a:t>Mastering sentences </a:t>
            </a:r>
            <a:endParaRPr lang="en-US" dirty="0" smtClean="0"/>
          </a:p>
        </p:txBody>
      </p:sp>
    </p:spTree>
  </p:cSld>
  <p:clrMapOvr>
    <a:masterClrMapping/>
  </p:clrMapOvr>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457200" y="381000"/>
            <a:ext cx="8229600" cy="914400"/>
          </a:xfrm>
        </p:spPr>
        <p:txBody>
          <a:bodyPr/>
          <a:lstStyle/>
          <a:p>
            <a:r>
              <a:rPr lang="en-US" sz="5400" smtClean="0">
                <a:solidFill>
                  <a:srgbClr val="009900"/>
                </a:solidFill>
              </a:rPr>
              <a:t>Power/Number Words</a:t>
            </a:r>
          </a:p>
        </p:txBody>
      </p:sp>
      <p:sp>
        <p:nvSpPr>
          <p:cNvPr id="33795" name="Rectangle 3"/>
          <p:cNvSpPr>
            <a:spLocks noGrp="1" noChangeArrowheads="1"/>
          </p:cNvSpPr>
          <p:nvPr>
            <p:ph type="body" sz="half" idx="1"/>
          </p:nvPr>
        </p:nvSpPr>
        <p:spPr>
          <a:xfrm>
            <a:off x="838200" y="1219200"/>
            <a:ext cx="4038600" cy="3992563"/>
          </a:xfrm>
        </p:spPr>
        <p:txBody>
          <a:bodyPr/>
          <a:lstStyle/>
          <a:p>
            <a:r>
              <a:rPr lang="en-US" b="1" smtClean="0"/>
              <a:t>Two</a:t>
            </a:r>
          </a:p>
          <a:p>
            <a:r>
              <a:rPr lang="en-US" b="1" smtClean="0"/>
              <a:t>Three</a:t>
            </a:r>
          </a:p>
          <a:p>
            <a:r>
              <a:rPr lang="en-US" b="1" smtClean="0"/>
              <a:t>Many</a:t>
            </a:r>
          </a:p>
          <a:p>
            <a:r>
              <a:rPr lang="en-US" b="1" smtClean="0"/>
              <a:t>Some</a:t>
            </a:r>
          </a:p>
          <a:p>
            <a:r>
              <a:rPr lang="en-US" b="1" smtClean="0"/>
              <a:t>A few</a:t>
            </a:r>
          </a:p>
          <a:p>
            <a:r>
              <a:rPr lang="en-US" b="1" smtClean="0"/>
              <a:t>Plenty of</a:t>
            </a:r>
          </a:p>
          <a:p>
            <a:pPr>
              <a:buFont typeface="Wingdings" pitchFamily="2" charset="2"/>
              <a:buNone/>
            </a:pPr>
            <a:endParaRPr lang="en-US" smtClean="0"/>
          </a:p>
        </p:txBody>
      </p:sp>
      <p:sp>
        <p:nvSpPr>
          <p:cNvPr id="33796" name="Rectangle 4"/>
          <p:cNvSpPr>
            <a:spLocks noGrp="1" noChangeArrowheads="1"/>
          </p:cNvSpPr>
          <p:nvPr>
            <p:ph type="body" sz="half" idx="2"/>
          </p:nvPr>
        </p:nvSpPr>
        <p:spPr>
          <a:xfrm>
            <a:off x="4648200" y="1295400"/>
            <a:ext cx="4038600" cy="3992563"/>
          </a:xfrm>
        </p:spPr>
        <p:txBody>
          <a:bodyPr/>
          <a:lstStyle/>
          <a:p>
            <a:r>
              <a:rPr lang="en-US" b="1" smtClean="0"/>
              <a:t>Various</a:t>
            </a:r>
          </a:p>
          <a:p>
            <a:r>
              <a:rPr lang="en-US" b="1" smtClean="0"/>
              <a:t>Numerous</a:t>
            </a:r>
          </a:p>
          <a:p>
            <a:r>
              <a:rPr lang="en-US" b="1" smtClean="0"/>
              <a:t>A variety of</a:t>
            </a:r>
          </a:p>
          <a:p>
            <a:r>
              <a:rPr lang="en-US" b="1" smtClean="0"/>
              <a:t>myriad of</a:t>
            </a:r>
          </a:p>
          <a:p>
            <a:r>
              <a:rPr lang="en-US" b="1" smtClean="0"/>
              <a:t>A plethora of</a:t>
            </a:r>
          </a:p>
          <a:p>
            <a:r>
              <a:rPr lang="en-US" b="1" smtClean="0"/>
              <a:t>A cornucopia of</a:t>
            </a:r>
          </a:p>
        </p:txBody>
      </p:sp>
      <p:sp>
        <p:nvSpPr>
          <p:cNvPr id="8" name="Title 1"/>
          <p:cNvSpPr txBox="1">
            <a:spLocks/>
          </p:cNvSpPr>
          <p:nvPr/>
        </p:nvSpPr>
        <p:spPr>
          <a:xfrm>
            <a:off x="278130" y="5471160"/>
            <a:ext cx="7520940" cy="54864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en-US" dirty="0" smtClean="0"/>
              <a:t>Mastering sentences </a:t>
            </a:r>
            <a:endParaRPr lang="en-US" dirty="0" smtClean="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0200" y="1143000"/>
            <a:ext cx="3018148" cy="2590800"/>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cap="flat">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accent1"/>
                  </a:outerShdw>
                </a:effectLst>
              </a14:hiddenEffects>
            </a:ext>
          </a:extLst>
        </p:spPr>
      </p:pic>
      <p:sp>
        <p:nvSpPr>
          <p:cNvPr id="8" name="Rounded Rectangle 7"/>
          <p:cNvSpPr/>
          <p:nvPr/>
        </p:nvSpPr>
        <p:spPr>
          <a:xfrm>
            <a:off x="762000" y="914400"/>
            <a:ext cx="3886200" cy="3505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Power Number </a:t>
            </a:r>
          </a:p>
          <a:p>
            <a:pPr algn="ctr"/>
            <a:r>
              <a:rPr lang="en-US" sz="4000" dirty="0" smtClean="0"/>
              <a:t>The Great </a:t>
            </a:r>
            <a:r>
              <a:rPr lang="en-US" sz="4000" dirty="0"/>
              <a:t>D</a:t>
            </a:r>
            <a:r>
              <a:rPr lang="en-US" sz="4000" dirty="0" smtClean="0"/>
              <a:t>ane has </a:t>
            </a:r>
            <a:r>
              <a:rPr lang="en-US" sz="4000" dirty="0" smtClean="0">
                <a:solidFill>
                  <a:srgbClr val="FF0000"/>
                </a:solidFill>
              </a:rPr>
              <a:t>three</a:t>
            </a:r>
            <a:r>
              <a:rPr lang="en-US" sz="4000" dirty="0" smtClean="0"/>
              <a:t> reasons for being so tired. </a:t>
            </a:r>
            <a:endParaRPr lang="en-US" sz="4000" dirty="0"/>
          </a:p>
        </p:txBody>
      </p:sp>
      <p:sp>
        <p:nvSpPr>
          <p:cNvPr id="10" name="Title 1"/>
          <p:cNvSpPr txBox="1">
            <a:spLocks/>
          </p:cNvSpPr>
          <p:nvPr/>
        </p:nvSpPr>
        <p:spPr>
          <a:xfrm>
            <a:off x="278130" y="5318760"/>
            <a:ext cx="7520940" cy="54864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en-US" dirty="0" smtClean="0"/>
              <a:t>Mastering sentences </a:t>
            </a:r>
            <a:endParaRPr lang="en-US" dirty="0" smtClean="0"/>
          </a:p>
        </p:txBody>
      </p:sp>
    </p:spTree>
    <p:extLst>
      <p:ext uri="{BB962C8B-B14F-4D97-AF65-F5344CB8AC3E}">
        <p14:creationId xmlns:p14="http://schemas.microsoft.com/office/powerpoint/2010/main" val="2583506001"/>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2"/>
          <p:cNvSpPr>
            <a:spLocks noGrp="1" noChangeArrowheads="1"/>
          </p:cNvSpPr>
          <p:nvPr>
            <p:ph type="title"/>
          </p:nvPr>
        </p:nvSpPr>
        <p:spPr>
          <a:xfrm>
            <a:off x="0" y="304800"/>
            <a:ext cx="9144000" cy="533400"/>
          </a:xfrm>
          <a:noFill/>
        </p:spPr>
        <p:txBody>
          <a:bodyPr/>
          <a:lstStyle/>
          <a:p>
            <a:pPr eaLnBrk="1" hangingPunct="1"/>
            <a:r>
              <a:rPr lang="en-US" smtClean="0"/>
              <a:t>Action Verb</a:t>
            </a:r>
          </a:p>
        </p:txBody>
      </p:sp>
      <p:sp>
        <p:nvSpPr>
          <p:cNvPr id="39940" name="Rectangle 3"/>
          <p:cNvSpPr>
            <a:spLocks noChangeArrowheads="1"/>
          </p:cNvSpPr>
          <p:nvPr/>
        </p:nvSpPr>
        <p:spPr bwMode="auto">
          <a:xfrm>
            <a:off x="2362200" y="1524000"/>
            <a:ext cx="4419600"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en-US" sz="1800"/>
          </a:p>
        </p:txBody>
      </p:sp>
      <p:sp>
        <p:nvSpPr>
          <p:cNvPr id="39941" name="Line 4"/>
          <p:cNvSpPr>
            <a:spLocks noChangeShapeType="1"/>
          </p:cNvSpPr>
          <p:nvPr/>
        </p:nvSpPr>
        <p:spPr bwMode="auto">
          <a:xfrm>
            <a:off x="152400" y="762000"/>
            <a:ext cx="8839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4805" name="Text Box 5"/>
          <p:cNvSpPr txBox="1">
            <a:spLocks noChangeArrowheads="1"/>
          </p:cNvSpPr>
          <p:nvPr/>
        </p:nvSpPr>
        <p:spPr bwMode="auto">
          <a:xfrm>
            <a:off x="457200" y="762000"/>
            <a:ext cx="845820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2800" b="1"/>
              <a:t>Action Verb Topic Sentences</a:t>
            </a:r>
            <a:r>
              <a:rPr lang="en-US" sz="2800"/>
              <a:t> are </a:t>
            </a:r>
            <a:r>
              <a:rPr lang="en-US" sz="2800" b="1"/>
              <a:t>declarative statements</a:t>
            </a:r>
            <a:r>
              <a:rPr lang="en-US" sz="2800"/>
              <a:t> that use </a:t>
            </a:r>
            <a:r>
              <a:rPr lang="en-US" sz="2800" b="1"/>
              <a:t>STRONG verbs</a:t>
            </a:r>
            <a:r>
              <a:rPr lang="en-US" sz="2800"/>
              <a:t> (action words).</a:t>
            </a:r>
          </a:p>
        </p:txBody>
      </p:sp>
      <p:sp>
        <p:nvSpPr>
          <p:cNvPr id="204806" name="Text Box 6"/>
          <p:cNvSpPr txBox="1">
            <a:spLocks noChangeArrowheads="1"/>
          </p:cNvSpPr>
          <p:nvPr/>
        </p:nvSpPr>
        <p:spPr bwMode="auto">
          <a:xfrm>
            <a:off x="609600" y="1981200"/>
            <a:ext cx="7848600" cy="958850"/>
          </a:xfrm>
          <a:prstGeom prst="rect">
            <a:avLst/>
          </a:prstGeom>
          <a:solidFill>
            <a:srgbClr val="FFFFFF"/>
          </a:solidFill>
          <a:ln w="12700" algn="ctr">
            <a:solidFill>
              <a:srgbClr val="00CC66"/>
            </a:solidFill>
            <a:miter lim="800000"/>
            <a:headEnd/>
            <a:tailEnd/>
          </a:ln>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2800"/>
              <a:t>The Sound of Music</a:t>
            </a:r>
            <a:r>
              <a:rPr lang="en-US" sz="2800" b="1"/>
              <a:t> </a:t>
            </a:r>
            <a:r>
              <a:rPr lang="en-US" sz="2800" b="1" u="sng"/>
              <a:t>expanded</a:t>
            </a:r>
            <a:r>
              <a:rPr lang="en-US" sz="2800" b="1"/>
              <a:t> my </a:t>
            </a:r>
            <a:r>
              <a:rPr lang="en-US" sz="2800"/>
              <a:t>knowledge of World War II.</a:t>
            </a:r>
          </a:p>
        </p:txBody>
      </p:sp>
      <p:sp>
        <p:nvSpPr>
          <p:cNvPr id="204807" name="Text Box 7"/>
          <p:cNvSpPr txBox="1">
            <a:spLocks noChangeArrowheads="1"/>
          </p:cNvSpPr>
          <p:nvPr/>
        </p:nvSpPr>
        <p:spPr bwMode="auto">
          <a:xfrm>
            <a:off x="609600" y="3200400"/>
            <a:ext cx="7789863" cy="531813"/>
          </a:xfrm>
          <a:prstGeom prst="rect">
            <a:avLst/>
          </a:prstGeom>
          <a:solidFill>
            <a:srgbClr val="FFFFFF"/>
          </a:solidFill>
          <a:ln w="12700" algn="ctr">
            <a:solidFill>
              <a:srgbClr val="00CC66"/>
            </a:solidFill>
            <a:miter lim="800000"/>
            <a:headEnd/>
            <a:tailEnd/>
          </a:ln>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2800"/>
              <a:t>Scientists </a:t>
            </a:r>
            <a:r>
              <a:rPr lang="en-US" sz="2800" b="1" u="sng"/>
              <a:t>discovered</a:t>
            </a:r>
            <a:r>
              <a:rPr lang="en-US" sz="2800"/>
              <a:t> several new features of the sea.</a:t>
            </a:r>
            <a:endParaRPr lang="en-US" sz="2800" u="sng"/>
          </a:p>
        </p:txBody>
      </p:sp>
      <p:sp>
        <p:nvSpPr>
          <p:cNvPr id="204808" name="Text Box 8"/>
          <p:cNvSpPr txBox="1">
            <a:spLocks noChangeArrowheads="1"/>
          </p:cNvSpPr>
          <p:nvPr/>
        </p:nvSpPr>
        <p:spPr bwMode="auto">
          <a:xfrm>
            <a:off x="609600" y="4064000"/>
            <a:ext cx="7783513" cy="965200"/>
          </a:xfrm>
          <a:prstGeom prst="rect">
            <a:avLst/>
          </a:prstGeom>
          <a:solidFill>
            <a:srgbClr val="FFFFFF"/>
          </a:solidFill>
          <a:ln w="19050" algn="ctr">
            <a:solidFill>
              <a:srgbClr val="00CC66"/>
            </a:solidFill>
            <a:miter lim="800000"/>
            <a:headEnd/>
            <a:tailEnd/>
          </a:ln>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2800"/>
              <a:t>The fifth grade class </a:t>
            </a:r>
            <a:r>
              <a:rPr lang="en-US" sz="2800" b="1" u="sng"/>
              <a:t>admired</a:t>
            </a:r>
            <a:r>
              <a:rPr lang="en-US" sz="2800"/>
              <a:t> some of the famous paintings at the art exhibit.</a:t>
            </a:r>
          </a:p>
        </p:txBody>
      </p:sp>
      <p:sp>
        <p:nvSpPr>
          <p:cNvPr id="204809" name="Rectangle 9"/>
          <p:cNvSpPr>
            <a:spLocks noChangeArrowheads="1"/>
          </p:cNvSpPr>
          <p:nvPr/>
        </p:nvSpPr>
        <p:spPr bwMode="auto">
          <a:xfrm>
            <a:off x="3657600" y="2057400"/>
            <a:ext cx="1524000" cy="381000"/>
          </a:xfrm>
          <a:prstGeom prst="rect">
            <a:avLst/>
          </a:prstGeom>
          <a:solidFill>
            <a:srgbClr val="33CC33">
              <a:alpha val="14902"/>
            </a:srgbClr>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US"/>
          </a:p>
        </p:txBody>
      </p:sp>
      <p:sp>
        <p:nvSpPr>
          <p:cNvPr id="204811" name="Rectangle 11"/>
          <p:cNvSpPr>
            <a:spLocks noChangeArrowheads="1"/>
          </p:cNvSpPr>
          <p:nvPr/>
        </p:nvSpPr>
        <p:spPr bwMode="auto">
          <a:xfrm>
            <a:off x="3733800" y="4191000"/>
            <a:ext cx="1371600" cy="381000"/>
          </a:xfrm>
          <a:prstGeom prst="rect">
            <a:avLst/>
          </a:prstGeom>
          <a:solidFill>
            <a:srgbClr val="33CC33">
              <a:alpha val="14902"/>
            </a:srgbClr>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US"/>
          </a:p>
        </p:txBody>
      </p:sp>
      <p:sp>
        <p:nvSpPr>
          <p:cNvPr id="204810" name="Rectangle 10"/>
          <p:cNvSpPr>
            <a:spLocks noChangeArrowheads="1"/>
          </p:cNvSpPr>
          <p:nvPr/>
        </p:nvSpPr>
        <p:spPr bwMode="auto">
          <a:xfrm>
            <a:off x="2133600" y="3276600"/>
            <a:ext cx="1676400" cy="381000"/>
          </a:xfrm>
          <a:prstGeom prst="rect">
            <a:avLst/>
          </a:prstGeom>
          <a:solidFill>
            <a:srgbClr val="33CC33">
              <a:alpha val="14902"/>
            </a:srgbClr>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US"/>
          </a:p>
        </p:txBody>
      </p:sp>
      <p:sp>
        <p:nvSpPr>
          <p:cNvPr id="16" name="Title 1"/>
          <p:cNvSpPr txBox="1">
            <a:spLocks/>
          </p:cNvSpPr>
          <p:nvPr/>
        </p:nvSpPr>
        <p:spPr>
          <a:xfrm>
            <a:off x="278130" y="5318760"/>
            <a:ext cx="7520940" cy="54864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en-US" dirty="0" smtClean="0"/>
              <a:t>Mastering sentences </a:t>
            </a:r>
            <a:endParaRPr lang="en-US" dirty="0" smtClean="0"/>
          </a:p>
        </p:txBody>
      </p:sp>
    </p:spTree>
  </p:cSld>
  <p:clrMapOvr>
    <a:masterClrMapping/>
  </p:clrMapOvr>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Text Box 2"/>
          <p:cNvSpPr txBox="1">
            <a:spLocks noChangeArrowheads="1"/>
          </p:cNvSpPr>
          <p:nvPr/>
        </p:nvSpPr>
        <p:spPr bwMode="auto">
          <a:xfrm>
            <a:off x="0" y="-152400"/>
            <a:ext cx="91440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4400" b="1">
                <a:solidFill>
                  <a:srgbClr val="660066"/>
                </a:solidFill>
              </a:rPr>
              <a:t>Choose Strong Verbs</a:t>
            </a:r>
            <a:r>
              <a:rPr lang="en-US" sz="3200">
                <a:solidFill>
                  <a:srgbClr val="660066"/>
                </a:solidFill>
              </a:rPr>
              <a:t> </a:t>
            </a:r>
          </a:p>
        </p:txBody>
      </p:sp>
      <p:sp>
        <p:nvSpPr>
          <p:cNvPr id="40964" name="Rectangle 3"/>
          <p:cNvSpPr>
            <a:spLocks noChangeArrowheads="1"/>
          </p:cNvSpPr>
          <p:nvPr/>
        </p:nvSpPr>
        <p:spPr bwMode="auto">
          <a:xfrm>
            <a:off x="3505200" y="609600"/>
            <a:ext cx="1981200" cy="4495800"/>
          </a:xfrm>
          <a:prstGeom prst="rect">
            <a:avLst/>
          </a:prstGeom>
          <a:solidFill>
            <a:srgbClr val="E5FFE5"/>
          </a:solidFill>
          <a:ln w="31750" algn="ctr">
            <a:solidFill>
              <a:srgbClr val="008000"/>
            </a:solidFill>
            <a:miter lim="800000"/>
            <a:headEnd/>
            <a:tailEnd/>
          </a:ln>
        </p:spPr>
        <p:txBody>
          <a:bodyPr wrap="none" anchor="ctr"/>
          <a:lstStyle/>
          <a:p>
            <a:pPr algn="ctr"/>
            <a:endParaRPr lang="en-US" sz="2000"/>
          </a:p>
        </p:txBody>
      </p:sp>
      <p:sp>
        <p:nvSpPr>
          <p:cNvPr id="40965" name="Text Box 4"/>
          <p:cNvSpPr txBox="1">
            <a:spLocks noChangeArrowheads="1"/>
          </p:cNvSpPr>
          <p:nvPr/>
        </p:nvSpPr>
        <p:spPr bwMode="auto">
          <a:xfrm>
            <a:off x="3733800" y="603250"/>
            <a:ext cx="1735138" cy="587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lnSpc>
                <a:spcPct val="90000"/>
              </a:lnSpc>
            </a:pPr>
            <a:r>
              <a:rPr lang="en-US" sz="2800" b="1" dirty="0"/>
              <a:t>adore</a:t>
            </a:r>
          </a:p>
          <a:p>
            <a:pPr eaLnBrk="1" hangingPunct="1">
              <a:lnSpc>
                <a:spcPct val="90000"/>
              </a:lnSpc>
            </a:pPr>
            <a:r>
              <a:rPr lang="en-US" sz="2800" b="1" dirty="0"/>
              <a:t>amaze</a:t>
            </a:r>
          </a:p>
          <a:p>
            <a:pPr eaLnBrk="1" hangingPunct="1">
              <a:lnSpc>
                <a:spcPct val="90000"/>
              </a:lnSpc>
            </a:pPr>
            <a:r>
              <a:rPr lang="en-US" sz="2800" b="1" dirty="0"/>
              <a:t>appeal</a:t>
            </a:r>
          </a:p>
          <a:p>
            <a:pPr eaLnBrk="1" hangingPunct="1">
              <a:lnSpc>
                <a:spcPct val="90000"/>
              </a:lnSpc>
            </a:pPr>
            <a:r>
              <a:rPr lang="en-US" sz="2800" b="1" dirty="0"/>
              <a:t>capture</a:t>
            </a:r>
          </a:p>
          <a:p>
            <a:pPr eaLnBrk="1" hangingPunct="1">
              <a:lnSpc>
                <a:spcPct val="90000"/>
              </a:lnSpc>
            </a:pPr>
            <a:r>
              <a:rPr lang="en-US" sz="2800" b="1" dirty="0"/>
              <a:t>dazzle</a:t>
            </a:r>
          </a:p>
          <a:p>
            <a:pPr eaLnBrk="1" hangingPunct="1">
              <a:lnSpc>
                <a:spcPct val="90000"/>
              </a:lnSpc>
            </a:pPr>
            <a:r>
              <a:rPr lang="en-US" sz="2800" b="1" dirty="0"/>
              <a:t>excite</a:t>
            </a:r>
          </a:p>
          <a:p>
            <a:pPr eaLnBrk="1" hangingPunct="1">
              <a:lnSpc>
                <a:spcPct val="90000"/>
              </a:lnSpc>
            </a:pPr>
            <a:r>
              <a:rPr lang="en-US" sz="2800" b="1" dirty="0"/>
              <a:t>fascinate</a:t>
            </a:r>
          </a:p>
          <a:p>
            <a:pPr eaLnBrk="1" hangingPunct="1">
              <a:lnSpc>
                <a:spcPct val="90000"/>
              </a:lnSpc>
            </a:pPr>
            <a:r>
              <a:rPr lang="en-US" sz="2800" b="1" dirty="0"/>
              <a:t>giggle</a:t>
            </a:r>
          </a:p>
          <a:p>
            <a:pPr eaLnBrk="1" hangingPunct="1">
              <a:lnSpc>
                <a:spcPct val="90000"/>
              </a:lnSpc>
            </a:pPr>
            <a:r>
              <a:rPr lang="en-US" sz="2800" b="1" dirty="0"/>
              <a:t>inspire</a:t>
            </a:r>
          </a:p>
          <a:p>
            <a:pPr eaLnBrk="1" hangingPunct="1">
              <a:lnSpc>
                <a:spcPct val="90000"/>
              </a:lnSpc>
            </a:pPr>
            <a:r>
              <a:rPr lang="en-US" sz="2800" b="1" dirty="0"/>
              <a:t>tickle</a:t>
            </a:r>
          </a:p>
          <a:p>
            <a:pPr eaLnBrk="1" hangingPunct="1">
              <a:lnSpc>
                <a:spcPct val="90000"/>
              </a:lnSpc>
            </a:pPr>
            <a:r>
              <a:rPr lang="en-US" sz="2800" b="1" dirty="0"/>
              <a:t>unleash</a:t>
            </a:r>
          </a:p>
          <a:p>
            <a:pPr eaLnBrk="1" hangingPunct="1"/>
            <a:endParaRPr lang="en-US" sz="2800" b="1" dirty="0"/>
          </a:p>
          <a:p>
            <a:pPr eaLnBrk="1" hangingPunct="1"/>
            <a:endParaRPr lang="en-US" sz="2000" dirty="0"/>
          </a:p>
          <a:p>
            <a:pPr eaLnBrk="1" hangingPunct="1"/>
            <a:endParaRPr lang="en-US" sz="1800" dirty="0"/>
          </a:p>
          <a:p>
            <a:pPr eaLnBrk="1" hangingPunct="1"/>
            <a:endParaRPr lang="en-US" sz="1800" dirty="0"/>
          </a:p>
          <a:p>
            <a:pPr eaLnBrk="1" hangingPunct="1"/>
            <a:endParaRPr lang="en-US" sz="1800" dirty="0"/>
          </a:p>
        </p:txBody>
      </p:sp>
      <p:sp>
        <p:nvSpPr>
          <p:cNvPr id="206853" name="Text Box 5"/>
          <p:cNvSpPr txBox="1">
            <a:spLocks noChangeArrowheads="1"/>
          </p:cNvSpPr>
          <p:nvPr/>
        </p:nvSpPr>
        <p:spPr bwMode="auto">
          <a:xfrm rot="-914194">
            <a:off x="304800" y="1066800"/>
            <a:ext cx="2747963"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3200" b="1"/>
              <a:t>Choose a verb.</a:t>
            </a:r>
          </a:p>
        </p:txBody>
      </p:sp>
      <p:sp>
        <p:nvSpPr>
          <p:cNvPr id="206854" name="Text Box 6"/>
          <p:cNvSpPr txBox="1">
            <a:spLocks noChangeArrowheads="1"/>
          </p:cNvSpPr>
          <p:nvPr/>
        </p:nvSpPr>
        <p:spPr bwMode="auto">
          <a:xfrm rot="-914194">
            <a:off x="282575" y="1905000"/>
            <a:ext cx="310832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3200" b="1"/>
              <a:t>Build a sentence.</a:t>
            </a:r>
          </a:p>
        </p:txBody>
      </p:sp>
      <p:sp>
        <p:nvSpPr>
          <p:cNvPr id="11" name="Title 1"/>
          <p:cNvSpPr txBox="1">
            <a:spLocks/>
          </p:cNvSpPr>
          <p:nvPr/>
        </p:nvSpPr>
        <p:spPr>
          <a:xfrm>
            <a:off x="278130" y="5318760"/>
            <a:ext cx="7520940" cy="54864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en-US" dirty="0" smtClean="0"/>
              <a:t>Mastering sentences </a:t>
            </a:r>
            <a:endParaRPr lang="en-US" dirty="0" smtClean="0"/>
          </a:p>
        </p:txBody>
      </p:sp>
    </p:spTree>
  </p:cSld>
  <p:clrMapOvr>
    <a:masterClrMapping/>
  </p:clrMapOvr>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0200" y="1143000"/>
            <a:ext cx="3018148" cy="2590800"/>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cap="flat">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accent1"/>
                  </a:outerShdw>
                </a:effectLst>
              </a14:hiddenEffects>
            </a:ext>
          </a:extLst>
        </p:spPr>
      </p:pic>
      <p:sp>
        <p:nvSpPr>
          <p:cNvPr id="8" name="Rounded Rectangle 7"/>
          <p:cNvSpPr/>
          <p:nvPr/>
        </p:nvSpPr>
        <p:spPr>
          <a:xfrm>
            <a:off x="762000" y="914400"/>
            <a:ext cx="3886200" cy="3886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Action Verb </a:t>
            </a:r>
          </a:p>
          <a:p>
            <a:pPr algn="ctr"/>
            <a:r>
              <a:rPr lang="en-US" sz="4000" dirty="0" smtClean="0"/>
              <a:t>The sleepy Great </a:t>
            </a:r>
            <a:r>
              <a:rPr lang="en-US" sz="4000" dirty="0"/>
              <a:t>D</a:t>
            </a:r>
            <a:r>
              <a:rPr lang="en-US" sz="4000" dirty="0" smtClean="0"/>
              <a:t>ane </a:t>
            </a:r>
            <a:r>
              <a:rPr lang="en-US" sz="4000" dirty="0" smtClean="0">
                <a:solidFill>
                  <a:srgbClr val="FF0000"/>
                </a:solidFill>
              </a:rPr>
              <a:t>discovered</a:t>
            </a:r>
            <a:r>
              <a:rPr lang="en-US" sz="4000" dirty="0" smtClean="0"/>
              <a:t> that young children can wear you out. </a:t>
            </a:r>
            <a:endParaRPr lang="en-US" sz="4000" dirty="0"/>
          </a:p>
        </p:txBody>
      </p:sp>
      <p:sp>
        <p:nvSpPr>
          <p:cNvPr id="10" name="Title 1"/>
          <p:cNvSpPr txBox="1">
            <a:spLocks/>
          </p:cNvSpPr>
          <p:nvPr/>
        </p:nvSpPr>
        <p:spPr>
          <a:xfrm>
            <a:off x="278130" y="5318760"/>
            <a:ext cx="7520940" cy="54864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en-US" dirty="0" smtClean="0"/>
              <a:t>Mastering sentences </a:t>
            </a:r>
            <a:endParaRPr lang="en-US" dirty="0" smtClean="0"/>
          </a:p>
        </p:txBody>
      </p:sp>
    </p:spTree>
    <p:extLst>
      <p:ext uri="{BB962C8B-B14F-4D97-AF65-F5344CB8AC3E}">
        <p14:creationId xmlns:p14="http://schemas.microsoft.com/office/powerpoint/2010/main" val="2587824873"/>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3"/>
          <p:cNvSpPr>
            <a:spLocks noGrp="1" noChangeArrowheads="1"/>
          </p:cNvSpPr>
          <p:nvPr>
            <p:ph type="title"/>
          </p:nvPr>
        </p:nvSpPr>
        <p:spPr>
          <a:xfrm>
            <a:off x="0" y="228600"/>
            <a:ext cx="9144000" cy="533400"/>
          </a:xfrm>
          <a:noFill/>
        </p:spPr>
        <p:txBody>
          <a:bodyPr/>
          <a:lstStyle/>
          <a:p>
            <a:pPr eaLnBrk="1" hangingPunct="1"/>
            <a:r>
              <a:rPr lang="en-US" sz="4000" dirty="0" smtClean="0"/>
              <a:t>Occasion/ Position</a:t>
            </a:r>
          </a:p>
        </p:txBody>
      </p:sp>
      <p:sp>
        <p:nvSpPr>
          <p:cNvPr id="45060" name="Rectangle 4"/>
          <p:cNvSpPr>
            <a:spLocks noChangeArrowheads="1"/>
          </p:cNvSpPr>
          <p:nvPr/>
        </p:nvSpPr>
        <p:spPr bwMode="auto">
          <a:xfrm>
            <a:off x="2057400" y="990600"/>
            <a:ext cx="5105400" cy="3886200"/>
          </a:xfrm>
          <a:prstGeom prst="rect">
            <a:avLst/>
          </a:prstGeom>
          <a:solidFill>
            <a:srgbClr val="E5FFE5"/>
          </a:solidFill>
          <a:ln w="9525" algn="ctr">
            <a:solidFill>
              <a:schemeClr val="tx1"/>
            </a:solidFill>
            <a:miter lim="800000"/>
            <a:headEnd/>
            <a:tailEnd/>
          </a:ln>
        </p:spPr>
        <p:txBody>
          <a:bodyPr wrap="none" anchor="ctr"/>
          <a:lstStyle/>
          <a:p>
            <a:pPr algn="ctr"/>
            <a:endParaRPr lang="en-US" sz="2000" b="1"/>
          </a:p>
        </p:txBody>
      </p:sp>
      <p:sp>
        <p:nvSpPr>
          <p:cNvPr id="45061" name="Line 5"/>
          <p:cNvSpPr>
            <a:spLocks noChangeShapeType="1"/>
          </p:cNvSpPr>
          <p:nvPr/>
        </p:nvSpPr>
        <p:spPr bwMode="auto">
          <a:xfrm>
            <a:off x="4572000" y="990600"/>
            <a:ext cx="0" cy="3886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5062" name="Text Box 6"/>
          <p:cNvSpPr txBox="1">
            <a:spLocks noChangeArrowheads="1"/>
          </p:cNvSpPr>
          <p:nvPr/>
        </p:nvSpPr>
        <p:spPr bwMode="auto">
          <a:xfrm>
            <a:off x="2473325" y="1233488"/>
            <a:ext cx="1565275" cy="519112"/>
          </a:xfrm>
          <a:prstGeom prst="rect">
            <a:avLst/>
          </a:prstGeom>
          <a:solidFill>
            <a:srgbClr val="92D050"/>
          </a:solidFill>
          <a:ln>
            <a:noFill/>
          </a:ln>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2800" b="1" dirty="0"/>
              <a:t>Occasion</a:t>
            </a:r>
          </a:p>
        </p:txBody>
      </p:sp>
      <p:sp>
        <p:nvSpPr>
          <p:cNvPr id="45063" name="Text Box 7"/>
          <p:cNvSpPr txBox="1">
            <a:spLocks noChangeArrowheads="1"/>
          </p:cNvSpPr>
          <p:nvPr/>
        </p:nvSpPr>
        <p:spPr bwMode="auto">
          <a:xfrm>
            <a:off x="5067300" y="1233488"/>
            <a:ext cx="1409700" cy="519112"/>
          </a:xfrm>
          <a:prstGeom prst="rect">
            <a:avLst/>
          </a:prstGeom>
          <a:solidFill>
            <a:schemeClr val="accent2">
              <a:lumMod val="60000"/>
              <a:lumOff val="40000"/>
            </a:schemeClr>
          </a:solidFill>
          <a:ln>
            <a:noFill/>
          </a:ln>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2800" b="1" dirty="0"/>
              <a:t>Position</a:t>
            </a:r>
          </a:p>
        </p:txBody>
      </p:sp>
      <p:sp>
        <p:nvSpPr>
          <p:cNvPr id="223240" name="Text Box 8"/>
          <p:cNvSpPr txBox="1">
            <a:spLocks noChangeArrowheads="1"/>
          </p:cNvSpPr>
          <p:nvPr/>
        </p:nvSpPr>
        <p:spPr bwMode="auto">
          <a:xfrm>
            <a:off x="2057400" y="1984375"/>
            <a:ext cx="2209800" cy="228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342900" indent="-342900"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buFont typeface="Wingdings" pitchFamily="2" charset="2"/>
              <a:buChar char="ü"/>
            </a:pPr>
            <a:r>
              <a:rPr lang="en-US" sz="2400" b="1"/>
              <a:t>First part</a:t>
            </a:r>
          </a:p>
          <a:p>
            <a:pPr eaLnBrk="1" hangingPunct="1">
              <a:buFont typeface="Wingdings" pitchFamily="2" charset="2"/>
              <a:buChar char="ü"/>
            </a:pPr>
            <a:r>
              <a:rPr lang="en-US" sz="2400" b="1"/>
              <a:t>Introduces        reason for writing</a:t>
            </a:r>
          </a:p>
          <a:p>
            <a:pPr eaLnBrk="1" hangingPunct="1">
              <a:buFont typeface="Wingdings" pitchFamily="2" charset="2"/>
              <a:buChar char="ü"/>
            </a:pPr>
            <a:r>
              <a:rPr lang="en-US" sz="2400" b="1"/>
              <a:t>Dependent clause</a:t>
            </a:r>
          </a:p>
        </p:txBody>
      </p:sp>
      <p:sp>
        <p:nvSpPr>
          <p:cNvPr id="223241" name="Text Box 9"/>
          <p:cNvSpPr txBox="1">
            <a:spLocks noChangeArrowheads="1"/>
          </p:cNvSpPr>
          <p:nvPr/>
        </p:nvSpPr>
        <p:spPr bwMode="auto">
          <a:xfrm>
            <a:off x="4572000" y="2060575"/>
            <a:ext cx="2743200" cy="228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342900" indent="-342900"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buFont typeface="Wingdings" pitchFamily="2" charset="2"/>
              <a:buChar char="ü"/>
            </a:pPr>
            <a:r>
              <a:rPr lang="en-US" sz="2400" b="1"/>
              <a:t>Second part</a:t>
            </a:r>
          </a:p>
          <a:p>
            <a:pPr eaLnBrk="1" hangingPunct="1">
              <a:buFont typeface="Wingdings" pitchFamily="2" charset="2"/>
              <a:buChar char="ü"/>
            </a:pPr>
            <a:r>
              <a:rPr lang="en-US" sz="2400" b="1"/>
              <a:t>States what will be proved or explained</a:t>
            </a:r>
          </a:p>
          <a:p>
            <a:pPr eaLnBrk="1" hangingPunct="1">
              <a:buFont typeface="Wingdings" pitchFamily="2" charset="2"/>
              <a:buChar char="ü"/>
            </a:pPr>
            <a:r>
              <a:rPr lang="en-US" sz="2400" b="1"/>
              <a:t>Independent clause</a:t>
            </a:r>
          </a:p>
        </p:txBody>
      </p:sp>
      <p:sp>
        <p:nvSpPr>
          <p:cNvPr id="45066" name="AutoShape 10"/>
          <p:cNvSpPr>
            <a:spLocks noChangeArrowheads="1"/>
          </p:cNvSpPr>
          <p:nvPr/>
        </p:nvSpPr>
        <p:spPr bwMode="auto">
          <a:xfrm>
            <a:off x="2362200" y="1295400"/>
            <a:ext cx="1828800" cy="457200"/>
          </a:xfrm>
          <a:prstGeom prst="roundRect">
            <a:avLst>
              <a:gd name="adj" fmla="val 16667"/>
            </a:avLst>
          </a:prstGeom>
          <a:noFill/>
          <a:ln w="22225" algn="ctr">
            <a:solidFill>
              <a:srgbClr val="33CC33"/>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5067" name="AutoShape 11"/>
          <p:cNvSpPr>
            <a:spLocks noChangeArrowheads="1"/>
          </p:cNvSpPr>
          <p:nvPr/>
        </p:nvSpPr>
        <p:spPr bwMode="auto">
          <a:xfrm>
            <a:off x="4876800" y="1295400"/>
            <a:ext cx="1828800" cy="457200"/>
          </a:xfrm>
          <a:prstGeom prst="roundRect">
            <a:avLst>
              <a:gd name="adj" fmla="val 16667"/>
            </a:avLst>
          </a:prstGeom>
          <a:noFill/>
          <a:ln w="22225" algn="ctr">
            <a:solidFill>
              <a:srgbClr val="33CC33"/>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4" name="Title 1"/>
          <p:cNvSpPr txBox="1">
            <a:spLocks/>
          </p:cNvSpPr>
          <p:nvPr/>
        </p:nvSpPr>
        <p:spPr>
          <a:xfrm>
            <a:off x="278130" y="5318760"/>
            <a:ext cx="7520940" cy="54864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en-US" dirty="0" smtClean="0"/>
              <a:t>Mastering sentences </a:t>
            </a:r>
            <a:endParaRPr lang="en-US" dirty="0" smtClean="0"/>
          </a:p>
        </p:txBody>
      </p:sp>
    </p:spTree>
  </p:cSld>
  <p:clrMapOvr>
    <a:masterClrMapping/>
  </p:clrMapOvr>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2"/>
          <p:cNvSpPr>
            <a:spLocks noGrp="1" noChangeArrowheads="1"/>
          </p:cNvSpPr>
          <p:nvPr>
            <p:ph type="title"/>
          </p:nvPr>
        </p:nvSpPr>
        <p:spPr>
          <a:xfrm>
            <a:off x="0" y="228600"/>
            <a:ext cx="9144000" cy="533400"/>
          </a:xfrm>
          <a:noFill/>
        </p:spPr>
        <p:txBody>
          <a:bodyPr/>
          <a:lstStyle/>
          <a:p>
            <a:pPr eaLnBrk="1" hangingPunct="1"/>
            <a:r>
              <a:rPr lang="en-US" smtClean="0"/>
              <a:t>Occasion/Position (O/P)</a:t>
            </a:r>
          </a:p>
        </p:txBody>
      </p:sp>
      <p:sp>
        <p:nvSpPr>
          <p:cNvPr id="46084" name="Line 3"/>
          <p:cNvSpPr>
            <a:spLocks noChangeShapeType="1"/>
          </p:cNvSpPr>
          <p:nvPr/>
        </p:nvSpPr>
        <p:spPr bwMode="auto">
          <a:xfrm>
            <a:off x="152400" y="685800"/>
            <a:ext cx="8839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5892" name="Text Box 4"/>
          <p:cNvSpPr txBox="1">
            <a:spLocks noChangeArrowheads="1"/>
          </p:cNvSpPr>
          <p:nvPr/>
        </p:nvSpPr>
        <p:spPr bwMode="auto">
          <a:xfrm>
            <a:off x="914400" y="2895600"/>
            <a:ext cx="7543800" cy="528638"/>
          </a:xfrm>
          <a:prstGeom prst="rect">
            <a:avLst/>
          </a:prstGeom>
          <a:solidFill>
            <a:srgbClr val="FFFFFF"/>
          </a:solidFill>
          <a:ln w="9525" algn="ctr">
            <a:solidFill>
              <a:schemeClr val="tx1"/>
            </a:solidFill>
            <a:miter lim="800000"/>
            <a:headEnd/>
            <a:tailEnd/>
          </a:ln>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2800"/>
              <a:t>Whenever I want to relax, I read a good book.</a:t>
            </a:r>
          </a:p>
        </p:txBody>
      </p:sp>
      <p:sp>
        <p:nvSpPr>
          <p:cNvPr id="805893" name="Text Box 5"/>
          <p:cNvSpPr txBox="1">
            <a:spLocks noChangeArrowheads="1"/>
          </p:cNvSpPr>
          <p:nvPr/>
        </p:nvSpPr>
        <p:spPr bwMode="auto">
          <a:xfrm>
            <a:off x="914400" y="1828800"/>
            <a:ext cx="7543800" cy="955675"/>
          </a:xfrm>
          <a:prstGeom prst="rect">
            <a:avLst/>
          </a:prstGeom>
          <a:solidFill>
            <a:srgbClr val="FFFFFF"/>
          </a:solidFill>
          <a:ln w="9525" algn="ctr">
            <a:solidFill>
              <a:schemeClr val="tx1"/>
            </a:solidFill>
            <a:miter lim="800000"/>
            <a:headEnd/>
            <a:tailEnd/>
          </a:ln>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2800"/>
              <a:t>When the hero was locked in a maze, he found a clever way to get out.</a:t>
            </a:r>
            <a:endParaRPr lang="en-US" sz="2800" u="sng"/>
          </a:p>
        </p:txBody>
      </p:sp>
      <p:sp>
        <p:nvSpPr>
          <p:cNvPr id="805894" name="Text Box 6"/>
          <p:cNvSpPr txBox="1">
            <a:spLocks noChangeArrowheads="1"/>
          </p:cNvSpPr>
          <p:nvPr/>
        </p:nvSpPr>
        <p:spPr bwMode="auto">
          <a:xfrm>
            <a:off x="914400" y="762000"/>
            <a:ext cx="7543800" cy="955675"/>
          </a:xfrm>
          <a:prstGeom prst="rect">
            <a:avLst/>
          </a:prstGeom>
          <a:solidFill>
            <a:srgbClr val="FFFFFF"/>
          </a:solidFill>
          <a:ln w="9525" algn="ctr">
            <a:solidFill>
              <a:schemeClr val="tx1"/>
            </a:solidFill>
            <a:miter lim="800000"/>
            <a:headEnd/>
            <a:tailEnd/>
          </a:ln>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2800"/>
              <a:t>Even though I enjoy watching many movies, </a:t>
            </a:r>
          </a:p>
          <a:p>
            <a:pPr eaLnBrk="1" hangingPunct="1"/>
            <a:r>
              <a:rPr lang="en-US" sz="2800"/>
              <a:t>The Sound of Music is my favorite.</a:t>
            </a:r>
            <a:endParaRPr lang="en-US" sz="2800" u="sng"/>
          </a:p>
        </p:txBody>
      </p:sp>
      <p:sp>
        <p:nvSpPr>
          <p:cNvPr id="805895" name="Text Box 7"/>
          <p:cNvSpPr txBox="1">
            <a:spLocks noChangeArrowheads="1"/>
          </p:cNvSpPr>
          <p:nvPr/>
        </p:nvSpPr>
        <p:spPr bwMode="auto">
          <a:xfrm>
            <a:off x="914400" y="3505200"/>
            <a:ext cx="7543800" cy="955675"/>
          </a:xfrm>
          <a:prstGeom prst="rect">
            <a:avLst/>
          </a:prstGeom>
          <a:solidFill>
            <a:srgbClr val="FFFFFF"/>
          </a:solidFill>
          <a:ln w="9525" algn="ctr">
            <a:solidFill>
              <a:schemeClr val="tx1"/>
            </a:solidFill>
            <a:miter lim="800000"/>
            <a:headEnd/>
            <a:tailEnd/>
          </a:ln>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2800"/>
              <a:t>Because our test scores are low, we’re looking at a new programs to spice up our writing instruction.</a:t>
            </a:r>
          </a:p>
        </p:txBody>
      </p:sp>
      <p:sp>
        <p:nvSpPr>
          <p:cNvPr id="9" name="Title 1"/>
          <p:cNvSpPr txBox="1">
            <a:spLocks/>
          </p:cNvSpPr>
          <p:nvPr/>
        </p:nvSpPr>
        <p:spPr>
          <a:xfrm>
            <a:off x="278130" y="5318760"/>
            <a:ext cx="7520940" cy="54864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en-US" dirty="0" smtClean="0"/>
              <a:t>Mastering sentences </a:t>
            </a:r>
            <a:endParaRPr lang="en-US" dirty="0" smtClean="0"/>
          </a:p>
        </p:txBody>
      </p:sp>
    </p:spTree>
  </p:cSld>
  <p:clrMapOvr>
    <a:masterClrMapping/>
  </p:clrMapOvr>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2"/>
          <p:cNvSpPr>
            <a:spLocks noGrp="1" noChangeArrowheads="1"/>
          </p:cNvSpPr>
          <p:nvPr>
            <p:ph type="title"/>
          </p:nvPr>
        </p:nvSpPr>
        <p:spPr>
          <a:xfrm>
            <a:off x="0" y="381000"/>
            <a:ext cx="9144000" cy="533400"/>
          </a:xfrm>
          <a:noFill/>
        </p:spPr>
        <p:txBody>
          <a:bodyPr/>
          <a:lstStyle/>
          <a:p>
            <a:pPr eaLnBrk="1" hangingPunct="1"/>
            <a:r>
              <a:rPr lang="en-US" sz="4000" smtClean="0"/>
              <a:t>Occasion/ Position</a:t>
            </a:r>
          </a:p>
        </p:txBody>
      </p:sp>
      <p:sp>
        <p:nvSpPr>
          <p:cNvPr id="47108" name="Rectangle 3"/>
          <p:cNvSpPr>
            <a:spLocks noChangeArrowheads="1"/>
          </p:cNvSpPr>
          <p:nvPr/>
        </p:nvSpPr>
        <p:spPr bwMode="auto">
          <a:xfrm>
            <a:off x="2362200" y="1524000"/>
            <a:ext cx="4419600"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en-US" sz="1800"/>
          </a:p>
        </p:txBody>
      </p:sp>
      <p:sp>
        <p:nvSpPr>
          <p:cNvPr id="47109" name="Line 4"/>
          <p:cNvSpPr>
            <a:spLocks noChangeShapeType="1"/>
          </p:cNvSpPr>
          <p:nvPr/>
        </p:nvSpPr>
        <p:spPr bwMode="auto">
          <a:xfrm>
            <a:off x="152400" y="914400"/>
            <a:ext cx="8839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285" name="Text Box 5"/>
          <p:cNvSpPr txBox="1">
            <a:spLocks noChangeArrowheads="1"/>
          </p:cNvSpPr>
          <p:nvPr/>
        </p:nvSpPr>
        <p:spPr bwMode="auto">
          <a:xfrm>
            <a:off x="457200" y="990600"/>
            <a:ext cx="84582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2400" b="1"/>
              <a:t>A two part sentence that begins with one of these words or phrases:</a:t>
            </a:r>
          </a:p>
        </p:txBody>
      </p:sp>
      <p:sp>
        <p:nvSpPr>
          <p:cNvPr id="225286" name="Text Box 6"/>
          <p:cNvSpPr txBox="1">
            <a:spLocks noChangeArrowheads="1"/>
          </p:cNvSpPr>
          <p:nvPr/>
        </p:nvSpPr>
        <p:spPr bwMode="auto">
          <a:xfrm>
            <a:off x="304800" y="2071688"/>
            <a:ext cx="1517650" cy="1927225"/>
          </a:xfrm>
          <a:prstGeom prst="rect">
            <a:avLst/>
          </a:prstGeom>
          <a:solidFill>
            <a:srgbClr val="FFFFFF"/>
          </a:solidFill>
          <a:ln w="9525" algn="ctr">
            <a:solidFill>
              <a:srgbClr val="33CC33"/>
            </a:solidFill>
            <a:miter lim="800000"/>
            <a:headEnd/>
            <a:tailEnd/>
          </a:ln>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2400" b="1"/>
              <a:t>After</a:t>
            </a:r>
          </a:p>
          <a:p>
            <a:pPr algn="ctr" eaLnBrk="1" hangingPunct="1"/>
            <a:r>
              <a:rPr lang="en-US" sz="2400" b="1"/>
              <a:t>Although</a:t>
            </a:r>
          </a:p>
          <a:p>
            <a:pPr algn="ctr" eaLnBrk="1" hangingPunct="1"/>
            <a:r>
              <a:rPr lang="en-US" sz="2400" b="1"/>
              <a:t>As</a:t>
            </a:r>
          </a:p>
          <a:p>
            <a:pPr algn="ctr" eaLnBrk="1" hangingPunct="1"/>
            <a:r>
              <a:rPr lang="en-US" sz="2400" b="1"/>
              <a:t>As if</a:t>
            </a:r>
          </a:p>
          <a:p>
            <a:pPr algn="ctr" eaLnBrk="1" hangingPunct="1"/>
            <a:r>
              <a:rPr lang="en-US" sz="2400" b="1"/>
              <a:t>As long as</a:t>
            </a:r>
          </a:p>
        </p:txBody>
      </p:sp>
      <p:sp>
        <p:nvSpPr>
          <p:cNvPr id="225287" name="Text Box 7"/>
          <p:cNvSpPr txBox="1">
            <a:spLocks noChangeArrowheads="1"/>
          </p:cNvSpPr>
          <p:nvPr/>
        </p:nvSpPr>
        <p:spPr bwMode="auto">
          <a:xfrm>
            <a:off x="1908175" y="2044700"/>
            <a:ext cx="1550988" cy="1927225"/>
          </a:xfrm>
          <a:prstGeom prst="rect">
            <a:avLst/>
          </a:prstGeom>
          <a:solidFill>
            <a:srgbClr val="FFFFFF"/>
          </a:solidFill>
          <a:ln w="9525" algn="ctr">
            <a:solidFill>
              <a:srgbClr val="33CC33"/>
            </a:solidFill>
            <a:miter lim="800000"/>
            <a:headEnd/>
            <a:tailEnd/>
          </a:ln>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2400" b="1"/>
              <a:t>As soon as</a:t>
            </a:r>
          </a:p>
          <a:p>
            <a:pPr algn="ctr" eaLnBrk="1" hangingPunct="1"/>
            <a:r>
              <a:rPr lang="en-US" sz="2400" b="1"/>
              <a:t>Because</a:t>
            </a:r>
          </a:p>
          <a:p>
            <a:pPr algn="ctr" eaLnBrk="1" hangingPunct="1"/>
            <a:r>
              <a:rPr lang="en-US" sz="2400" b="1"/>
              <a:t>Before</a:t>
            </a:r>
          </a:p>
          <a:p>
            <a:pPr algn="ctr" eaLnBrk="1" hangingPunct="1"/>
            <a:r>
              <a:rPr lang="en-US" sz="2400" b="1"/>
              <a:t>Even </a:t>
            </a:r>
          </a:p>
          <a:p>
            <a:pPr algn="ctr" eaLnBrk="1" hangingPunct="1"/>
            <a:r>
              <a:rPr lang="en-US" sz="2400" b="1"/>
              <a:t>Even if</a:t>
            </a:r>
          </a:p>
        </p:txBody>
      </p:sp>
      <p:sp>
        <p:nvSpPr>
          <p:cNvPr id="225288" name="Text Box 8"/>
          <p:cNvSpPr txBox="1">
            <a:spLocks noChangeArrowheads="1"/>
          </p:cNvSpPr>
          <p:nvPr/>
        </p:nvSpPr>
        <p:spPr bwMode="auto">
          <a:xfrm>
            <a:off x="3568700" y="2057400"/>
            <a:ext cx="1887538" cy="1927225"/>
          </a:xfrm>
          <a:prstGeom prst="rect">
            <a:avLst/>
          </a:prstGeom>
          <a:solidFill>
            <a:srgbClr val="FFFFFF"/>
          </a:solidFill>
          <a:ln w="9525" algn="ctr">
            <a:solidFill>
              <a:srgbClr val="33CC33"/>
            </a:solidFill>
            <a:miter lim="800000"/>
            <a:headEnd/>
            <a:tailEnd/>
          </a:ln>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2400" b="1"/>
              <a:t>Even though</a:t>
            </a:r>
          </a:p>
          <a:p>
            <a:pPr algn="ctr" eaLnBrk="1" hangingPunct="1"/>
            <a:r>
              <a:rPr lang="en-US" sz="2400" b="1"/>
              <a:t>If</a:t>
            </a:r>
          </a:p>
          <a:p>
            <a:pPr algn="ctr" eaLnBrk="1" hangingPunct="1"/>
            <a:r>
              <a:rPr lang="en-US" sz="2400" b="1"/>
              <a:t>In order that</a:t>
            </a:r>
          </a:p>
          <a:p>
            <a:pPr algn="ctr" eaLnBrk="1" hangingPunct="1"/>
            <a:r>
              <a:rPr lang="en-US" sz="2400" b="1"/>
              <a:t>In order to</a:t>
            </a:r>
          </a:p>
          <a:p>
            <a:pPr algn="ctr" eaLnBrk="1" hangingPunct="1"/>
            <a:r>
              <a:rPr lang="en-US" sz="2400" b="1"/>
              <a:t>Since</a:t>
            </a:r>
          </a:p>
        </p:txBody>
      </p:sp>
      <p:sp>
        <p:nvSpPr>
          <p:cNvPr id="225289" name="Text Box 9"/>
          <p:cNvSpPr txBox="1">
            <a:spLocks noChangeArrowheads="1"/>
          </p:cNvSpPr>
          <p:nvPr/>
        </p:nvSpPr>
        <p:spPr bwMode="auto">
          <a:xfrm>
            <a:off x="5572125" y="2035175"/>
            <a:ext cx="1211263" cy="1927225"/>
          </a:xfrm>
          <a:prstGeom prst="rect">
            <a:avLst/>
          </a:prstGeom>
          <a:solidFill>
            <a:srgbClr val="FFFFFF"/>
          </a:solidFill>
          <a:ln w="9525" algn="ctr">
            <a:solidFill>
              <a:srgbClr val="33CC33"/>
            </a:solidFill>
            <a:miter lim="800000"/>
            <a:headEnd/>
            <a:tailEnd/>
          </a:ln>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2400" b="1"/>
              <a:t>So that</a:t>
            </a:r>
          </a:p>
          <a:p>
            <a:pPr algn="ctr" eaLnBrk="1" hangingPunct="1"/>
            <a:r>
              <a:rPr lang="en-US" sz="2400" b="1"/>
              <a:t>Though</a:t>
            </a:r>
          </a:p>
          <a:p>
            <a:pPr algn="ctr" eaLnBrk="1" hangingPunct="1"/>
            <a:r>
              <a:rPr lang="en-US" sz="2400" b="1"/>
              <a:t>Unless</a:t>
            </a:r>
          </a:p>
          <a:p>
            <a:pPr algn="ctr" eaLnBrk="1" hangingPunct="1"/>
            <a:r>
              <a:rPr lang="en-US" sz="2400" b="1"/>
              <a:t>Until</a:t>
            </a:r>
          </a:p>
          <a:p>
            <a:pPr algn="ctr" eaLnBrk="1" hangingPunct="1"/>
            <a:r>
              <a:rPr lang="en-US" sz="2400" b="1"/>
              <a:t>When</a:t>
            </a:r>
          </a:p>
        </p:txBody>
      </p:sp>
      <p:sp>
        <p:nvSpPr>
          <p:cNvPr id="225290" name="Text Box 10"/>
          <p:cNvSpPr txBox="1">
            <a:spLocks noChangeArrowheads="1"/>
          </p:cNvSpPr>
          <p:nvPr/>
        </p:nvSpPr>
        <p:spPr bwMode="auto">
          <a:xfrm>
            <a:off x="6907213" y="2057400"/>
            <a:ext cx="1530350" cy="1927225"/>
          </a:xfrm>
          <a:prstGeom prst="rect">
            <a:avLst/>
          </a:prstGeom>
          <a:solidFill>
            <a:srgbClr val="FFFFFF"/>
          </a:solidFill>
          <a:ln w="9525" algn="ctr">
            <a:solidFill>
              <a:srgbClr val="33CC33"/>
            </a:solidFill>
            <a:miter lim="800000"/>
            <a:headEnd/>
            <a:tailEnd/>
          </a:ln>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2400" b="1"/>
              <a:t>Whenever</a:t>
            </a:r>
          </a:p>
          <a:p>
            <a:pPr algn="ctr" eaLnBrk="1" hangingPunct="1"/>
            <a:r>
              <a:rPr lang="en-US" sz="2400" b="1"/>
              <a:t>Where</a:t>
            </a:r>
          </a:p>
          <a:p>
            <a:pPr algn="ctr" eaLnBrk="1" hangingPunct="1"/>
            <a:r>
              <a:rPr lang="en-US" sz="2400" b="1"/>
              <a:t>Wherever</a:t>
            </a:r>
          </a:p>
          <a:p>
            <a:pPr algn="ctr" eaLnBrk="1" hangingPunct="1"/>
            <a:r>
              <a:rPr lang="en-US" sz="2400" b="1"/>
              <a:t>Whether</a:t>
            </a:r>
          </a:p>
          <a:p>
            <a:pPr algn="ctr" eaLnBrk="1" hangingPunct="1"/>
            <a:r>
              <a:rPr lang="en-US" sz="2400" b="1"/>
              <a:t>While</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p:cNvGraphicFramePr/>
          <p:nvPr>
            <p:extLst>
              <p:ext uri="{D42A27DB-BD31-4B8C-83A1-F6EECF244321}">
                <p14:modId xmlns:p14="http://schemas.microsoft.com/office/powerpoint/2010/main" val="927197671"/>
              </p:ext>
            </p:extLst>
          </p:nvPr>
        </p:nvGraphicFramePr>
        <p:xfrm>
          <a:off x="457200" y="304800"/>
          <a:ext cx="8077200"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11"/>
          <p:cNvSpPr txBox="1">
            <a:spLocks noChangeArrowheads="1"/>
          </p:cNvSpPr>
          <p:nvPr/>
        </p:nvSpPr>
        <p:spPr bwMode="auto">
          <a:xfrm>
            <a:off x="2286000" y="5181600"/>
            <a:ext cx="4572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3600" b="1" u="sng" dirty="0" smtClean="0">
                <a:solidFill>
                  <a:srgbClr val="660066"/>
                </a:solidFill>
              </a:rPr>
              <a:t>Content </a:t>
            </a:r>
            <a:endParaRPr lang="en-US" sz="3600" b="1" u="sng" dirty="0">
              <a:solidFill>
                <a:srgbClr val="660066"/>
              </a:solidFill>
            </a:endParaRPr>
          </a:p>
        </p:txBody>
      </p:sp>
    </p:spTree>
    <p:extLst>
      <p:ext uri="{BB962C8B-B14F-4D97-AF65-F5344CB8AC3E}">
        <p14:creationId xmlns:p14="http://schemas.microsoft.com/office/powerpoint/2010/main" val="3989600280"/>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0200" y="1143000"/>
            <a:ext cx="3018148" cy="2590800"/>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cap="flat">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accent1"/>
                  </a:outerShdw>
                </a:effectLst>
              </a14:hiddenEffects>
            </a:ext>
          </a:extLst>
        </p:spPr>
      </p:pic>
      <p:sp>
        <p:nvSpPr>
          <p:cNvPr id="8" name="Rounded Rectangle 7"/>
          <p:cNvSpPr/>
          <p:nvPr/>
        </p:nvSpPr>
        <p:spPr>
          <a:xfrm>
            <a:off x="762000" y="914400"/>
            <a:ext cx="3886200" cy="3886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Occasion Position  </a:t>
            </a:r>
          </a:p>
          <a:p>
            <a:pPr algn="ctr"/>
            <a:r>
              <a:rPr lang="en-US" sz="4000" dirty="0" smtClean="0">
                <a:solidFill>
                  <a:srgbClr val="00B050"/>
                </a:solidFill>
              </a:rPr>
              <a:t>After a long day of playing</a:t>
            </a:r>
            <a:r>
              <a:rPr lang="en-US" sz="4000" dirty="0" smtClean="0"/>
              <a:t>,</a:t>
            </a:r>
            <a:r>
              <a:rPr lang="en-US" sz="4000" dirty="0" smtClean="0">
                <a:solidFill>
                  <a:schemeClr val="accent2">
                    <a:lumMod val="50000"/>
                  </a:schemeClr>
                </a:solidFill>
              </a:rPr>
              <a:t> this Great </a:t>
            </a:r>
            <a:r>
              <a:rPr lang="en-US" sz="4000" dirty="0">
                <a:solidFill>
                  <a:schemeClr val="accent2">
                    <a:lumMod val="50000"/>
                  </a:schemeClr>
                </a:solidFill>
              </a:rPr>
              <a:t>D</a:t>
            </a:r>
            <a:r>
              <a:rPr lang="en-US" sz="4000" dirty="0" smtClean="0">
                <a:solidFill>
                  <a:schemeClr val="accent2">
                    <a:lumMod val="50000"/>
                  </a:schemeClr>
                </a:solidFill>
              </a:rPr>
              <a:t>ane crashed on the sofa. </a:t>
            </a:r>
            <a:endParaRPr lang="en-US" sz="4000" dirty="0">
              <a:solidFill>
                <a:schemeClr val="accent2">
                  <a:lumMod val="50000"/>
                </a:schemeClr>
              </a:solidFill>
            </a:endParaRPr>
          </a:p>
        </p:txBody>
      </p:sp>
      <p:sp>
        <p:nvSpPr>
          <p:cNvPr id="10" name="Title 1"/>
          <p:cNvSpPr txBox="1">
            <a:spLocks/>
          </p:cNvSpPr>
          <p:nvPr/>
        </p:nvSpPr>
        <p:spPr>
          <a:xfrm>
            <a:off x="278130" y="5318760"/>
            <a:ext cx="7520940" cy="54864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en-US" dirty="0" smtClean="0"/>
              <a:t>Mastering sentences </a:t>
            </a:r>
            <a:endParaRPr lang="en-US" dirty="0" smtClean="0"/>
          </a:p>
        </p:txBody>
      </p:sp>
    </p:spTree>
    <p:extLst>
      <p:ext uri="{BB962C8B-B14F-4D97-AF65-F5344CB8AC3E}">
        <p14:creationId xmlns:p14="http://schemas.microsoft.com/office/powerpoint/2010/main" val="1652675576"/>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2"/>
          <p:cNvSpPr>
            <a:spLocks noGrp="1" noChangeArrowheads="1"/>
          </p:cNvSpPr>
          <p:nvPr>
            <p:ph type="title"/>
          </p:nvPr>
        </p:nvSpPr>
        <p:spPr>
          <a:xfrm>
            <a:off x="0" y="228600"/>
            <a:ext cx="9144000" cy="533400"/>
          </a:xfrm>
          <a:noFill/>
        </p:spPr>
        <p:txBody>
          <a:bodyPr/>
          <a:lstStyle/>
          <a:p>
            <a:pPr eaLnBrk="1" hangingPunct="1"/>
            <a:r>
              <a:rPr lang="en-US" dirty="0" smtClean="0"/>
              <a:t>And, but, So, or Sentences </a:t>
            </a:r>
            <a:endParaRPr lang="en-US" dirty="0" smtClean="0"/>
          </a:p>
        </p:txBody>
      </p:sp>
      <p:sp>
        <p:nvSpPr>
          <p:cNvPr id="46084" name="Line 3"/>
          <p:cNvSpPr>
            <a:spLocks noChangeShapeType="1"/>
          </p:cNvSpPr>
          <p:nvPr/>
        </p:nvSpPr>
        <p:spPr bwMode="auto">
          <a:xfrm>
            <a:off x="152400" y="685800"/>
            <a:ext cx="8839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5892" name="Text Box 4"/>
          <p:cNvSpPr txBox="1">
            <a:spLocks noChangeArrowheads="1"/>
          </p:cNvSpPr>
          <p:nvPr/>
        </p:nvSpPr>
        <p:spPr bwMode="auto">
          <a:xfrm>
            <a:off x="914400" y="2290762"/>
            <a:ext cx="7543800" cy="954107"/>
          </a:xfrm>
          <a:prstGeom prst="rect">
            <a:avLst/>
          </a:prstGeom>
          <a:solidFill>
            <a:srgbClr val="FFFFFF"/>
          </a:solidFill>
          <a:ln w="9525" algn="ctr">
            <a:solidFill>
              <a:schemeClr val="tx1"/>
            </a:solidFill>
            <a:miter lim="800000"/>
            <a:headEnd/>
            <a:tailEnd/>
          </a:ln>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2800" dirty="0" smtClean="0"/>
              <a:t>My grandmother likes to help others, so she volunteers at the hospital and my school.</a:t>
            </a:r>
            <a:endParaRPr lang="en-US" sz="2800" dirty="0"/>
          </a:p>
        </p:txBody>
      </p:sp>
      <p:sp>
        <p:nvSpPr>
          <p:cNvPr id="805894" name="Text Box 6"/>
          <p:cNvSpPr txBox="1">
            <a:spLocks noChangeArrowheads="1"/>
          </p:cNvSpPr>
          <p:nvPr/>
        </p:nvSpPr>
        <p:spPr bwMode="auto">
          <a:xfrm>
            <a:off x="914400" y="762000"/>
            <a:ext cx="7543800" cy="1384995"/>
          </a:xfrm>
          <a:prstGeom prst="rect">
            <a:avLst/>
          </a:prstGeom>
          <a:solidFill>
            <a:srgbClr val="FFFFFF"/>
          </a:solidFill>
          <a:ln w="9525" algn="ctr">
            <a:solidFill>
              <a:schemeClr val="tx1"/>
            </a:solidFill>
            <a:miter lim="800000"/>
            <a:headEnd/>
            <a:tailEnd/>
          </a:ln>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2800" dirty="0" smtClean="0"/>
              <a:t>Some people find it difficult to program a DVD player, but most will success if they just remember to follow these guidelines.</a:t>
            </a:r>
            <a:endParaRPr lang="en-US" sz="2800" u="sng" dirty="0"/>
          </a:p>
        </p:txBody>
      </p:sp>
      <p:sp>
        <p:nvSpPr>
          <p:cNvPr id="9" name="Title 1"/>
          <p:cNvSpPr txBox="1">
            <a:spLocks/>
          </p:cNvSpPr>
          <p:nvPr/>
        </p:nvSpPr>
        <p:spPr>
          <a:xfrm>
            <a:off x="278130" y="5318760"/>
            <a:ext cx="7520940" cy="54864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en-US" dirty="0" smtClean="0"/>
              <a:t>Mastering sentences </a:t>
            </a:r>
            <a:endParaRPr lang="en-US" dirty="0" smtClean="0"/>
          </a:p>
        </p:txBody>
      </p:sp>
    </p:spTree>
    <p:extLst>
      <p:ext uri="{BB962C8B-B14F-4D97-AF65-F5344CB8AC3E}">
        <p14:creationId xmlns:p14="http://schemas.microsoft.com/office/powerpoint/2010/main" val="1253959638"/>
      </p:ext>
    </p:extLst>
  </p:cSld>
  <p:clrMapOvr>
    <a:masterClrMapping/>
  </p:clrMapOvr>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0200" y="1143000"/>
            <a:ext cx="3018148" cy="2590800"/>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cap="flat">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accent1"/>
                  </a:outerShdw>
                </a:effectLst>
              </a14:hiddenEffects>
            </a:ext>
          </a:extLst>
        </p:spPr>
      </p:pic>
      <p:sp>
        <p:nvSpPr>
          <p:cNvPr id="8" name="Rounded Rectangle 7"/>
          <p:cNvSpPr/>
          <p:nvPr/>
        </p:nvSpPr>
        <p:spPr>
          <a:xfrm>
            <a:off x="762000" y="228600"/>
            <a:ext cx="3886200" cy="457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And, But, So and Or   </a:t>
            </a:r>
          </a:p>
          <a:p>
            <a:pPr algn="ctr"/>
            <a:r>
              <a:rPr lang="en-US" sz="4000" dirty="0" smtClean="0"/>
              <a:t>Great </a:t>
            </a:r>
            <a:r>
              <a:rPr lang="en-US" sz="4000" dirty="0"/>
              <a:t>D</a:t>
            </a:r>
            <a:r>
              <a:rPr lang="en-US" sz="4000" dirty="0" smtClean="0"/>
              <a:t>anes can be great companions for child, </a:t>
            </a:r>
            <a:r>
              <a:rPr lang="en-US" sz="4000" dirty="0" smtClean="0">
                <a:solidFill>
                  <a:srgbClr val="FF0000"/>
                </a:solidFill>
              </a:rPr>
              <a:t>but </a:t>
            </a:r>
            <a:r>
              <a:rPr lang="en-US" sz="4000" dirty="0" smtClean="0"/>
              <a:t>sometimes the kids can ware them out.</a:t>
            </a:r>
            <a:endParaRPr lang="en-US" sz="4000" dirty="0"/>
          </a:p>
        </p:txBody>
      </p:sp>
      <p:sp>
        <p:nvSpPr>
          <p:cNvPr id="10" name="Title 1"/>
          <p:cNvSpPr txBox="1">
            <a:spLocks/>
          </p:cNvSpPr>
          <p:nvPr/>
        </p:nvSpPr>
        <p:spPr>
          <a:xfrm>
            <a:off x="278130" y="5318760"/>
            <a:ext cx="7520940" cy="54864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en-US" dirty="0" smtClean="0"/>
              <a:t>Mastering sentences </a:t>
            </a:r>
            <a:endParaRPr lang="en-US" dirty="0" smtClean="0"/>
          </a:p>
        </p:txBody>
      </p:sp>
    </p:spTree>
    <p:extLst>
      <p:ext uri="{BB962C8B-B14F-4D97-AF65-F5344CB8AC3E}">
        <p14:creationId xmlns:p14="http://schemas.microsoft.com/office/powerpoint/2010/main" val="2269567179"/>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SIDE BY SIDE Sentences </a:t>
            </a:r>
            <a:endParaRPr lang="en-US" dirty="0"/>
          </a:p>
        </p:txBody>
      </p:sp>
      <p:sp>
        <p:nvSpPr>
          <p:cNvPr id="3" name="Text Placeholder 2"/>
          <p:cNvSpPr>
            <a:spLocks noGrp="1"/>
          </p:cNvSpPr>
          <p:nvPr>
            <p:ph type="body" idx="1"/>
          </p:nvPr>
        </p:nvSpPr>
        <p:spPr>
          <a:xfrm>
            <a:off x="822960" y="762000"/>
            <a:ext cx="3200400" cy="548640"/>
          </a:xfrm>
        </p:spPr>
        <p:txBody>
          <a:bodyPr/>
          <a:lstStyle/>
          <a:p>
            <a:r>
              <a:rPr lang="en-US" dirty="0" smtClean="0"/>
              <a:t>Reason for Writing </a:t>
            </a:r>
            <a:endParaRPr lang="en-US" dirty="0"/>
          </a:p>
        </p:txBody>
      </p:sp>
      <p:sp>
        <p:nvSpPr>
          <p:cNvPr id="4" name="Content Placeholder 3"/>
          <p:cNvSpPr>
            <a:spLocks noGrp="1"/>
          </p:cNvSpPr>
          <p:nvPr>
            <p:ph sz="half" idx="2"/>
          </p:nvPr>
        </p:nvSpPr>
        <p:spPr>
          <a:xfrm>
            <a:off x="819150" y="1366568"/>
            <a:ext cx="3448050" cy="3108960"/>
          </a:xfrm>
        </p:spPr>
        <p:txBody>
          <a:bodyPr/>
          <a:lstStyle/>
          <a:p>
            <a:r>
              <a:rPr lang="en-US" dirty="0" smtClean="0"/>
              <a:t>Simple Sentence</a:t>
            </a:r>
          </a:p>
          <a:p>
            <a:pPr>
              <a:buFont typeface="Arial" pitchFamily="34" charset="0"/>
              <a:buChar char="•"/>
            </a:pPr>
            <a:r>
              <a:rPr lang="en-US" sz="2000" dirty="0" smtClean="0">
                <a:solidFill>
                  <a:srgbClr val="00B050"/>
                </a:solidFill>
              </a:rPr>
              <a:t>A little stress may be good. </a:t>
            </a:r>
          </a:p>
          <a:p>
            <a:pPr>
              <a:buFont typeface="Arial" pitchFamily="34" charset="0"/>
              <a:buChar char="•"/>
            </a:pPr>
            <a:r>
              <a:rPr lang="en-US" sz="2000" dirty="0" smtClean="0">
                <a:solidFill>
                  <a:srgbClr val="00B050"/>
                </a:solidFill>
              </a:rPr>
              <a:t>Young children belong in car seats.</a:t>
            </a:r>
            <a:endParaRPr lang="en-US" sz="2000" dirty="0">
              <a:solidFill>
                <a:srgbClr val="00B050"/>
              </a:solidFill>
            </a:endParaRPr>
          </a:p>
        </p:txBody>
      </p:sp>
      <p:sp>
        <p:nvSpPr>
          <p:cNvPr id="5" name="Text Placeholder 4"/>
          <p:cNvSpPr>
            <a:spLocks noGrp="1"/>
          </p:cNvSpPr>
          <p:nvPr>
            <p:ph type="body" sz="quarter" idx="3"/>
          </p:nvPr>
        </p:nvSpPr>
        <p:spPr>
          <a:xfrm>
            <a:off x="4700016" y="762000"/>
            <a:ext cx="3200400" cy="548640"/>
          </a:xfrm>
        </p:spPr>
        <p:txBody>
          <a:bodyPr>
            <a:normAutofit fontScale="92500"/>
          </a:bodyPr>
          <a:lstStyle/>
          <a:p>
            <a:r>
              <a:rPr lang="en-US" dirty="0" smtClean="0"/>
              <a:t>What the writer plans to prove or explain</a:t>
            </a:r>
            <a:endParaRPr lang="en-US" dirty="0"/>
          </a:p>
        </p:txBody>
      </p:sp>
      <p:sp>
        <p:nvSpPr>
          <p:cNvPr id="6" name="Content Placeholder 5"/>
          <p:cNvSpPr>
            <a:spLocks noGrp="1"/>
          </p:cNvSpPr>
          <p:nvPr>
            <p:ph sz="quarter" idx="4"/>
          </p:nvPr>
        </p:nvSpPr>
        <p:spPr>
          <a:xfrm>
            <a:off x="4700016" y="1366568"/>
            <a:ext cx="3200400" cy="3108960"/>
          </a:xfrm>
        </p:spPr>
        <p:txBody>
          <a:bodyPr/>
          <a:lstStyle/>
          <a:p>
            <a:r>
              <a:rPr lang="en-US" dirty="0" smtClean="0"/>
              <a:t>Simple Sentence </a:t>
            </a:r>
          </a:p>
          <a:p>
            <a:pPr>
              <a:buFont typeface="Arial" pitchFamily="34" charset="0"/>
              <a:buChar char="•"/>
            </a:pPr>
            <a:r>
              <a:rPr lang="en-US" sz="2000" dirty="0" smtClean="0">
                <a:solidFill>
                  <a:schemeClr val="accent2">
                    <a:lumMod val="50000"/>
                  </a:schemeClr>
                </a:solidFill>
              </a:rPr>
              <a:t>Too much is dangerous. </a:t>
            </a:r>
          </a:p>
          <a:p>
            <a:pPr>
              <a:buFont typeface="Arial" pitchFamily="34" charset="0"/>
              <a:buChar char="•"/>
            </a:pPr>
            <a:r>
              <a:rPr lang="en-US" sz="2000" dirty="0" smtClean="0">
                <a:solidFill>
                  <a:schemeClr val="accent2">
                    <a:lumMod val="50000"/>
                  </a:schemeClr>
                </a:solidFill>
              </a:rPr>
              <a:t>The child’s care seat belongs in the back of the car, not the front.</a:t>
            </a:r>
            <a:endParaRPr lang="en-US" sz="2000" dirty="0">
              <a:solidFill>
                <a:schemeClr val="accent2">
                  <a:lumMod val="50000"/>
                </a:schemeClr>
              </a:solidFill>
            </a:endParaRPr>
          </a:p>
        </p:txBody>
      </p:sp>
      <p:cxnSp>
        <p:nvCxnSpPr>
          <p:cNvPr id="8" name="Straight Connector 7"/>
          <p:cNvCxnSpPr/>
          <p:nvPr/>
        </p:nvCxnSpPr>
        <p:spPr>
          <a:xfrm>
            <a:off x="820003" y="2255520"/>
            <a:ext cx="7467600"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164591" y="3017520"/>
            <a:ext cx="9308591" cy="175432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especially powerful if the goal is to emphasize the position</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10" name="Title 1"/>
          <p:cNvSpPr txBox="1">
            <a:spLocks/>
          </p:cNvSpPr>
          <p:nvPr/>
        </p:nvSpPr>
        <p:spPr>
          <a:xfrm>
            <a:off x="278130" y="5318760"/>
            <a:ext cx="7520940" cy="54864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en-US" dirty="0" smtClean="0"/>
              <a:t>Mastering sentences </a:t>
            </a:r>
            <a:endParaRPr lang="en-US" dirty="0" smtClean="0"/>
          </a:p>
        </p:txBody>
      </p:sp>
    </p:spTree>
    <p:extLst>
      <p:ext uri="{BB962C8B-B14F-4D97-AF65-F5344CB8AC3E}">
        <p14:creationId xmlns:p14="http://schemas.microsoft.com/office/powerpoint/2010/main" val="1600797951"/>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0200" y="1143000"/>
            <a:ext cx="3018148" cy="2590800"/>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cap="flat">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accent1"/>
                  </a:outerShdw>
                </a:effectLst>
              </a14:hiddenEffects>
            </a:ext>
          </a:extLst>
        </p:spPr>
      </p:pic>
      <p:sp>
        <p:nvSpPr>
          <p:cNvPr id="8" name="Rounded Rectangle 7"/>
          <p:cNvSpPr/>
          <p:nvPr/>
        </p:nvSpPr>
        <p:spPr>
          <a:xfrm>
            <a:off x="533400" y="228600"/>
            <a:ext cx="4114800" cy="457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Side by Side </a:t>
            </a:r>
          </a:p>
          <a:p>
            <a:pPr algn="ctr"/>
            <a:r>
              <a:rPr lang="en-US" sz="3600" dirty="0" smtClean="0">
                <a:solidFill>
                  <a:srgbClr val="00B050"/>
                </a:solidFill>
              </a:rPr>
              <a:t>Great Danes love to play.  </a:t>
            </a:r>
            <a:r>
              <a:rPr lang="en-US" sz="3600" dirty="0" smtClean="0">
                <a:solidFill>
                  <a:schemeClr val="accent2">
                    <a:lumMod val="50000"/>
                  </a:schemeClr>
                </a:solidFill>
              </a:rPr>
              <a:t>They need a long rest after a long afternoon in the backyard with two young children.</a:t>
            </a:r>
            <a:endParaRPr lang="en-US" sz="3600" dirty="0">
              <a:solidFill>
                <a:schemeClr val="accent2">
                  <a:lumMod val="50000"/>
                </a:schemeClr>
              </a:solidFill>
            </a:endParaRPr>
          </a:p>
        </p:txBody>
      </p:sp>
      <p:sp>
        <p:nvSpPr>
          <p:cNvPr id="10" name="Title 1"/>
          <p:cNvSpPr txBox="1">
            <a:spLocks/>
          </p:cNvSpPr>
          <p:nvPr/>
        </p:nvSpPr>
        <p:spPr>
          <a:xfrm>
            <a:off x="278130" y="5318760"/>
            <a:ext cx="7520940" cy="54864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en-US" dirty="0" smtClean="0"/>
              <a:t>Mastering sentences </a:t>
            </a:r>
            <a:endParaRPr lang="en-US" dirty="0" smtClean="0"/>
          </a:p>
        </p:txBody>
      </p:sp>
    </p:spTree>
    <p:extLst>
      <p:ext uri="{BB962C8B-B14F-4D97-AF65-F5344CB8AC3E}">
        <p14:creationId xmlns:p14="http://schemas.microsoft.com/office/powerpoint/2010/main" val="1975268250"/>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Semicolon Sentences </a:t>
            </a:r>
            <a:endParaRPr lang="en-US" dirty="0"/>
          </a:p>
        </p:txBody>
      </p:sp>
      <p:sp>
        <p:nvSpPr>
          <p:cNvPr id="3" name="Text Placeholder 2"/>
          <p:cNvSpPr>
            <a:spLocks noGrp="1"/>
          </p:cNvSpPr>
          <p:nvPr>
            <p:ph type="body" idx="1"/>
          </p:nvPr>
        </p:nvSpPr>
        <p:spPr>
          <a:xfrm>
            <a:off x="822960" y="533400"/>
            <a:ext cx="1463040" cy="548640"/>
          </a:xfrm>
        </p:spPr>
        <p:txBody>
          <a:bodyPr/>
          <a:lstStyle/>
          <a:p>
            <a:r>
              <a:rPr lang="en-US" dirty="0" smtClean="0"/>
              <a:t>Sentence </a:t>
            </a:r>
            <a:endParaRPr lang="en-US" dirty="0"/>
          </a:p>
        </p:txBody>
      </p:sp>
      <p:sp>
        <p:nvSpPr>
          <p:cNvPr id="4" name="Content Placeholder 3"/>
          <p:cNvSpPr>
            <a:spLocks noGrp="1"/>
          </p:cNvSpPr>
          <p:nvPr>
            <p:ph sz="half" idx="2"/>
          </p:nvPr>
        </p:nvSpPr>
        <p:spPr/>
        <p:txBody>
          <a:bodyPr/>
          <a:lstStyle/>
          <a:p>
            <a:r>
              <a:rPr lang="en-US" dirty="0" smtClean="0"/>
              <a:t>The football team deserves the state championship;</a:t>
            </a:r>
          </a:p>
          <a:p>
            <a:r>
              <a:rPr lang="en-US" dirty="0" smtClean="0"/>
              <a:t>Buying a new care is exciting;</a:t>
            </a:r>
            <a:endParaRPr lang="en-US" dirty="0"/>
          </a:p>
        </p:txBody>
      </p:sp>
      <p:sp>
        <p:nvSpPr>
          <p:cNvPr id="5" name="Text Placeholder 4"/>
          <p:cNvSpPr>
            <a:spLocks noGrp="1"/>
          </p:cNvSpPr>
          <p:nvPr>
            <p:ph type="body" sz="quarter" idx="3"/>
          </p:nvPr>
        </p:nvSpPr>
        <p:spPr>
          <a:xfrm>
            <a:off x="3276600" y="518160"/>
            <a:ext cx="1600200" cy="548640"/>
          </a:xfrm>
        </p:spPr>
        <p:txBody>
          <a:bodyPr/>
          <a:lstStyle/>
          <a:p>
            <a:r>
              <a:rPr lang="en-US" dirty="0" smtClean="0"/>
              <a:t>Sentence </a:t>
            </a:r>
            <a:endParaRPr lang="en-US" dirty="0"/>
          </a:p>
        </p:txBody>
      </p:sp>
      <p:sp>
        <p:nvSpPr>
          <p:cNvPr id="6" name="Content Placeholder 5"/>
          <p:cNvSpPr>
            <a:spLocks noGrp="1"/>
          </p:cNvSpPr>
          <p:nvPr>
            <p:ph sz="quarter" idx="4"/>
          </p:nvPr>
        </p:nvSpPr>
        <p:spPr/>
        <p:txBody>
          <a:bodyPr/>
          <a:lstStyle/>
          <a:p>
            <a:r>
              <a:rPr lang="en-US" dirty="0" smtClean="0"/>
              <a:t>the players and the coach are talented and dedicated.</a:t>
            </a:r>
          </a:p>
          <a:p>
            <a:r>
              <a:rPr lang="en-US" dirty="0" smtClean="0"/>
              <a:t>It’s also stressful.</a:t>
            </a:r>
            <a:endParaRPr lang="en-US" dirty="0"/>
          </a:p>
        </p:txBody>
      </p:sp>
      <p:sp>
        <p:nvSpPr>
          <p:cNvPr id="7" name="TextBox 6"/>
          <p:cNvSpPr txBox="1"/>
          <p:nvPr/>
        </p:nvSpPr>
        <p:spPr>
          <a:xfrm>
            <a:off x="2438400" y="641835"/>
            <a:ext cx="762000" cy="584775"/>
          </a:xfrm>
          <a:prstGeom prst="rect">
            <a:avLst/>
          </a:prstGeom>
          <a:noFill/>
        </p:spPr>
        <p:txBody>
          <a:bodyPr wrap="square" rtlCol="0">
            <a:spAutoFit/>
          </a:bodyPr>
          <a:lstStyle/>
          <a:p>
            <a:r>
              <a:rPr lang="en-US" sz="3200" dirty="0" smtClean="0"/>
              <a:t>+(;)</a:t>
            </a:r>
            <a:endParaRPr lang="en-US" sz="3200" dirty="0"/>
          </a:p>
        </p:txBody>
      </p:sp>
      <p:sp>
        <p:nvSpPr>
          <p:cNvPr id="8" name="TextBox 7"/>
          <p:cNvSpPr txBox="1"/>
          <p:nvPr/>
        </p:nvSpPr>
        <p:spPr>
          <a:xfrm>
            <a:off x="4724400" y="600891"/>
            <a:ext cx="381000" cy="584775"/>
          </a:xfrm>
          <a:prstGeom prst="rect">
            <a:avLst/>
          </a:prstGeom>
          <a:noFill/>
        </p:spPr>
        <p:txBody>
          <a:bodyPr wrap="square" rtlCol="0">
            <a:spAutoFit/>
          </a:bodyPr>
          <a:lstStyle/>
          <a:p>
            <a:r>
              <a:rPr lang="en-US" sz="3200" dirty="0" smtClean="0"/>
              <a:t>=</a:t>
            </a:r>
            <a:endParaRPr lang="en-US" sz="3200" dirty="0"/>
          </a:p>
        </p:txBody>
      </p:sp>
      <p:sp>
        <p:nvSpPr>
          <p:cNvPr id="9" name="Text Placeholder 4"/>
          <p:cNvSpPr txBox="1">
            <a:spLocks/>
          </p:cNvSpPr>
          <p:nvPr/>
        </p:nvSpPr>
        <p:spPr>
          <a:xfrm>
            <a:off x="5121322" y="518160"/>
            <a:ext cx="3870278" cy="548640"/>
          </a:xfrm>
          <a:prstGeom prst="rect">
            <a:avLst/>
          </a:prstGeom>
        </p:spPr>
        <p:txBody>
          <a:bodyPr vert="horz" lIns="91440" tIns="45720" rIns="91440" bIns="45720" rtlCol="0" anchor="b">
            <a:normAutofit/>
          </a:bodyPr>
          <a:lstStyle>
            <a:lvl1pPr marL="0" indent="0" algn="l" defTabSz="914400" rtl="0" eaLnBrk="1" latinLnBrk="0" hangingPunct="1">
              <a:spcBef>
                <a:spcPts val="800"/>
              </a:spcBef>
              <a:buFont typeface="Arial" pitchFamily="34" charset="0"/>
              <a:buNone/>
              <a:defRPr lang="en-US" sz="1400" b="0" kern="1200" cap="all" spc="400" baseline="0" dirty="0" smtClean="0">
                <a:solidFill>
                  <a:schemeClr val="tx1"/>
                </a:solidFill>
                <a:latin typeface="+mn-lt"/>
                <a:ea typeface="+mj-ea"/>
                <a:cs typeface="Tunga" pitchFamily="2"/>
              </a:defRPr>
            </a:lvl1pPr>
            <a:lvl2pPr marL="457200" indent="0" algn="l" defTabSz="914400" rtl="0" eaLnBrk="1" latinLnBrk="0" hangingPunct="1">
              <a:spcBef>
                <a:spcPts val="300"/>
              </a:spcBef>
              <a:buClr>
                <a:schemeClr val="accent2"/>
              </a:buClr>
              <a:buFont typeface="Wingdings" pitchFamily="2" charset="2"/>
              <a:buNone/>
              <a:defRPr sz="2000" b="1" kern="1200">
                <a:solidFill>
                  <a:schemeClr val="tx1"/>
                </a:solidFill>
                <a:latin typeface="+mn-lt"/>
                <a:ea typeface="+mn-ea"/>
                <a:cs typeface="+mn-cs"/>
              </a:defRPr>
            </a:lvl2pPr>
            <a:lvl3pPr marL="914400" indent="0" algn="l" defTabSz="914400" rtl="0" eaLnBrk="1" latinLnBrk="0" hangingPunct="1">
              <a:spcBef>
                <a:spcPts val="300"/>
              </a:spcBef>
              <a:buClr>
                <a:schemeClr val="accent2"/>
              </a:buClr>
              <a:buFont typeface="Wingdings" pitchFamily="2" charset="2"/>
              <a:buNone/>
              <a:defRPr sz="1800" b="1" kern="1200">
                <a:solidFill>
                  <a:schemeClr val="tx1"/>
                </a:solidFill>
                <a:latin typeface="+mn-lt"/>
                <a:ea typeface="+mn-ea"/>
                <a:cs typeface="+mn-cs"/>
              </a:defRPr>
            </a:lvl3pPr>
            <a:lvl4pPr marL="1371600" indent="0" algn="l" defTabSz="914400" rtl="0" eaLnBrk="1" latinLnBrk="0" hangingPunct="1">
              <a:spcBef>
                <a:spcPts val="300"/>
              </a:spcBef>
              <a:buClr>
                <a:schemeClr val="accent2"/>
              </a:buClr>
              <a:buFont typeface="Wingdings" pitchFamily="2" charset="2"/>
              <a:buNone/>
              <a:defRPr sz="1600" b="1" kern="1200">
                <a:solidFill>
                  <a:schemeClr val="tx1"/>
                </a:solidFill>
                <a:latin typeface="+mn-lt"/>
                <a:ea typeface="+mn-ea"/>
                <a:cs typeface="+mn-cs"/>
              </a:defRPr>
            </a:lvl4pPr>
            <a:lvl5pPr marL="1828800" indent="0" algn="l" defTabSz="914400" rtl="0" eaLnBrk="1" latinLnBrk="0" hangingPunct="1">
              <a:spcBef>
                <a:spcPts val="300"/>
              </a:spcBef>
              <a:buClr>
                <a:schemeClr val="accent2"/>
              </a:buClr>
              <a:buFont typeface="Wingdings" pitchFamily="2" charset="2"/>
              <a:buNone/>
              <a:defRPr sz="1600" b="1" kern="1200">
                <a:solidFill>
                  <a:schemeClr val="tx1"/>
                </a:solidFill>
                <a:latin typeface="+mn-lt"/>
                <a:ea typeface="+mn-ea"/>
                <a:cs typeface="+mn-cs"/>
              </a:defRPr>
            </a:lvl5pPr>
            <a:lvl6pPr marL="2286000" indent="0" algn="l" defTabSz="914400" rtl="0" eaLnBrk="1" latinLnBrk="0" hangingPunct="1">
              <a:spcBef>
                <a:spcPts val="300"/>
              </a:spcBef>
              <a:buClr>
                <a:schemeClr val="accent2"/>
              </a:buClr>
              <a:buFont typeface="Wingdings" pitchFamily="2" charset="2"/>
              <a:buNone/>
              <a:defRPr sz="1600" b="1" kern="1200">
                <a:solidFill>
                  <a:schemeClr val="tx1"/>
                </a:solidFill>
                <a:latin typeface="+mn-lt"/>
                <a:ea typeface="+mn-ea"/>
                <a:cs typeface="+mn-cs"/>
              </a:defRPr>
            </a:lvl6pPr>
            <a:lvl7pPr marL="2743200" indent="0" algn="l" defTabSz="914400" rtl="0" eaLnBrk="1" latinLnBrk="0" hangingPunct="1">
              <a:spcBef>
                <a:spcPts val="300"/>
              </a:spcBef>
              <a:buClr>
                <a:schemeClr val="accent2"/>
              </a:buClr>
              <a:buFont typeface="Wingdings" pitchFamily="2" charset="2"/>
              <a:buNone/>
              <a:defRPr sz="1600" b="1" kern="1200">
                <a:solidFill>
                  <a:schemeClr val="tx1"/>
                </a:solidFill>
                <a:latin typeface="+mn-lt"/>
                <a:ea typeface="+mn-ea"/>
                <a:cs typeface="+mn-cs"/>
              </a:defRPr>
            </a:lvl7pPr>
            <a:lvl8pPr marL="3200400" indent="0" algn="l" defTabSz="914400" rtl="0" eaLnBrk="1" latinLnBrk="0" hangingPunct="1">
              <a:spcBef>
                <a:spcPts val="300"/>
              </a:spcBef>
              <a:buClr>
                <a:schemeClr val="accent2"/>
              </a:buClr>
              <a:buFont typeface="Wingdings" pitchFamily="2" charset="2"/>
              <a:buNone/>
              <a:defRPr sz="1600" b="1" kern="1200">
                <a:solidFill>
                  <a:schemeClr val="tx1"/>
                </a:solidFill>
                <a:latin typeface="+mn-lt"/>
                <a:ea typeface="+mn-ea"/>
                <a:cs typeface="+mn-cs"/>
              </a:defRPr>
            </a:lvl8pPr>
            <a:lvl9pPr marL="3657600" indent="0" algn="l" defTabSz="914400" rtl="0" eaLnBrk="1" latinLnBrk="0" hangingPunct="1">
              <a:spcBef>
                <a:spcPts val="300"/>
              </a:spcBef>
              <a:buClr>
                <a:schemeClr val="accent2"/>
              </a:buClr>
              <a:buFont typeface="Wingdings" pitchFamily="2" charset="2"/>
              <a:buNone/>
              <a:defRPr sz="1600" b="1" kern="1200">
                <a:solidFill>
                  <a:schemeClr val="tx1"/>
                </a:solidFill>
                <a:latin typeface="+mn-lt"/>
                <a:ea typeface="+mn-ea"/>
                <a:cs typeface="+mn-cs"/>
              </a:defRPr>
            </a:lvl9pPr>
          </a:lstStyle>
          <a:p>
            <a:r>
              <a:rPr lang="en-US" dirty="0" smtClean="0"/>
              <a:t>A complete thought  </a:t>
            </a:r>
            <a:endParaRPr lang="en-US" dirty="0"/>
          </a:p>
        </p:txBody>
      </p:sp>
      <p:sp>
        <p:nvSpPr>
          <p:cNvPr id="10" name="Text Placeholder 4"/>
          <p:cNvSpPr txBox="1">
            <a:spLocks/>
          </p:cNvSpPr>
          <p:nvPr/>
        </p:nvSpPr>
        <p:spPr>
          <a:xfrm>
            <a:off x="2436125" y="1066800"/>
            <a:ext cx="4620336" cy="548640"/>
          </a:xfrm>
          <a:prstGeom prst="rect">
            <a:avLst/>
          </a:prstGeom>
        </p:spPr>
        <p:txBody>
          <a:bodyPr vert="horz" lIns="91440" tIns="45720" rIns="91440" bIns="45720" rtlCol="0" anchor="b">
            <a:normAutofit/>
          </a:bodyPr>
          <a:lstStyle>
            <a:lvl1pPr marL="0" indent="0" algn="l" defTabSz="914400" rtl="0" eaLnBrk="1" latinLnBrk="0" hangingPunct="1">
              <a:spcBef>
                <a:spcPts val="800"/>
              </a:spcBef>
              <a:buFont typeface="Arial" pitchFamily="34" charset="0"/>
              <a:buNone/>
              <a:defRPr lang="en-US" sz="1400" b="0" kern="1200" cap="all" spc="400" baseline="0" dirty="0" smtClean="0">
                <a:solidFill>
                  <a:schemeClr val="tx1"/>
                </a:solidFill>
                <a:latin typeface="+mn-lt"/>
                <a:ea typeface="+mj-ea"/>
                <a:cs typeface="Tunga" pitchFamily="2"/>
              </a:defRPr>
            </a:lvl1pPr>
            <a:lvl2pPr marL="457200" indent="0" algn="l" defTabSz="914400" rtl="0" eaLnBrk="1" latinLnBrk="0" hangingPunct="1">
              <a:spcBef>
                <a:spcPts val="300"/>
              </a:spcBef>
              <a:buClr>
                <a:schemeClr val="accent2"/>
              </a:buClr>
              <a:buFont typeface="Wingdings" pitchFamily="2" charset="2"/>
              <a:buNone/>
              <a:defRPr sz="2000" b="1" kern="1200">
                <a:solidFill>
                  <a:schemeClr val="tx1"/>
                </a:solidFill>
                <a:latin typeface="+mn-lt"/>
                <a:ea typeface="+mn-ea"/>
                <a:cs typeface="+mn-cs"/>
              </a:defRPr>
            </a:lvl2pPr>
            <a:lvl3pPr marL="914400" indent="0" algn="l" defTabSz="914400" rtl="0" eaLnBrk="1" latinLnBrk="0" hangingPunct="1">
              <a:spcBef>
                <a:spcPts val="300"/>
              </a:spcBef>
              <a:buClr>
                <a:schemeClr val="accent2"/>
              </a:buClr>
              <a:buFont typeface="Wingdings" pitchFamily="2" charset="2"/>
              <a:buNone/>
              <a:defRPr sz="1800" b="1" kern="1200">
                <a:solidFill>
                  <a:schemeClr val="tx1"/>
                </a:solidFill>
                <a:latin typeface="+mn-lt"/>
                <a:ea typeface="+mn-ea"/>
                <a:cs typeface="+mn-cs"/>
              </a:defRPr>
            </a:lvl3pPr>
            <a:lvl4pPr marL="1371600" indent="0" algn="l" defTabSz="914400" rtl="0" eaLnBrk="1" latinLnBrk="0" hangingPunct="1">
              <a:spcBef>
                <a:spcPts val="300"/>
              </a:spcBef>
              <a:buClr>
                <a:schemeClr val="accent2"/>
              </a:buClr>
              <a:buFont typeface="Wingdings" pitchFamily="2" charset="2"/>
              <a:buNone/>
              <a:defRPr sz="1600" b="1" kern="1200">
                <a:solidFill>
                  <a:schemeClr val="tx1"/>
                </a:solidFill>
                <a:latin typeface="+mn-lt"/>
                <a:ea typeface="+mn-ea"/>
                <a:cs typeface="+mn-cs"/>
              </a:defRPr>
            </a:lvl4pPr>
            <a:lvl5pPr marL="1828800" indent="0" algn="l" defTabSz="914400" rtl="0" eaLnBrk="1" latinLnBrk="0" hangingPunct="1">
              <a:spcBef>
                <a:spcPts val="300"/>
              </a:spcBef>
              <a:buClr>
                <a:schemeClr val="accent2"/>
              </a:buClr>
              <a:buFont typeface="Wingdings" pitchFamily="2" charset="2"/>
              <a:buNone/>
              <a:defRPr sz="1600" b="1" kern="1200">
                <a:solidFill>
                  <a:schemeClr val="tx1"/>
                </a:solidFill>
                <a:latin typeface="+mn-lt"/>
                <a:ea typeface="+mn-ea"/>
                <a:cs typeface="+mn-cs"/>
              </a:defRPr>
            </a:lvl5pPr>
            <a:lvl6pPr marL="2286000" indent="0" algn="l" defTabSz="914400" rtl="0" eaLnBrk="1" latinLnBrk="0" hangingPunct="1">
              <a:spcBef>
                <a:spcPts val="300"/>
              </a:spcBef>
              <a:buClr>
                <a:schemeClr val="accent2"/>
              </a:buClr>
              <a:buFont typeface="Wingdings" pitchFamily="2" charset="2"/>
              <a:buNone/>
              <a:defRPr sz="1600" b="1" kern="1200">
                <a:solidFill>
                  <a:schemeClr val="tx1"/>
                </a:solidFill>
                <a:latin typeface="+mn-lt"/>
                <a:ea typeface="+mn-ea"/>
                <a:cs typeface="+mn-cs"/>
              </a:defRPr>
            </a:lvl6pPr>
            <a:lvl7pPr marL="2743200" indent="0" algn="l" defTabSz="914400" rtl="0" eaLnBrk="1" latinLnBrk="0" hangingPunct="1">
              <a:spcBef>
                <a:spcPts val="300"/>
              </a:spcBef>
              <a:buClr>
                <a:schemeClr val="accent2"/>
              </a:buClr>
              <a:buFont typeface="Wingdings" pitchFamily="2" charset="2"/>
              <a:buNone/>
              <a:defRPr sz="1600" b="1" kern="1200">
                <a:solidFill>
                  <a:schemeClr val="tx1"/>
                </a:solidFill>
                <a:latin typeface="+mn-lt"/>
                <a:ea typeface="+mn-ea"/>
                <a:cs typeface="+mn-cs"/>
              </a:defRPr>
            </a:lvl7pPr>
            <a:lvl8pPr marL="3200400" indent="0" algn="l" defTabSz="914400" rtl="0" eaLnBrk="1" latinLnBrk="0" hangingPunct="1">
              <a:spcBef>
                <a:spcPts val="300"/>
              </a:spcBef>
              <a:buClr>
                <a:schemeClr val="accent2"/>
              </a:buClr>
              <a:buFont typeface="Wingdings" pitchFamily="2" charset="2"/>
              <a:buNone/>
              <a:defRPr sz="1600" b="1" kern="1200">
                <a:solidFill>
                  <a:schemeClr val="tx1"/>
                </a:solidFill>
                <a:latin typeface="+mn-lt"/>
                <a:ea typeface="+mn-ea"/>
                <a:cs typeface="+mn-cs"/>
              </a:defRPr>
            </a:lvl8pPr>
            <a:lvl9pPr marL="3657600" indent="0" algn="l" defTabSz="914400" rtl="0" eaLnBrk="1" latinLnBrk="0" hangingPunct="1">
              <a:spcBef>
                <a:spcPts val="300"/>
              </a:spcBef>
              <a:buClr>
                <a:schemeClr val="accent2"/>
              </a:buClr>
              <a:buFont typeface="Wingdings" pitchFamily="2" charset="2"/>
              <a:buNone/>
              <a:defRPr sz="1600" b="1" kern="1200">
                <a:solidFill>
                  <a:schemeClr val="tx1"/>
                </a:solidFill>
                <a:latin typeface="+mn-lt"/>
                <a:ea typeface="+mn-ea"/>
                <a:cs typeface="+mn-cs"/>
              </a:defRPr>
            </a:lvl9pPr>
          </a:lstStyle>
          <a:p>
            <a:r>
              <a:rPr lang="en-US" dirty="0" smtClean="0"/>
              <a:t>A TYPE OF COMPOUND SENTENCE </a:t>
            </a:r>
            <a:endParaRPr lang="en-US" dirty="0"/>
          </a:p>
        </p:txBody>
      </p:sp>
      <p:cxnSp>
        <p:nvCxnSpPr>
          <p:cNvPr id="12" name="Straight Connector 11"/>
          <p:cNvCxnSpPr/>
          <p:nvPr/>
        </p:nvCxnSpPr>
        <p:spPr>
          <a:xfrm>
            <a:off x="685800" y="2895600"/>
            <a:ext cx="7467600" cy="0"/>
          </a:xfrm>
          <a:prstGeom prst="line">
            <a:avLst/>
          </a:prstGeom>
        </p:spPr>
        <p:style>
          <a:lnRef idx="1">
            <a:schemeClr val="accent1"/>
          </a:lnRef>
          <a:fillRef idx="0">
            <a:schemeClr val="accent1"/>
          </a:fillRef>
          <a:effectRef idx="0">
            <a:schemeClr val="accent1"/>
          </a:effectRef>
          <a:fontRef idx="minor">
            <a:schemeClr val="tx1"/>
          </a:fontRef>
        </p:style>
      </p:cxnSp>
      <p:sp>
        <p:nvSpPr>
          <p:cNvPr id="13" name="Title 1"/>
          <p:cNvSpPr txBox="1">
            <a:spLocks/>
          </p:cNvSpPr>
          <p:nvPr/>
        </p:nvSpPr>
        <p:spPr>
          <a:xfrm>
            <a:off x="278130" y="5318760"/>
            <a:ext cx="7520940" cy="54864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en-US" dirty="0" smtClean="0"/>
              <a:t>Mastering sentences </a:t>
            </a:r>
            <a:endParaRPr lang="en-US" dirty="0" smtClean="0"/>
          </a:p>
        </p:txBody>
      </p:sp>
    </p:spTree>
    <p:extLst>
      <p:ext uri="{BB962C8B-B14F-4D97-AF65-F5344CB8AC3E}">
        <p14:creationId xmlns:p14="http://schemas.microsoft.com/office/powerpoint/2010/main" val="1070710358"/>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0200" y="1143000"/>
            <a:ext cx="3018148" cy="2590800"/>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cap="flat">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accent1"/>
                  </a:outerShdw>
                </a:effectLst>
              </a14:hiddenEffects>
            </a:ext>
          </a:extLst>
        </p:spPr>
      </p:pic>
      <p:sp>
        <p:nvSpPr>
          <p:cNvPr id="8" name="Rounded Rectangle 7"/>
          <p:cNvSpPr/>
          <p:nvPr/>
        </p:nvSpPr>
        <p:spPr>
          <a:xfrm>
            <a:off x="533400" y="228600"/>
            <a:ext cx="4114800" cy="457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Semi Colon</a:t>
            </a:r>
          </a:p>
          <a:p>
            <a:pPr algn="ctr"/>
            <a:r>
              <a:rPr lang="en-US" sz="4000" dirty="0" smtClean="0"/>
              <a:t>Dogs need their rest</a:t>
            </a:r>
            <a:r>
              <a:rPr lang="en-US" sz="4000" dirty="0" smtClean="0">
                <a:solidFill>
                  <a:srgbClr val="FF0000"/>
                </a:solidFill>
              </a:rPr>
              <a:t>;</a:t>
            </a:r>
            <a:r>
              <a:rPr lang="en-US" sz="4000" dirty="0" smtClean="0"/>
              <a:t> especially after a long afternoon playing with two young children. </a:t>
            </a:r>
            <a:endParaRPr lang="en-US" sz="4000" dirty="0"/>
          </a:p>
        </p:txBody>
      </p:sp>
      <p:sp>
        <p:nvSpPr>
          <p:cNvPr id="10" name="Title 1"/>
          <p:cNvSpPr txBox="1">
            <a:spLocks/>
          </p:cNvSpPr>
          <p:nvPr/>
        </p:nvSpPr>
        <p:spPr>
          <a:xfrm>
            <a:off x="278130" y="5318760"/>
            <a:ext cx="7520940" cy="54864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en-US" dirty="0" smtClean="0"/>
              <a:t>Mastering sentences </a:t>
            </a:r>
            <a:endParaRPr lang="en-US" dirty="0" smtClean="0"/>
          </a:p>
        </p:txBody>
      </p:sp>
    </p:spTree>
    <p:extLst>
      <p:ext uri="{BB962C8B-B14F-4D97-AF65-F5344CB8AC3E}">
        <p14:creationId xmlns:p14="http://schemas.microsoft.com/office/powerpoint/2010/main" val="2734469176"/>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Rhetorical questions </a:t>
            </a:r>
            <a:endParaRPr lang="en-US" dirty="0"/>
          </a:p>
        </p:txBody>
      </p:sp>
      <p:sp>
        <p:nvSpPr>
          <p:cNvPr id="3" name="Text Placeholder 2"/>
          <p:cNvSpPr>
            <a:spLocks noGrp="1"/>
          </p:cNvSpPr>
          <p:nvPr>
            <p:ph type="body" idx="1"/>
          </p:nvPr>
        </p:nvSpPr>
        <p:spPr/>
        <p:txBody>
          <a:bodyPr/>
          <a:lstStyle/>
          <a:p>
            <a:r>
              <a:rPr lang="en-US" dirty="0" smtClean="0"/>
              <a:t>Question for attention</a:t>
            </a:r>
            <a:endParaRPr lang="en-US" dirty="0"/>
          </a:p>
        </p:txBody>
      </p:sp>
      <p:sp>
        <p:nvSpPr>
          <p:cNvPr id="4" name="Content Placeholder 3"/>
          <p:cNvSpPr>
            <a:spLocks noGrp="1"/>
          </p:cNvSpPr>
          <p:nvPr>
            <p:ph sz="half" idx="2"/>
          </p:nvPr>
        </p:nvSpPr>
        <p:spPr/>
        <p:txBody>
          <a:bodyPr>
            <a:normAutofit lnSpcReduction="10000"/>
          </a:bodyPr>
          <a:lstStyle/>
          <a:p>
            <a:r>
              <a:rPr lang="en-US" dirty="0" smtClean="0"/>
              <a:t>What is your school doing to improve test scores?</a:t>
            </a:r>
          </a:p>
          <a:p>
            <a:endParaRPr lang="en-US" dirty="0"/>
          </a:p>
          <a:p>
            <a:r>
              <a:rPr lang="en-US" dirty="0" smtClean="0"/>
              <a:t>How are community centers meeting the needs of teenager?	</a:t>
            </a:r>
            <a:endParaRPr lang="en-US" dirty="0"/>
          </a:p>
        </p:txBody>
      </p:sp>
      <p:sp>
        <p:nvSpPr>
          <p:cNvPr id="5" name="Text Placeholder 4"/>
          <p:cNvSpPr>
            <a:spLocks noGrp="1"/>
          </p:cNvSpPr>
          <p:nvPr>
            <p:ph type="body" sz="quarter" idx="3"/>
          </p:nvPr>
        </p:nvSpPr>
        <p:spPr/>
        <p:txBody>
          <a:bodyPr/>
          <a:lstStyle/>
          <a:p>
            <a:r>
              <a:rPr lang="en-US" dirty="0" smtClean="0"/>
              <a:t>State the main idea </a:t>
            </a:r>
            <a:endParaRPr lang="en-US" dirty="0"/>
          </a:p>
        </p:txBody>
      </p:sp>
      <p:sp>
        <p:nvSpPr>
          <p:cNvPr id="6" name="Content Placeholder 5"/>
          <p:cNvSpPr>
            <a:spLocks noGrp="1"/>
          </p:cNvSpPr>
          <p:nvPr>
            <p:ph sz="quarter" idx="4"/>
          </p:nvPr>
        </p:nvSpPr>
        <p:spPr>
          <a:xfrm>
            <a:off x="4700016" y="1701848"/>
            <a:ext cx="3200400" cy="3632152"/>
          </a:xfrm>
        </p:spPr>
        <p:txBody>
          <a:bodyPr>
            <a:normAutofit lnSpcReduction="10000"/>
          </a:bodyPr>
          <a:lstStyle/>
          <a:p>
            <a:r>
              <a:rPr lang="en-US" dirty="0" smtClean="0"/>
              <a:t>Our school has purchased an exciting new literacy program </a:t>
            </a:r>
          </a:p>
          <a:p>
            <a:r>
              <a:rPr lang="en-US" dirty="0" smtClean="0"/>
              <a:t>In our city, they offer places to gather, help with homework, and provide scholarships for summer camp.</a:t>
            </a:r>
            <a:endParaRPr lang="en-US" dirty="0"/>
          </a:p>
        </p:txBody>
      </p:sp>
      <p:cxnSp>
        <p:nvCxnSpPr>
          <p:cNvPr id="8" name="Straight Connector 7"/>
          <p:cNvCxnSpPr/>
          <p:nvPr/>
        </p:nvCxnSpPr>
        <p:spPr>
          <a:xfrm>
            <a:off x="838200" y="3124200"/>
            <a:ext cx="7086600"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Title 1"/>
          <p:cNvSpPr txBox="1">
            <a:spLocks/>
          </p:cNvSpPr>
          <p:nvPr/>
        </p:nvSpPr>
        <p:spPr>
          <a:xfrm>
            <a:off x="278130" y="5318760"/>
            <a:ext cx="7520940" cy="54864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en-US" dirty="0" smtClean="0"/>
              <a:t>Mastering sentences </a:t>
            </a:r>
            <a:endParaRPr lang="en-US" dirty="0" smtClean="0"/>
          </a:p>
        </p:txBody>
      </p:sp>
    </p:spTree>
    <p:extLst>
      <p:ext uri="{BB962C8B-B14F-4D97-AF65-F5344CB8AC3E}">
        <p14:creationId xmlns:p14="http://schemas.microsoft.com/office/powerpoint/2010/main" val="2763615286"/>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0200" y="1143000"/>
            <a:ext cx="3018148" cy="2590800"/>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cap="flat">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accent1"/>
                  </a:outerShdw>
                </a:effectLst>
              </a14:hiddenEffects>
            </a:ext>
          </a:extLst>
        </p:spPr>
      </p:pic>
      <p:sp>
        <p:nvSpPr>
          <p:cNvPr id="8" name="Rounded Rectangle 7"/>
          <p:cNvSpPr/>
          <p:nvPr/>
        </p:nvSpPr>
        <p:spPr>
          <a:xfrm>
            <a:off x="533400" y="228600"/>
            <a:ext cx="4114800" cy="457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Rhetorical Question</a:t>
            </a:r>
          </a:p>
          <a:p>
            <a:pPr algn="ctr"/>
            <a:r>
              <a:rPr lang="en-US" sz="4000" dirty="0" smtClean="0"/>
              <a:t>How do you wear out a dog</a:t>
            </a:r>
            <a:r>
              <a:rPr lang="en-US" sz="4000" dirty="0" smtClean="0">
                <a:solidFill>
                  <a:srgbClr val="FF0000"/>
                </a:solidFill>
              </a:rPr>
              <a:t>? </a:t>
            </a:r>
            <a:r>
              <a:rPr lang="en-US" sz="4000" dirty="0" smtClean="0"/>
              <a:t>All you need is two young children, a large backyard and many toys.</a:t>
            </a:r>
            <a:endParaRPr lang="en-US" sz="4000" dirty="0"/>
          </a:p>
        </p:txBody>
      </p:sp>
      <p:sp>
        <p:nvSpPr>
          <p:cNvPr id="10" name="Title 1"/>
          <p:cNvSpPr txBox="1">
            <a:spLocks/>
          </p:cNvSpPr>
          <p:nvPr/>
        </p:nvSpPr>
        <p:spPr>
          <a:xfrm>
            <a:off x="278130" y="5318760"/>
            <a:ext cx="7520940" cy="54864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en-US" dirty="0" smtClean="0"/>
              <a:t>Mastering sentences </a:t>
            </a:r>
            <a:endParaRPr lang="en-US" dirty="0" smtClean="0"/>
          </a:p>
        </p:txBody>
      </p:sp>
    </p:spTree>
    <p:extLst>
      <p:ext uri="{BB962C8B-B14F-4D97-AF65-F5344CB8AC3E}">
        <p14:creationId xmlns:p14="http://schemas.microsoft.com/office/powerpoint/2010/main" val="3332389367"/>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 plus; use an infinitive </a:t>
            </a:r>
            <a:endParaRPr lang="en-US" dirty="0"/>
          </a:p>
        </p:txBody>
      </p:sp>
      <p:sp>
        <p:nvSpPr>
          <p:cNvPr id="3" name="TextBox 2"/>
          <p:cNvSpPr txBox="1"/>
          <p:nvPr/>
        </p:nvSpPr>
        <p:spPr>
          <a:xfrm>
            <a:off x="990600" y="914400"/>
            <a:ext cx="3581400" cy="2554545"/>
          </a:xfrm>
          <a:prstGeom prst="rect">
            <a:avLst/>
          </a:prstGeom>
          <a:solidFill>
            <a:srgbClr val="00B050"/>
          </a:solidFill>
        </p:spPr>
        <p:txBody>
          <a:bodyPr wrap="square" rtlCol="0">
            <a:spAutoFit/>
          </a:bodyPr>
          <a:lstStyle/>
          <a:p>
            <a:r>
              <a:rPr lang="en-US" sz="4000" dirty="0" smtClean="0"/>
              <a:t>to succeed</a:t>
            </a:r>
          </a:p>
          <a:p>
            <a:r>
              <a:rPr lang="en-US" sz="4000" dirty="0" smtClean="0"/>
              <a:t>to accomplish</a:t>
            </a:r>
          </a:p>
          <a:p>
            <a:r>
              <a:rPr lang="en-US" sz="4000" dirty="0" smtClean="0"/>
              <a:t>to finish </a:t>
            </a:r>
          </a:p>
          <a:p>
            <a:r>
              <a:rPr lang="en-US" sz="4000" dirty="0" smtClean="0"/>
              <a:t>to win </a:t>
            </a:r>
            <a:endParaRPr lang="en-US" sz="4000" dirty="0"/>
          </a:p>
        </p:txBody>
      </p:sp>
      <p:sp>
        <p:nvSpPr>
          <p:cNvPr id="4" name="Oval 3"/>
          <p:cNvSpPr/>
          <p:nvPr/>
        </p:nvSpPr>
        <p:spPr>
          <a:xfrm>
            <a:off x="4800600" y="152400"/>
            <a:ext cx="4038600" cy="2971800"/>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An infinitive is a verb proceeded by the word ‘to</a:t>
            </a:r>
            <a:r>
              <a:rPr lang="en-US" dirty="0" smtClean="0"/>
              <a:t>’</a:t>
            </a:r>
            <a:endParaRPr lang="en-US" dirty="0"/>
          </a:p>
        </p:txBody>
      </p:sp>
      <p:sp>
        <p:nvSpPr>
          <p:cNvPr id="5" name="TextBox 4"/>
          <p:cNvSpPr txBox="1"/>
          <p:nvPr/>
        </p:nvSpPr>
        <p:spPr>
          <a:xfrm>
            <a:off x="152400" y="3468945"/>
            <a:ext cx="8686800" cy="1384995"/>
          </a:xfrm>
          <a:prstGeom prst="rect">
            <a:avLst/>
          </a:prstGeom>
          <a:noFill/>
        </p:spPr>
        <p:txBody>
          <a:bodyPr wrap="square" rtlCol="0">
            <a:spAutoFit/>
          </a:bodyPr>
          <a:lstStyle/>
          <a:p>
            <a:pPr marL="285750" indent="-285750">
              <a:buFont typeface="Arial" pitchFamily="34" charset="0"/>
              <a:buChar char="•"/>
            </a:pPr>
            <a:r>
              <a:rPr lang="en-US" sz="2800" dirty="0" smtClean="0"/>
              <a:t>To win at chess, players need to master three skills. </a:t>
            </a:r>
          </a:p>
          <a:p>
            <a:pPr marL="285750" indent="-285750">
              <a:buFont typeface="Arial" pitchFamily="34" charset="0"/>
              <a:buChar char="•"/>
            </a:pPr>
            <a:r>
              <a:rPr lang="en-US" sz="2800" dirty="0" smtClean="0"/>
              <a:t>To impress her guests at our New Year’s dinner, my aunt created the most incredible culinary surprises. </a:t>
            </a:r>
            <a:endParaRPr lang="en-US" sz="2800" dirty="0"/>
          </a:p>
        </p:txBody>
      </p:sp>
      <p:sp>
        <p:nvSpPr>
          <p:cNvPr id="6" name="Title 1"/>
          <p:cNvSpPr txBox="1">
            <a:spLocks/>
          </p:cNvSpPr>
          <p:nvPr/>
        </p:nvSpPr>
        <p:spPr>
          <a:xfrm>
            <a:off x="278130" y="5318760"/>
            <a:ext cx="7520940" cy="54864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en-US" dirty="0" smtClean="0"/>
              <a:t>Mastering sentences </a:t>
            </a:r>
            <a:endParaRPr lang="en-US" dirty="0" smtClean="0"/>
          </a:p>
        </p:txBody>
      </p:sp>
    </p:spTree>
    <p:extLst>
      <p:ext uri="{BB962C8B-B14F-4D97-AF65-F5344CB8AC3E}">
        <p14:creationId xmlns:p14="http://schemas.microsoft.com/office/powerpoint/2010/main" val="5027312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smtClean="0"/>
              <a:t>Material Tour</a:t>
            </a:r>
          </a:p>
        </p:txBody>
      </p:sp>
      <p:sp>
        <p:nvSpPr>
          <p:cNvPr id="5123" name="Slide Number Placeholder 4"/>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fld id="{6F74E704-F932-4EB3-8DB6-626E92A49ED5}" type="slidenum">
              <a:rPr lang="en-US" sz="1400" smtClean="0">
                <a:latin typeface="Arial" charset="0"/>
              </a:rPr>
              <a:pPr eaLnBrk="1" hangingPunct="1"/>
              <a:t>9</a:t>
            </a:fld>
            <a:endParaRPr lang="en-US" sz="1400" smtClean="0">
              <a:latin typeface="Arial" charset="0"/>
            </a:endParaRPr>
          </a:p>
        </p:txBody>
      </p:sp>
      <p:pic>
        <p:nvPicPr>
          <p:cNvPr id="6" name="Picture 5" descr="primmanual.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85800" y="2209800"/>
            <a:ext cx="2301875"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intermediatemanual.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276600" y="2209800"/>
            <a:ext cx="2286000" cy="2344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secondarymanual.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715000" y="2209800"/>
            <a:ext cx="2286000" cy="2344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7" name="TextBox 8"/>
          <p:cNvSpPr txBox="1">
            <a:spLocks noChangeArrowheads="1"/>
          </p:cNvSpPr>
          <p:nvPr/>
        </p:nvSpPr>
        <p:spPr bwMode="auto">
          <a:xfrm>
            <a:off x="2286000" y="5181600"/>
            <a:ext cx="4572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3600" b="1" u="sng">
                <a:solidFill>
                  <a:srgbClr val="660066"/>
                </a:solidFill>
              </a:rPr>
              <a:t>Teacher Manuals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ssolve">
                                      <p:cBhvr>
                                        <p:cTn id="12" dur="500"/>
                                        <p:tgtEl>
                                          <p:spTgt spid="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dissolv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0200" y="1143000"/>
            <a:ext cx="3018148" cy="2590800"/>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cap="flat">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accent1"/>
                  </a:outerShdw>
                </a:effectLst>
              </a14:hiddenEffects>
            </a:ext>
          </a:extLst>
        </p:spPr>
      </p:pic>
      <p:sp>
        <p:nvSpPr>
          <p:cNvPr id="8" name="Rounded Rectangle 7"/>
          <p:cNvSpPr/>
          <p:nvPr/>
        </p:nvSpPr>
        <p:spPr>
          <a:xfrm>
            <a:off x="533400" y="228600"/>
            <a:ext cx="4114800" cy="457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To Plus; Infinitive </a:t>
            </a:r>
          </a:p>
          <a:p>
            <a:pPr algn="ctr"/>
            <a:r>
              <a:rPr lang="en-US" sz="4000" dirty="0" smtClean="0">
                <a:solidFill>
                  <a:srgbClr val="FF0000"/>
                </a:solidFill>
              </a:rPr>
              <a:t>To</a:t>
            </a:r>
            <a:r>
              <a:rPr lang="en-US" sz="4000" dirty="0" smtClean="0"/>
              <a:t> tire a Great Dane, you need two children and a beautiful afternoon.</a:t>
            </a:r>
            <a:endParaRPr lang="en-US" sz="4000" dirty="0"/>
          </a:p>
        </p:txBody>
      </p:sp>
      <p:sp>
        <p:nvSpPr>
          <p:cNvPr id="10" name="Title 1"/>
          <p:cNvSpPr txBox="1">
            <a:spLocks/>
          </p:cNvSpPr>
          <p:nvPr/>
        </p:nvSpPr>
        <p:spPr>
          <a:xfrm>
            <a:off x="278130" y="5318760"/>
            <a:ext cx="7520940" cy="54864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en-US" dirty="0" smtClean="0"/>
              <a:t>Mastering sentences </a:t>
            </a:r>
            <a:endParaRPr lang="en-US" dirty="0" smtClean="0"/>
          </a:p>
        </p:txBody>
      </p:sp>
    </p:spTree>
    <p:extLst>
      <p:ext uri="{BB962C8B-B14F-4D97-AF65-F5344CB8AC3E}">
        <p14:creationId xmlns:p14="http://schemas.microsoft.com/office/powerpoint/2010/main" val="2976746218"/>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76200"/>
            <a:ext cx="7520940" cy="548640"/>
          </a:xfrm>
        </p:spPr>
        <p:txBody>
          <a:bodyPr/>
          <a:lstStyle/>
          <a:p>
            <a:r>
              <a:rPr lang="en-US" dirty="0" smtClean="0"/>
              <a:t>Other type of Sentences </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233405592"/>
              </p:ext>
            </p:extLst>
          </p:nvPr>
        </p:nvGraphicFramePr>
        <p:xfrm>
          <a:off x="228600" y="609600"/>
          <a:ext cx="8839200" cy="4485640"/>
        </p:xfrm>
        <a:graphic>
          <a:graphicData uri="http://schemas.openxmlformats.org/drawingml/2006/table">
            <a:tbl>
              <a:tblPr firstRow="1" bandRow="1">
                <a:tableStyleId>{F5AB1C69-6EDB-4FF4-983F-18BD219EF322}</a:tableStyleId>
              </a:tblPr>
              <a:tblGrid>
                <a:gridCol w="2209800"/>
                <a:gridCol w="6629400"/>
              </a:tblGrid>
              <a:tr h="370840">
                <a:tc>
                  <a:txBody>
                    <a:bodyPr/>
                    <a:lstStyle/>
                    <a:p>
                      <a:r>
                        <a:rPr lang="en-US" dirty="0" smtClean="0"/>
                        <a:t>Type </a:t>
                      </a:r>
                      <a:endParaRPr lang="en-US" dirty="0"/>
                    </a:p>
                  </a:txBody>
                  <a:tcPr/>
                </a:tc>
                <a:tc>
                  <a:txBody>
                    <a:bodyPr/>
                    <a:lstStyle/>
                    <a:p>
                      <a:r>
                        <a:rPr lang="en-US" dirty="0" smtClean="0"/>
                        <a:t>Example </a:t>
                      </a:r>
                      <a:endParaRPr lang="en-US" dirty="0"/>
                    </a:p>
                  </a:txBody>
                  <a:tcPr/>
                </a:tc>
              </a:tr>
              <a:tr h="370840">
                <a:tc>
                  <a:txBody>
                    <a:bodyPr/>
                    <a:lstStyle/>
                    <a:p>
                      <a:r>
                        <a:rPr lang="en-US" dirty="0" smtClean="0"/>
                        <a:t>Where or When</a:t>
                      </a:r>
                      <a:r>
                        <a:rPr lang="en-US" baseline="0" dirty="0" smtClean="0"/>
                        <a:t> + What’s Happening </a:t>
                      </a:r>
                      <a:endParaRPr lang="en-US" dirty="0"/>
                    </a:p>
                  </a:txBody>
                  <a:tcPr/>
                </a:tc>
                <a:tc>
                  <a:txBody>
                    <a:bodyPr/>
                    <a:lstStyle/>
                    <a:p>
                      <a:r>
                        <a:rPr lang="en-US" dirty="0" smtClean="0"/>
                        <a:t>In drama</a:t>
                      </a:r>
                      <a:r>
                        <a:rPr lang="en-US" baseline="0" dirty="0" smtClean="0"/>
                        <a:t> class we learned several ways to project our voices.</a:t>
                      </a:r>
                      <a:endParaRPr lang="en-US" dirty="0"/>
                    </a:p>
                  </a:txBody>
                  <a:tcPr/>
                </a:tc>
              </a:tr>
              <a:tr h="370840">
                <a:tc>
                  <a:txBody>
                    <a:bodyPr/>
                    <a:lstStyle/>
                    <a:p>
                      <a:r>
                        <a:rPr lang="en-US" dirty="0" smtClean="0"/>
                        <a:t>However Statement </a:t>
                      </a:r>
                      <a:endParaRPr lang="en-US" dirty="0"/>
                    </a:p>
                  </a:txBody>
                  <a:tcPr/>
                </a:tc>
                <a:tc>
                  <a:txBody>
                    <a:bodyPr/>
                    <a:lstStyle/>
                    <a:p>
                      <a:r>
                        <a:rPr lang="en-US" dirty="0" smtClean="0"/>
                        <a:t>The new</a:t>
                      </a:r>
                      <a:r>
                        <a:rPr lang="en-US" baseline="0" dirty="0" smtClean="0"/>
                        <a:t> rules for school cafeteria seemed unfair to the students; however, the rules have made the cafeteria a better place to eat.</a:t>
                      </a:r>
                      <a:endParaRPr lang="en-US" dirty="0"/>
                    </a:p>
                  </a:txBody>
                  <a:tcPr/>
                </a:tc>
              </a:tr>
              <a:tr h="370840">
                <a:tc>
                  <a:txBody>
                    <a:bodyPr/>
                    <a:lstStyle/>
                    <a:p>
                      <a:r>
                        <a:rPr lang="en-US" dirty="0" smtClean="0"/>
                        <a:t>A Few Good Prepositions </a:t>
                      </a:r>
                      <a:endParaRPr lang="en-US" dirty="0"/>
                    </a:p>
                  </a:txBody>
                  <a:tcPr/>
                </a:tc>
                <a:tc>
                  <a:txBody>
                    <a:bodyPr/>
                    <a:lstStyle/>
                    <a:p>
                      <a:r>
                        <a:rPr lang="en-US" dirty="0" smtClean="0"/>
                        <a:t>Without</a:t>
                      </a:r>
                      <a:r>
                        <a:rPr lang="en-US" baseline="0" dirty="0" smtClean="0"/>
                        <a:t> my computer, my life would be a disaster.</a:t>
                      </a:r>
                      <a:endParaRPr lang="en-US" dirty="0"/>
                    </a:p>
                  </a:txBody>
                  <a:tcPr/>
                </a:tc>
              </a:tr>
              <a:tr h="370840">
                <a:tc>
                  <a:txBody>
                    <a:bodyPr/>
                    <a:lstStyle/>
                    <a:p>
                      <a:r>
                        <a:rPr lang="en-US" dirty="0" smtClean="0"/>
                        <a:t>Two Nouns and Two Commas</a:t>
                      </a:r>
                      <a:r>
                        <a:rPr lang="en-US" baseline="0" dirty="0" smtClean="0"/>
                        <a:t> </a:t>
                      </a:r>
                      <a:endParaRPr lang="en-US" dirty="0"/>
                    </a:p>
                  </a:txBody>
                  <a:tcPr/>
                </a:tc>
                <a:tc>
                  <a:txBody>
                    <a:bodyPr/>
                    <a:lstStyle/>
                    <a:p>
                      <a:r>
                        <a:rPr lang="en-US" dirty="0" err="1" smtClean="0"/>
                        <a:t>Deckers</a:t>
                      </a:r>
                      <a:r>
                        <a:rPr lang="en-US" dirty="0" smtClean="0"/>
                        <a:t>,</a:t>
                      </a:r>
                      <a:r>
                        <a:rPr lang="en-US" baseline="0" dirty="0" smtClean="0"/>
                        <a:t> a small town nestled in the Colorado Rockies, is a fishing haven for serious anglers.</a:t>
                      </a:r>
                      <a:endParaRPr lang="en-US" dirty="0"/>
                    </a:p>
                  </a:txBody>
                  <a:tcPr/>
                </a:tc>
              </a:tr>
              <a:tr h="370840">
                <a:tc>
                  <a:txBody>
                    <a:bodyPr/>
                    <a:lstStyle/>
                    <a:p>
                      <a:r>
                        <a:rPr lang="en-US" dirty="0" smtClean="0"/>
                        <a:t>Compare/Contrast</a:t>
                      </a:r>
                      <a:r>
                        <a:rPr lang="en-US" baseline="0" dirty="0" smtClean="0"/>
                        <a:t> Statements </a:t>
                      </a:r>
                      <a:endParaRPr lang="en-US" dirty="0"/>
                    </a:p>
                  </a:txBody>
                  <a:tcPr/>
                </a:tc>
                <a:tc>
                  <a:txBody>
                    <a:bodyPr/>
                    <a:lstStyle/>
                    <a:p>
                      <a:r>
                        <a:rPr lang="en-US" dirty="0" smtClean="0"/>
                        <a:t>My pet dog and my best friend’s pet dog are very different.</a:t>
                      </a:r>
                      <a:endParaRPr lang="en-US" dirty="0"/>
                    </a:p>
                  </a:txBody>
                  <a:tcPr/>
                </a:tc>
              </a:tr>
              <a:tr h="370840">
                <a:tc>
                  <a:txBody>
                    <a:bodyPr/>
                    <a:lstStyle/>
                    <a:p>
                      <a:r>
                        <a:rPr lang="en-US" dirty="0" smtClean="0"/>
                        <a:t>Quotations in Sentence</a:t>
                      </a:r>
                      <a:r>
                        <a:rPr lang="en-US" baseline="0" dirty="0" smtClean="0"/>
                        <a:t> </a:t>
                      </a:r>
                      <a:endParaRPr lang="en-US" dirty="0"/>
                    </a:p>
                  </a:txBody>
                  <a:tcPr/>
                </a:tc>
                <a:tc>
                  <a:txBody>
                    <a:bodyPr/>
                    <a:lstStyle/>
                    <a:p>
                      <a:r>
                        <a:rPr lang="en-US" dirty="0" smtClean="0"/>
                        <a:t>Although</a:t>
                      </a:r>
                      <a:r>
                        <a:rPr lang="en-US" baseline="0" dirty="0" smtClean="0"/>
                        <a:t> I usually appreciate the advise I received from my grandmother, I wish that she would follow the adviser of Horace: “Whatever advise you give, be short.”</a:t>
                      </a:r>
                    </a:p>
                  </a:txBody>
                  <a:tcPr/>
                </a:tc>
              </a:tr>
            </a:tbl>
          </a:graphicData>
        </a:graphic>
      </p:graphicFrame>
      <p:sp>
        <p:nvSpPr>
          <p:cNvPr id="5" name="Title 1"/>
          <p:cNvSpPr txBox="1">
            <a:spLocks/>
          </p:cNvSpPr>
          <p:nvPr/>
        </p:nvSpPr>
        <p:spPr>
          <a:xfrm>
            <a:off x="278130" y="5318760"/>
            <a:ext cx="7520940" cy="54864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en-US" dirty="0" smtClean="0"/>
              <a:t>Mastering sentences </a:t>
            </a:r>
            <a:endParaRPr lang="en-US" dirty="0" smtClean="0"/>
          </a:p>
        </p:txBody>
      </p:sp>
    </p:spTree>
    <p:extLst>
      <p:ext uri="{BB962C8B-B14F-4D97-AF65-F5344CB8AC3E}">
        <p14:creationId xmlns:p14="http://schemas.microsoft.com/office/powerpoint/2010/main" val="2915004141"/>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7859" name="Text Box 3"/>
          <p:cNvSpPr txBox="1">
            <a:spLocks noChangeArrowheads="1"/>
          </p:cNvSpPr>
          <p:nvPr/>
        </p:nvSpPr>
        <p:spPr bwMode="auto">
          <a:xfrm>
            <a:off x="5562600" y="13716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2400"/>
              <a:t>BEGINNING</a:t>
            </a:r>
          </a:p>
        </p:txBody>
      </p:sp>
      <p:sp>
        <p:nvSpPr>
          <p:cNvPr id="1017860" name="Text Box 4"/>
          <p:cNvSpPr txBox="1">
            <a:spLocks noChangeArrowheads="1"/>
          </p:cNvSpPr>
          <p:nvPr/>
        </p:nvSpPr>
        <p:spPr bwMode="auto">
          <a:xfrm>
            <a:off x="5791200" y="2590800"/>
            <a:ext cx="1600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2400"/>
              <a:t>MIDDLE</a:t>
            </a:r>
          </a:p>
        </p:txBody>
      </p:sp>
      <p:sp>
        <p:nvSpPr>
          <p:cNvPr id="1017861" name="Text Box 5"/>
          <p:cNvSpPr txBox="1">
            <a:spLocks noChangeArrowheads="1"/>
          </p:cNvSpPr>
          <p:nvPr/>
        </p:nvSpPr>
        <p:spPr bwMode="auto">
          <a:xfrm>
            <a:off x="5943600" y="3962400"/>
            <a:ext cx="1219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2400"/>
              <a:t>END</a:t>
            </a:r>
          </a:p>
        </p:txBody>
      </p:sp>
      <p:sp>
        <p:nvSpPr>
          <p:cNvPr id="1017862" name="Text Box 6"/>
          <p:cNvSpPr txBox="1">
            <a:spLocks noChangeArrowheads="1"/>
          </p:cNvSpPr>
          <p:nvPr/>
        </p:nvSpPr>
        <p:spPr bwMode="auto">
          <a:xfrm>
            <a:off x="685800" y="1371600"/>
            <a:ext cx="3124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2400"/>
              <a:t>INTRODUCTION</a:t>
            </a:r>
          </a:p>
        </p:txBody>
      </p:sp>
      <p:sp>
        <p:nvSpPr>
          <p:cNvPr id="1017863" name="Text Box 7"/>
          <p:cNvSpPr txBox="1">
            <a:spLocks noChangeArrowheads="1"/>
          </p:cNvSpPr>
          <p:nvPr/>
        </p:nvSpPr>
        <p:spPr bwMode="auto">
          <a:xfrm>
            <a:off x="1566863" y="2590800"/>
            <a:ext cx="13287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2400"/>
              <a:t>BODY</a:t>
            </a:r>
          </a:p>
        </p:txBody>
      </p:sp>
      <p:sp>
        <p:nvSpPr>
          <p:cNvPr id="1017864" name="Text Box 8"/>
          <p:cNvSpPr txBox="1">
            <a:spLocks noChangeArrowheads="1"/>
          </p:cNvSpPr>
          <p:nvPr/>
        </p:nvSpPr>
        <p:spPr bwMode="auto">
          <a:xfrm>
            <a:off x="990600" y="3962400"/>
            <a:ext cx="2438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2400"/>
              <a:t>CONCLUSION</a:t>
            </a:r>
          </a:p>
        </p:txBody>
      </p:sp>
      <p:sp>
        <p:nvSpPr>
          <p:cNvPr id="1017865" name="Line 9"/>
          <p:cNvSpPr>
            <a:spLocks noChangeShapeType="1"/>
          </p:cNvSpPr>
          <p:nvPr/>
        </p:nvSpPr>
        <p:spPr bwMode="auto">
          <a:xfrm>
            <a:off x="2209800" y="1828800"/>
            <a:ext cx="0" cy="6858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17866" name="Line 10"/>
          <p:cNvSpPr>
            <a:spLocks noChangeShapeType="1"/>
          </p:cNvSpPr>
          <p:nvPr/>
        </p:nvSpPr>
        <p:spPr bwMode="auto">
          <a:xfrm flipH="1">
            <a:off x="2209800" y="3048000"/>
            <a:ext cx="0" cy="8382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08" name="Text Box 11"/>
          <p:cNvSpPr txBox="1">
            <a:spLocks noChangeArrowheads="1"/>
          </p:cNvSpPr>
          <p:nvPr/>
        </p:nvSpPr>
        <p:spPr bwMode="auto">
          <a:xfrm>
            <a:off x="4648200" y="244475"/>
            <a:ext cx="403860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2800"/>
              <a:t>Telling a Story: </a:t>
            </a:r>
          </a:p>
          <a:p>
            <a:pPr algn="ctr" eaLnBrk="1" hangingPunct="1"/>
            <a:r>
              <a:rPr lang="en-US" sz="2800"/>
              <a:t>Narrative</a:t>
            </a:r>
          </a:p>
        </p:txBody>
      </p:sp>
      <p:sp>
        <p:nvSpPr>
          <p:cNvPr id="4109" name="Text Box 12"/>
          <p:cNvSpPr txBox="1">
            <a:spLocks noChangeArrowheads="1"/>
          </p:cNvSpPr>
          <p:nvPr/>
        </p:nvSpPr>
        <p:spPr bwMode="auto">
          <a:xfrm>
            <a:off x="-304800" y="228600"/>
            <a:ext cx="480060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a:t>     </a:t>
            </a:r>
            <a:r>
              <a:rPr lang="en-US" sz="2800"/>
              <a:t>Giving Information:  </a:t>
            </a:r>
          </a:p>
          <a:p>
            <a:pPr algn="ctr" eaLnBrk="1" hangingPunct="1"/>
            <a:r>
              <a:rPr lang="en-US" sz="2800"/>
              <a:t>Expository</a:t>
            </a:r>
          </a:p>
        </p:txBody>
      </p:sp>
      <p:sp>
        <p:nvSpPr>
          <p:cNvPr id="4110" name="AutoShape 13"/>
          <p:cNvSpPr>
            <a:spLocks noChangeArrowheads="1"/>
          </p:cNvSpPr>
          <p:nvPr/>
        </p:nvSpPr>
        <p:spPr bwMode="auto">
          <a:xfrm>
            <a:off x="304800" y="304800"/>
            <a:ext cx="3581400" cy="838200"/>
          </a:xfrm>
          <a:prstGeom prst="roundRect">
            <a:avLst>
              <a:gd name="adj" fmla="val 16667"/>
            </a:avLst>
          </a:prstGeom>
          <a:noFill/>
          <a:ln w="222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111" name="AutoShape 14"/>
          <p:cNvSpPr>
            <a:spLocks noChangeArrowheads="1"/>
          </p:cNvSpPr>
          <p:nvPr/>
        </p:nvSpPr>
        <p:spPr bwMode="auto">
          <a:xfrm>
            <a:off x="4953000" y="304800"/>
            <a:ext cx="3276600" cy="838200"/>
          </a:xfrm>
          <a:prstGeom prst="roundRect">
            <a:avLst>
              <a:gd name="adj" fmla="val 16667"/>
            </a:avLst>
          </a:prstGeom>
          <a:noFill/>
          <a:ln w="222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endParaRPr lang="en-US" sz="1000" i="1"/>
          </a:p>
        </p:txBody>
      </p:sp>
      <p:sp>
        <p:nvSpPr>
          <p:cNvPr id="1017871" name="Line 15"/>
          <p:cNvSpPr>
            <a:spLocks noChangeShapeType="1"/>
          </p:cNvSpPr>
          <p:nvPr/>
        </p:nvSpPr>
        <p:spPr bwMode="auto">
          <a:xfrm flipH="1">
            <a:off x="6553200" y="3048000"/>
            <a:ext cx="0" cy="8382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17872" name="Line 16"/>
          <p:cNvSpPr>
            <a:spLocks noChangeShapeType="1"/>
          </p:cNvSpPr>
          <p:nvPr/>
        </p:nvSpPr>
        <p:spPr bwMode="auto">
          <a:xfrm>
            <a:off x="6553200" y="1828800"/>
            <a:ext cx="0" cy="6858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15" name="Text Box 18"/>
          <p:cNvSpPr txBox="1">
            <a:spLocks noChangeArrowheads="1"/>
          </p:cNvSpPr>
          <p:nvPr/>
        </p:nvSpPr>
        <p:spPr bwMode="auto">
          <a:xfrm>
            <a:off x="3321050" y="1371600"/>
            <a:ext cx="1936750" cy="327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a:solidFill>
                  <a:srgbClr val="3366FF"/>
                </a:solidFill>
              </a:rPr>
              <a:t>       Lead</a:t>
            </a:r>
          </a:p>
          <a:p>
            <a:pPr eaLnBrk="1" hangingPunct="1"/>
            <a:r>
              <a:rPr lang="en-US">
                <a:solidFill>
                  <a:srgbClr val="009900"/>
                </a:solidFill>
              </a:rPr>
              <a:t> Topic Sentence</a:t>
            </a:r>
          </a:p>
          <a:p>
            <a:pPr eaLnBrk="1" hangingPunct="1"/>
            <a:r>
              <a:rPr lang="en-US">
                <a:solidFill>
                  <a:srgbClr val="009900"/>
                </a:solidFill>
              </a:rPr>
              <a:t>Thesis Statement</a:t>
            </a:r>
          </a:p>
          <a:p>
            <a:pPr eaLnBrk="1" hangingPunct="1"/>
            <a:endParaRPr lang="en-US"/>
          </a:p>
          <a:p>
            <a:pPr eaLnBrk="1" hangingPunct="1"/>
            <a:endParaRPr lang="en-US"/>
          </a:p>
          <a:p>
            <a:pPr eaLnBrk="1" hangingPunct="1"/>
            <a:r>
              <a:rPr lang="en-US"/>
              <a:t> Key/Star Ideas</a:t>
            </a:r>
          </a:p>
          <a:p>
            <a:pPr eaLnBrk="1" hangingPunct="1"/>
            <a:r>
              <a:rPr lang="en-US"/>
              <a:t>   Transitions</a:t>
            </a:r>
          </a:p>
          <a:p>
            <a:pPr eaLnBrk="1" hangingPunct="1"/>
            <a:r>
              <a:rPr lang="en-US">
                <a:solidFill>
                  <a:srgbClr val="FF0000"/>
                </a:solidFill>
              </a:rPr>
              <a:t>  Elaborations</a:t>
            </a:r>
          </a:p>
          <a:p>
            <a:pPr eaLnBrk="1" hangingPunct="1"/>
            <a:endParaRPr lang="en-US"/>
          </a:p>
          <a:p>
            <a:pPr eaLnBrk="1" hangingPunct="1"/>
            <a:endParaRPr lang="en-US"/>
          </a:p>
          <a:p>
            <a:pPr eaLnBrk="1" hangingPunct="1"/>
            <a:r>
              <a:rPr lang="en-US">
                <a:solidFill>
                  <a:srgbClr val="009900"/>
                </a:solidFill>
              </a:rPr>
              <a:t>      Restatement</a:t>
            </a:r>
          </a:p>
          <a:p>
            <a:pPr eaLnBrk="1" hangingPunct="1"/>
            <a:r>
              <a:rPr lang="en-US">
                <a:solidFill>
                  <a:srgbClr val="009900"/>
                </a:solidFill>
              </a:rPr>
              <a:t>    Summarization</a:t>
            </a:r>
          </a:p>
          <a:p>
            <a:pPr eaLnBrk="1" hangingPunct="1"/>
            <a:r>
              <a:rPr lang="en-US">
                <a:solidFill>
                  <a:srgbClr val="009900"/>
                </a:solidFill>
              </a:rPr>
              <a:t>Encourage/Challenge</a:t>
            </a:r>
          </a:p>
        </p:txBody>
      </p:sp>
      <p:sp>
        <p:nvSpPr>
          <p:cNvPr id="4116" name="Text Box 19"/>
          <p:cNvSpPr txBox="1">
            <a:spLocks noChangeArrowheads="1"/>
          </p:cNvSpPr>
          <p:nvPr/>
        </p:nvSpPr>
        <p:spPr bwMode="auto">
          <a:xfrm>
            <a:off x="7096125" y="1447800"/>
            <a:ext cx="2124075" cy="302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a:solidFill>
                  <a:srgbClr val="CC0099"/>
                </a:solidFill>
              </a:rPr>
              <a:t>             Setting</a:t>
            </a:r>
          </a:p>
          <a:p>
            <a:pPr eaLnBrk="1" hangingPunct="1"/>
            <a:r>
              <a:rPr lang="en-US">
                <a:solidFill>
                  <a:srgbClr val="CC0099"/>
                </a:solidFill>
              </a:rPr>
              <a:t>Character Development</a:t>
            </a:r>
          </a:p>
          <a:p>
            <a:pPr eaLnBrk="1" hangingPunct="1"/>
            <a:endParaRPr lang="en-US">
              <a:solidFill>
                <a:srgbClr val="CC0099"/>
              </a:solidFill>
            </a:endParaRPr>
          </a:p>
          <a:p>
            <a:pPr eaLnBrk="1" hangingPunct="1"/>
            <a:r>
              <a:rPr lang="en-US">
                <a:solidFill>
                  <a:srgbClr val="CC0099"/>
                </a:solidFill>
              </a:rPr>
              <a:t>       </a:t>
            </a:r>
          </a:p>
          <a:p>
            <a:pPr eaLnBrk="1" hangingPunct="1"/>
            <a:r>
              <a:rPr lang="en-US">
                <a:solidFill>
                  <a:srgbClr val="CC0099"/>
                </a:solidFill>
              </a:rPr>
              <a:t>                 Plot</a:t>
            </a:r>
          </a:p>
          <a:p>
            <a:pPr eaLnBrk="1" hangingPunct="1"/>
            <a:r>
              <a:rPr lang="en-US">
                <a:solidFill>
                  <a:srgbClr val="CC0099"/>
                </a:solidFill>
              </a:rPr>
              <a:t>               Events</a:t>
            </a:r>
          </a:p>
          <a:p>
            <a:pPr eaLnBrk="1" hangingPunct="1"/>
            <a:r>
              <a:rPr lang="en-US">
                <a:solidFill>
                  <a:srgbClr val="CC0099"/>
                </a:solidFill>
              </a:rPr>
              <a:t>             Conflict</a:t>
            </a:r>
          </a:p>
          <a:p>
            <a:pPr eaLnBrk="1" hangingPunct="1"/>
            <a:r>
              <a:rPr lang="en-US">
                <a:solidFill>
                  <a:srgbClr val="CC0099"/>
                </a:solidFill>
              </a:rPr>
              <a:t>              Problem</a:t>
            </a:r>
          </a:p>
          <a:p>
            <a:pPr eaLnBrk="1" hangingPunct="1"/>
            <a:r>
              <a:rPr lang="en-US">
                <a:solidFill>
                  <a:srgbClr val="CC0099"/>
                </a:solidFill>
              </a:rPr>
              <a:t>               Climax</a:t>
            </a:r>
          </a:p>
          <a:p>
            <a:pPr eaLnBrk="1" hangingPunct="1"/>
            <a:endParaRPr lang="en-US">
              <a:solidFill>
                <a:srgbClr val="CC0099"/>
              </a:solidFill>
            </a:endParaRPr>
          </a:p>
          <a:p>
            <a:pPr eaLnBrk="1" hangingPunct="1"/>
            <a:endParaRPr lang="en-US">
              <a:solidFill>
                <a:srgbClr val="CC0099"/>
              </a:solidFill>
            </a:endParaRPr>
          </a:p>
          <a:p>
            <a:pPr eaLnBrk="1" hangingPunct="1"/>
            <a:r>
              <a:rPr lang="en-US">
                <a:solidFill>
                  <a:srgbClr val="CC0099"/>
                </a:solidFill>
              </a:rPr>
              <a:t>              Solution</a:t>
            </a:r>
          </a:p>
        </p:txBody>
      </p:sp>
      <p:sp>
        <p:nvSpPr>
          <p:cNvPr id="24" name="Title 1"/>
          <p:cNvSpPr txBox="1">
            <a:spLocks/>
          </p:cNvSpPr>
          <p:nvPr/>
        </p:nvSpPr>
        <p:spPr>
          <a:xfrm>
            <a:off x="278130" y="5318760"/>
            <a:ext cx="7520940" cy="54864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en-US" dirty="0" smtClean="0"/>
              <a:t>Text Structure </a:t>
            </a:r>
            <a:endParaRPr lang="en-US" dirty="0" smtClean="0"/>
          </a:p>
        </p:txBody>
      </p:sp>
    </p:spTree>
  </p:cSld>
  <p:clrMapOvr>
    <a:masterClrMapping/>
  </p:clrMapOvr>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a:xfrm>
            <a:off x="0" y="-152400"/>
            <a:ext cx="9144000" cy="685800"/>
          </a:xfrm>
          <a:noFill/>
        </p:spPr>
        <p:txBody>
          <a:bodyPr/>
          <a:lstStyle/>
          <a:p>
            <a:pPr eaLnBrk="1" hangingPunct="1"/>
            <a:r>
              <a:rPr lang="en-US" smtClean="0"/>
              <a:t>Think About Colors</a:t>
            </a:r>
          </a:p>
        </p:txBody>
      </p:sp>
      <p:sp>
        <p:nvSpPr>
          <p:cNvPr id="7172" name="Text Box 3"/>
          <p:cNvSpPr txBox="1">
            <a:spLocks noChangeArrowheads="1"/>
          </p:cNvSpPr>
          <p:nvPr/>
        </p:nvSpPr>
        <p:spPr bwMode="auto">
          <a:xfrm>
            <a:off x="5334000" y="1462088"/>
            <a:ext cx="2286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2400" b="1"/>
              <a:t>BEGINNING</a:t>
            </a:r>
          </a:p>
        </p:txBody>
      </p:sp>
      <p:sp>
        <p:nvSpPr>
          <p:cNvPr id="7173" name="Text Box 4"/>
          <p:cNvSpPr txBox="1">
            <a:spLocks noChangeArrowheads="1"/>
          </p:cNvSpPr>
          <p:nvPr/>
        </p:nvSpPr>
        <p:spPr bwMode="auto">
          <a:xfrm>
            <a:off x="6019800" y="4586288"/>
            <a:ext cx="838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2400" b="1"/>
              <a:t>END</a:t>
            </a:r>
          </a:p>
        </p:txBody>
      </p:sp>
      <p:sp>
        <p:nvSpPr>
          <p:cNvPr id="7174" name="Text Box 5"/>
          <p:cNvSpPr txBox="1">
            <a:spLocks noChangeArrowheads="1"/>
          </p:cNvSpPr>
          <p:nvPr/>
        </p:nvSpPr>
        <p:spPr bwMode="auto">
          <a:xfrm>
            <a:off x="838200" y="1447800"/>
            <a:ext cx="2667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2400" b="1"/>
              <a:t>INTRODUCTION</a:t>
            </a:r>
          </a:p>
        </p:txBody>
      </p:sp>
      <p:sp>
        <p:nvSpPr>
          <p:cNvPr id="7175" name="Text Box 6"/>
          <p:cNvSpPr txBox="1">
            <a:spLocks noChangeArrowheads="1"/>
          </p:cNvSpPr>
          <p:nvPr/>
        </p:nvSpPr>
        <p:spPr bwMode="auto">
          <a:xfrm>
            <a:off x="1677988" y="2978150"/>
            <a:ext cx="106521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2400" b="1"/>
              <a:t>BODY</a:t>
            </a:r>
          </a:p>
        </p:txBody>
      </p:sp>
      <p:sp>
        <p:nvSpPr>
          <p:cNvPr id="7176" name="Text Box 7"/>
          <p:cNvSpPr txBox="1">
            <a:spLocks noChangeArrowheads="1"/>
          </p:cNvSpPr>
          <p:nvPr/>
        </p:nvSpPr>
        <p:spPr bwMode="auto">
          <a:xfrm>
            <a:off x="990600" y="4586288"/>
            <a:ext cx="2362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2400" b="1"/>
              <a:t>CONCLUSION</a:t>
            </a:r>
          </a:p>
        </p:txBody>
      </p:sp>
      <p:sp>
        <p:nvSpPr>
          <p:cNvPr id="7177" name="Line 8"/>
          <p:cNvSpPr>
            <a:spLocks noChangeShapeType="1"/>
          </p:cNvSpPr>
          <p:nvPr/>
        </p:nvSpPr>
        <p:spPr bwMode="auto">
          <a:xfrm>
            <a:off x="2209800" y="1905000"/>
            <a:ext cx="0" cy="9906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78" name="Line 9"/>
          <p:cNvSpPr>
            <a:spLocks noChangeShapeType="1"/>
          </p:cNvSpPr>
          <p:nvPr/>
        </p:nvSpPr>
        <p:spPr bwMode="auto">
          <a:xfrm>
            <a:off x="2209800" y="3581400"/>
            <a:ext cx="0" cy="9906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79" name="Line 10"/>
          <p:cNvSpPr>
            <a:spLocks noChangeShapeType="1"/>
          </p:cNvSpPr>
          <p:nvPr/>
        </p:nvSpPr>
        <p:spPr bwMode="auto">
          <a:xfrm>
            <a:off x="6477000" y="1905000"/>
            <a:ext cx="0" cy="9906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80" name="Line 11"/>
          <p:cNvSpPr>
            <a:spLocks noChangeShapeType="1"/>
          </p:cNvSpPr>
          <p:nvPr/>
        </p:nvSpPr>
        <p:spPr bwMode="auto">
          <a:xfrm>
            <a:off x="6477000" y="3581400"/>
            <a:ext cx="0" cy="9906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3372" name="Freeform 12"/>
          <p:cNvSpPr>
            <a:spLocks/>
          </p:cNvSpPr>
          <p:nvPr/>
        </p:nvSpPr>
        <p:spPr bwMode="auto">
          <a:xfrm>
            <a:off x="5816600" y="1828800"/>
            <a:ext cx="1270000" cy="2667000"/>
          </a:xfrm>
          <a:custGeom>
            <a:avLst/>
            <a:gdLst>
              <a:gd name="T0" fmla="*/ 2147483647 w 616"/>
              <a:gd name="T1" fmla="*/ 0 h 1312"/>
              <a:gd name="T2" fmla="*/ 2147483647 w 616"/>
              <a:gd name="T3" fmla="*/ 2147483647 h 1312"/>
              <a:gd name="T4" fmla="*/ 2147483647 w 616"/>
              <a:gd name="T5" fmla="*/ 2147483647 h 1312"/>
              <a:gd name="T6" fmla="*/ 2147483647 w 616"/>
              <a:gd name="T7" fmla="*/ 2147483647 h 1312"/>
              <a:gd name="T8" fmla="*/ 2147483647 w 616"/>
              <a:gd name="T9" fmla="*/ 2147483647 h 1312"/>
              <a:gd name="T10" fmla="*/ 2147483647 w 616"/>
              <a:gd name="T11" fmla="*/ 2147483647 h 1312"/>
              <a:gd name="T12" fmla="*/ 2147483647 w 616"/>
              <a:gd name="T13" fmla="*/ 2147483647 h 1312"/>
              <a:gd name="T14" fmla="*/ 2147483647 w 616"/>
              <a:gd name="T15" fmla="*/ 2147483647 h 1312"/>
              <a:gd name="T16" fmla="*/ 2147483647 w 616"/>
              <a:gd name="T17" fmla="*/ 2147483647 h 13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16"/>
              <a:gd name="T28" fmla="*/ 0 h 1312"/>
              <a:gd name="T29" fmla="*/ 616 w 616"/>
              <a:gd name="T30" fmla="*/ 1312 h 131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16" h="1312">
                <a:moveTo>
                  <a:pt x="392" y="0"/>
                </a:moveTo>
                <a:cubicBezTo>
                  <a:pt x="496" y="28"/>
                  <a:pt x="600" y="56"/>
                  <a:pt x="536" y="96"/>
                </a:cubicBezTo>
                <a:cubicBezTo>
                  <a:pt x="472" y="136"/>
                  <a:pt x="0" y="176"/>
                  <a:pt x="8" y="240"/>
                </a:cubicBezTo>
                <a:cubicBezTo>
                  <a:pt x="16" y="304"/>
                  <a:pt x="568" y="384"/>
                  <a:pt x="584" y="480"/>
                </a:cubicBezTo>
                <a:cubicBezTo>
                  <a:pt x="600" y="576"/>
                  <a:pt x="120" y="736"/>
                  <a:pt x="104" y="816"/>
                </a:cubicBezTo>
                <a:cubicBezTo>
                  <a:pt x="88" y="896"/>
                  <a:pt x="504" y="896"/>
                  <a:pt x="488" y="960"/>
                </a:cubicBezTo>
                <a:cubicBezTo>
                  <a:pt x="472" y="1024"/>
                  <a:pt x="0" y="1144"/>
                  <a:pt x="8" y="1200"/>
                </a:cubicBezTo>
                <a:cubicBezTo>
                  <a:pt x="16" y="1256"/>
                  <a:pt x="456" y="1280"/>
                  <a:pt x="536" y="1296"/>
                </a:cubicBezTo>
                <a:cubicBezTo>
                  <a:pt x="616" y="1312"/>
                  <a:pt x="552" y="1304"/>
                  <a:pt x="488" y="1296"/>
                </a:cubicBezTo>
              </a:path>
            </a:pathLst>
          </a:custGeom>
          <a:noFill/>
          <a:ln w="22225">
            <a:solidFill>
              <a:srgbClr val="CC00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373" name="Freeform 13"/>
          <p:cNvSpPr>
            <a:spLocks/>
          </p:cNvSpPr>
          <p:nvPr/>
        </p:nvSpPr>
        <p:spPr bwMode="auto">
          <a:xfrm>
            <a:off x="3365500" y="1600200"/>
            <a:ext cx="749300" cy="330200"/>
          </a:xfrm>
          <a:custGeom>
            <a:avLst/>
            <a:gdLst>
              <a:gd name="T0" fmla="*/ 2147483647 w 472"/>
              <a:gd name="T1" fmla="*/ 2147483647 h 208"/>
              <a:gd name="T2" fmla="*/ 2147483647 w 472"/>
              <a:gd name="T3" fmla="*/ 2147483647 h 208"/>
              <a:gd name="T4" fmla="*/ 2147483647 w 472"/>
              <a:gd name="T5" fmla="*/ 2147483647 h 208"/>
              <a:gd name="T6" fmla="*/ 2147483647 w 472"/>
              <a:gd name="T7" fmla="*/ 2147483647 h 208"/>
              <a:gd name="T8" fmla="*/ 2147483647 w 472"/>
              <a:gd name="T9" fmla="*/ 2147483647 h 208"/>
              <a:gd name="T10" fmla="*/ 0 60000 65536"/>
              <a:gd name="T11" fmla="*/ 0 60000 65536"/>
              <a:gd name="T12" fmla="*/ 0 60000 65536"/>
              <a:gd name="T13" fmla="*/ 0 60000 65536"/>
              <a:gd name="T14" fmla="*/ 0 60000 65536"/>
              <a:gd name="T15" fmla="*/ 0 w 472"/>
              <a:gd name="T16" fmla="*/ 0 h 208"/>
              <a:gd name="T17" fmla="*/ 472 w 472"/>
              <a:gd name="T18" fmla="*/ 208 h 208"/>
            </a:gdLst>
            <a:ahLst/>
            <a:cxnLst>
              <a:cxn ang="T10">
                <a:pos x="T0" y="T1"/>
              </a:cxn>
              <a:cxn ang="T11">
                <a:pos x="T2" y="T3"/>
              </a:cxn>
              <a:cxn ang="T12">
                <a:pos x="T4" y="T5"/>
              </a:cxn>
              <a:cxn ang="T13">
                <a:pos x="T6" y="T7"/>
              </a:cxn>
              <a:cxn ang="T14">
                <a:pos x="T8" y="T9"/>
              </a:cxn>
            </a:cxnLst>
            <a:rect l="T15" t="T16" r="T17" b="T18"/>
            <a:pathLst>
              <a:path w="472" h="208">
                <a:moveTo>
                  <a:pt x="104" y="16"/>
                </a:moveTo>
                <a:cubicBezTo>
                  <a:pt x="256" y="8"/>
                  <a:pt x="408" y="0"/>
                  <a:pt x="392" y="16"/>
                </a:cubicBezTo>
                <a:cubicBezTo>
                  <a:pt x="376" y="32"/>
                  <a:pt x="0" y="96"/>
                  <a:pt x="8" y="112"/>
                </a:cubicBezTo>
                <a:cubicBezTo>
                  <a:pt x="16" y="128"/>
                  <a:pt x="408" y="96"/>
                  <a:pt x="440" y="112"/>
                </a:cubicBezTo>
                <a:cubicBezTo>
                  <a:pt x="472" y="128"/>
                  <a:pt x="240" y="192"/>
                  <a:pt x="200" y="208"/>
                </a:cubicBezTo>
              </a:path>
            </a:pathLst>
          </a:custGeom>
          <a:noFill/>
          <a:ln w="41275">
            <a:solidFill>
              <a:srgbClr val="00CC66"/>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374" name="Freeform 14"/>
          <p:cNvSpPr>
            <a:spLocks/>
          </p:cNvSpPr>
          <p:nvPr/>
        </p:nvSpPr>
        <p:spPr bwMode="auto">
          <a:xfrm>
            <a:off x="3213100" y="2209800"/>
            <a:ext cx="901700" cy="609600"/>
          </a:xfrm>
          <a:custGeom>
            <a:avLst/>
            <a:gdLst>
              <a:gd name="T0" fmla="*/ 2147483647 w 472"/>
              <a:gd name="T1" fmla="*/ 2147483647 h 208"/>
              <a:gd name="T2" fmla="*/ 2147483647 w 472"/>
              <a:gd name="T3" fmla="*/ 2147483647 h 208"/>
              <a:gd name="T4" fmla="*/ 2147483647 w 472"/>
              <a:gd name="T5" fmla="*/ 2147483647 h 208"/>
              <a:gd name="T6" fmla="*/ 2147483647 w 472"/>
              <a:gd name="T7" fmla="*/ 2147483647 h 208"/>
              <a:gd name="T8" fmla="*/ 2147483647 w 472"/>
              <a:gd name="T9" fmla="*/ 2147483647 h 208"/>
              <a:gd name="T10" fmla="*/ 0 60000 65536"/>
              <a:gd name="T11" fmla="*/ 0 60000 65536"/>
              <a:gd name="T12" fmla="*/ 0 60000 65536"/>
              <a:gd name="T13" fmla="*/ 0 60000 65536"/>
              <a:gd name="T14" fmla="*/ 0 60000 65536"/>
              <a:gd name="T15" fmla="*/ 0 w 472"/>
              <a:gd name="T16" fmla="*/ 0 h 208"/>
              <a:gd name="T17" fmla="*/ 472 w 472"/>
              <a:gd name="T18" fmla="*/ 208 h 208"/>
            </a:gdLst>
            <a:ahLst/>
            <a:cxnLst>
              <a:cxn ang="T10">
                <a:pos x="T0" y="T1"/>
              </a:cxn>
              <a:cxn ang="T11">
                <a:pos x="T2" y="T3"/>
              </a:cxn>
              <a:cxn ang="T12">
                <a:pos x="T4" y="T5"/>
              </a:cxn>
              <a:cxn ang="T13">
                <a:pos x="T6" y="T7"/>
              </a:cxn>
              <a:cxn ang="T14">
                <a:pos x="T8" y="T9"/>
              </a:cxn>
            </a:cxnLst>
            <a:rect l="T15" t="T16" r="T17" b="T18"/>
            <a:pathLst>
              <a:path w="472" h="208">
                <a:moveTo>
                  <a:pt x="104" y="16"/>
                </a:moveTo>
                <a:cubicBezTo>
                  <a:pt x="256" y="8"/>
                  <a:pt x="408" y="0"/>
                  <a:pt x="392" y="16"/>
                </a:cubicBezTo>
                <a:cubicBezTo>
                  <a:pt x="376" y="32"/>
                  <a:pt x="0" y="96"/>
                  <a:pt x="8" y="112"/>
                </a:cubicBezTo>
                <a:cubicBezTo>
                  <a:pt x="16" y="128"/>
                  <a:pt x="408" y="96"/>
                  <a:pt x="440" y="112"/>
                </a:cubicBezTo>
                <a:cubicBezTo>
                  <a:pt x="472" y="128"/>
                  <a:pt x="240" y="192"/>
                  <a:pt x="200" y="208"/>
                </a:cubicBezTo>
              </a:path>
            </a:pathLst>
          </a:custGeom>
          <a:noFill/>
          <a:ln w="41275">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375" name="Freeform 15"/>
          <p:cNvSpPr>
            <a:spLocks/>
          </p:cNvSpPr>
          <p:nvPr/>
        </p:nvSpPr>
        <p:spPr bwMode="auto">
          <a:xfrm>
            <a:off x="3124200" y="3200400"/>
            <a:ext cx="990600" cy="762000"/>
          </a:xfrm>
          <a:custGeom>
            <a:avLst/>
            <a:gdLst>
              <a:gd name="T0" fmla="*/ 2147483647 w 472"/>
              <a:gd name="T1" fmla="*/ 2147483647 h 208"/>
              <a:gd name="T2" fmla="*/ 2147483647 w 472"/>
              <a:gd name="T3" fmla="*/ 2147483647 h 208"/>
              <a:gd name="T4" fmla="*/ 2147483647 w 472"/>
              <a:gd name="T5" fmla="*/ 2147483647 h 208"/>
              <a:gd name="T6" fmla="*/ 2147483647 w 472"/>
              <a:gd name="T7" fmla="*/ 2147483647 h 208"/>
              <a:gd name="T8" fmla="*/ 2147483647 w 472"/>
              <a:gd name="T9" fmla="*/ 2147483647 h 208"/>
              <a:gd name="T10" fmla="*/ 0 60000 65536"/>
              <a:gd name="T11" fmla="*/ 0 60000 65536"/>
              <a:gd name="T12" fmla="*/ 0 60000 65536"/>
              <a:gd name="T13" fmla="*/ 0 60000 65536"/>
              <a:gd name="T14" fmla="*/ 0 60000 65536"/>
              <a:gd name="T15" fmla="*/ 0 w 472"/>
              <a:gd name="T16" fmla="*/ 0 h 208"/>
              <a:gd name="T17" fmla="*/ 472 w 472"/>
              <a:gd name="T18" fmla="*/ 208 h 208"/>
            </a:gdLst>
            <a:ahLst/>
            <a:cxnLst>
              <a:cxn ang="T10">
                <a:pos x="T0" y="T1"/>
              </a:cxn>
              <a:cxn ang="T11">
                <a:pos x="T2" y="T3"/>
              </a:cxn>
              <a:cxn ang="T12">
                <a:pos x="T4" y="T5"/>
              </a:cxn>
              <a:cxn ang="T13">
                <a:pos x="T6" y="T7"/>
              </a:cxn>
              <a:cxn ang="T14">
                <a:pos x="T8" y="T9"/>
              </a:cxn>
            </a:cxnLst>
            <a:rect l="T15" t="T16" r="T17" b="T18"/>
            <a:pathLst>
              <a:path w="472" h="208">
                <a:moveTo>
                  <a:pt x="104" y="16"/>
                </a:moveTo>
                <a:cubicBezTo>
                  <a:pt x="256" y="8"/>
                  <a:pt x="408" y="0"/>
                  <a:pt x="392" y="16"/>
                </a:cubicBezTo>
                <a:cubicBezTo>
                  <a:pt x="376" y="32"/>
                  <a:pt x="0" y="96"/>
                  <a:pt x="8" y="112"/>
                </a:cubicBezTo>
                <a:cubicBezTo>
                  <a:pt x="16" y="128"/>
                  <a:pt x="408" y="96"/>
                  <a:pt x="440" y="112"/>
                </a:cubicBezTo>
                <a:cubicBezTo>
                  <a:pt x="472" y="128"/>
                  <a:pt x="240" y="192"/>
                  <a:pt x="200" y="208"/>
                </a:cubicBezTo>
              </a:path>
            </a:pathLst>
          </a:custGeom>
          <a:noFill/>
          <a:ln w="41275">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376" name="Freeform 16"/>
          <p:cNvSpPr>
            <a:spLocks/>
          </p:cNvSpPr>
          <p:nvPr/>
        </p:nvSpPr>
        <p:spPr bwMode="auto">
          <a:xfrm>
            <a:off x="3200400" y="4495800"/>
            <a:ext cx="838200" cy="381000"/>
          </a:xfrm>
          <a:custGeom>
            <a:avLst/>
            <a:gdLst>
              <a:gd name="T0" fmla="*/ 2147483647 w 472"/>
              <a:gd name="T1" fmla="*/ 2147483647 h 208"/>
              <a:gd name="T2" fmla="*/ 2147483647 w 472"/>
              <a:gd name="T3" fmla="*/ 2147483647 h 208"/>
              <a:gd name="T4" fmla="*/ 2147483647 w 472"/>
              <a:gd name="T5" fmla="*/ 2147483647 h 208"/>
              <a:gd name="T6" fmla="*/ 2147483647 w 472"/>
              <a:gd name="T7" fmla="*/ 2147483647 h 208"/>
              <a:gd name="T8" fmla="*/ 2147483647 w 472"/>
              <a:gd name="T9" fmla="*/ 2147483647 h 208"/>
              <a:gd name="T10" fmla="*/ 0 60000 65536"/>
              <a:gd name="T11" fmla="*/ 0 60000 65536"/>
              <a:gd name="T12" fmla="*/ 0 60000 65536"/>
              <a:gd name="T13" fmla="*/ 0 60000 65536"/>
              <a:gd name="T14" fmla="*/ 0 60000 65536"/>
              <a:gd name="T15" fmla="*/ 0 w 472"/>
              <a:gd name="T16" fmla="*/ 0 h 208"/>
              <a:gd name="T17" fmla="*/ 472 w 472"/>
              <a:gd name="T18" fmla="*/ 208 h 208"/>
            </a:gdLst>
            <a:ahLst/>
            <a:cxnLst>
              <a:cxn ang="T10">
                <a:pos x="T0" y="T1"/>
              </a:cxn>
              <a:cxn ang="T11">
                <a:pos x="T2" y="T3"/>
              </a:cxn>
              <a:cxn ang="T12">
                <a:pos x="T4" y="T5"/>
              </a:cxn>
              <a:cxn ang="T13">
                <a:pos x="T6" y="T7"/>
              </a:cxn>
              <a:cxn ang="T14">
                <a:pos x="T8" y="T9"/>
              </a:cxn>
            </a:cxnLst>
            <a:rect l="T15" t="T16" r="T17" b="T18"/>
            <a:pathLst>
              <a:path w="472" h="208">
                <a:moveTo>
                  <a:pt x="104" y="16"/>
                </a:moveTo>
                <a:cubicBezTo>
                  <a:pt x="256" y="8"/>
                  <a:pt x="408" y="0"/>
                  <a:pt x="392" y="16"/>
                </a:cubicBezTo>
                <a:cubicBezTo>
                  <a:pt x="376" y="32"/>
                  <a:pt x="0" y="96"/>
                  <a:pt x="8" y="112"/>
                </a:cubicBezTo>
                <a:cubicBezTo>
                  <a:pt x="16" y="128"/>
                  <a:pt x="408" y="96"/>
                  <a:pt x="440" y="112"/>
                </a:cubicBezTo>
                <a:cubicBezTo>
                  <a:pt x="472" y="128"/>
                  <a:pt x="240" y="192"/>
                  <a:pt x="200" y="208"/>
                </a:cubicBezTo>
              </a:path>
            </a:pathLst>
          </a:custGeom>
          <a:noFill/>
          <a:ln w="41275">
            <a:solidFill>
              <a:srgbClr val="00CC66"/>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186" name="Text Box 17"/>
          <p:cNvSpPr txBox="1">
            <a:spLocks noChangeArrowheads="1"/>
          </p:cNvSpPr>
          <p:nvPr/>
        </p:nvSpPr>
        <p:spPr bwMode="auto">
          <a:xfrm>
            <a:off x="4724400" y="609600"/>
            <a:ext cx="32766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2800" b="1"/>
              <a:t>Narrative</a:t>
            </a:r>
          </a:p>
        </p:txBody>
      </p:sp>
      <p:sp>
        <p:nvSpPr>
          <p:cNvPr id="7187" name="Text Box 18"/>
          <p:cNvSpPr txBox="1">
            <a:spLocks noChangeArrowheads="1"/>
          </p:cNvSpPr>
          <p:nvPr/>
        </p:nvSpPr>
        <p:spPr bwMode="auto">
          <a:xfrm>
            <a:off x="609600" y="609600"/>
            <a:ext cx="34290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2800" b="1"/>
              <a:t>Expository</a:t>
            </a:r>
          </a:p>
        </p:txBody>
      </p:sp>
      <p:sp>
        <p:nvSpPr>
          <p:cNvPr id="7188" name="AutoShape 19"/>
          <p:cNvSpPr>
            <a:spLocks noChangeArrowheads="1"/>
          </p:cNvSpPr>
          <p:nvPr/>
        </p:nvSpPr>
        <p:spPr bwMode="auto">
          <a:xfrm>
            <a:off x="609600" y="685800"/>
            <a:ext cx="3429000" cy="457200"/>
          </a:xfrm>
          <a:prstGeom prst="roundRect">
            <a:avLst>
              <a:gd name="adj" fmla="val 16667"/>
            </a:avLst>
          </a:prstGeom>
          <a:noFill/>
          <a:ln w="222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7189" name="Text Box 20"/>
          <p:cNvSpPr txBox="1">
            <a:spLocks noChangeArrowheads="1"/>
          </p:cNvSpPr>
          <p:nvPr/>
        </p:nvSpPr>
        <p:spPr bwMode="auto">
          <a:xfrm>
            <a:off x="5638800" y="2986088"/>
            <a:ext cx="1600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2400" b="1"/>
              <a:t>MIDDLE</a:t>
            </a:r>
          </a:p>
        </p:txBody>
      </p:sp>
      <p:sp>
        <p:nvSpPr>
          <p:cNvPr id="7190" name="AutoShape 21"/>
          <p:cNvSpPr>
            <a:spLocks noChangeArrowheads="1"/>
          </p:cNvSpPr>
          <p:nvPr/>
        </p:nvSpPr>
        <p:spPr bwMode="auto">
          <a:xfrm>
            <a:off x="4648200" y="685800"/>
            <a:ext cx="3429000" cy="457200"/>
          </a:xfrm>
          <a:prstGeom prst="roundRect">
            <a:avLst>
              <a:gd name="adj" fmla="val 16667"/>
            </a:avLst>
          </a:prstGeom>
          <a:noFill/>
          <a:ln w="222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6" name="Title 1"/>
          <p:cNvSpPr txBox="1">
            <a:spLocks/>
          </p:cNvSpPr>
          <p:nvPr/>
        </p:nvSpPr>
        <p:spPr>
          <a:xfrm>
            <a:off x="278130" y="5318760"/>
            <a:ext cx="7520940" cy="54864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en-US" dirty="0" smtClean="0"/>
              <a:t>Text Structure </a:t>
            </a:r>
            <a:endParaRPr lang="en-US"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143372"/>
                                        </p:tgtEl>
                                        <p:attrNameLst>
                                          <p:attrName>style.visibility</p:attrName>
                                        </p:attrNameLst>
                                      </p:cBhvr>
                                      <p:to>
                                        <p:strVal val="visible"/>
                                      </p:to>
                                    </p:set>
                                    <p:anim calcmode="lin" valueType="num">
                                      <p:cBhvr>
                                        <p:cTn id="7" dur="500" fill="hold"/>
                                        <p:tgtEl>
                                          <p:spTgt spid="143372"/>
                                        </p:tgtEl>
                                        <p:attrNameLst>
                                          <p:attrName>ppt_w</p:attrName>
                                        </p:attrNameLst>
                                      </p:cBhvr>
                                      <p:tavLst>
                                        <p:tav tm="0">
                                          <p:val>
                                            <p:fltVal val="0"/>
                                          </p:val>
                                        </p:tav>
                                        <p:tav tm="100000">
                                          <p:val>
                                            <p:strVal val="#ppt_w"/>
                                          </p:val>
                                        </p:tav>
                                      </p:tavLst>
                                    </p:anim>
                                    <p:anim calcmode="lin" valueType="num">
                                      <p:cBhvr>
                                        <p:cTn id="8" dur="500" fill="hold"/>
                                        <p:tgtEl>
                                          <p:spTgt spid="143372"/>
                                        </p:tgtEl>
                                        <p:attrNameLst>
                                          <p:attrName>ppt_h</p:attrName>
                                        </p:attrNameLst>
                                      </p:cBhvr>
                                      <p:tavLst>
                                        <p:tav tm="0">
                                          <p:val>
                                            <p:fltVal val="0"/>
                                          </p:val>
                                        </p:tav>
                                        <p:tav tm="100000">
                                          <p:val>
                                            <p:strVal val="#ppt_h"/>
                                          </p:val>
                                        </p:tav>
                                      </p:tavLst>
                                    </p:anim>
                                    <p:anim calcmode="lin" valueType="num">
                                      <p:cBhvr>
                                        <p:cTn id="9" dur="500" fill="hold"/>
                                        <p:tgtEl>
                                          <p:spTgt spid="143372"/>
                                        </p:tgtEl>
                                        <p:attrNameLst>
                                          <p:attrName>style.rotation</p:attrName>
                                        </p:attrNameLst>
                                      </p:cBhvr>
                                      <p:tavLst>
                                        <p:tav tm="0">
                                          <p:val>
                                            <p:fltVal val="360"/>
                                          </p:val>
                                        </p:tav>
                                        <p:tav tm="100000">
                                          <p:val>
                                            <p:fltVal val="0"/>
                                          </p:val>
                                        </p:tav>
                                      </p:tavLst>
                                    </p:anim>
                                    <p:animEffect transition="in" filter="fade">
                                      <p:cBhvr>
                                        <p:cTn id="10" dur="500"/>
                                        <p:tgtEl>
                                          <p:spTgt spid="14337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5" presetClass="entr" presetSubtype="0" fill="hold" grpId="0" nodeType="clickEffect">
                                  <p:stCondLst>
                                    <p:cond delay="0"/>
                                  </p:stCondLst>
                                  <p:childTnLst>
                                    <p:set>
                                      <p:cBhvr>
                                        <p:cTn id="14" dur="1" fill="hold">
                                          <p:stCondLst>
                                            <p:cond delay="0"/>
                                          </p:stCondLst>
                                        </p:cTn>
                                        <p:tgtEl>
                                          <p:spTgt spid="143373"/>
                                        </p:tgtEl>
                                        <p:attrNameLst>
                                          <p:attrName>style.visibility</p:attrName>
                                        </p:attrNameLst>
                                      </p:cBhvr>
                                      <p:to>
                                        <p:strVal val="visible"/>
                                      </p:to>
                                    </p:set>
                                    <p:anim calcmode="lin" valueType="num">
                                      <p:cBhvr>
                                        <p:cTn id="15" dur="500" decel="50000" fill="hold">
                                          <p:stCondLst>
                                            <p:cond delay="0"/>
                                          </p:stCondLst>
                                        </p:cTn>
                                        <p:tgtEl>
                                          <p:spTgt spid="143373"/>
                                        </p:tgtEl>
                                        <p:attrNameLst>
                                          <p:attrName>style.rotation</p:attrName>
                                        </p:attrNameLst>
                                      </p:cBhvr>
                                      <p:tavLst>
                                        <p:tav tm="0">
                                          <p:val>
                                            <p:fltVal val="-90"/>
                                          </p:val>
                                        </p:tav>
                                        <p:tav tm="100000">
                                          <p:val>
                                            <p:fltVal val="0"/>
                                          </p:val>
                                        </p:tav>
                                      </p:tavLst>
                                    </p:anim>
                                    <p:anim calcmode="lin" valueType="num">
                                      <p:cBhvr>
                                        <p:cTn id="16" dur="500" decel="50000" fill="hold">
                                          <p:stCondLst>
                                            <p:cond delay="0"/>
                                          </p:stCondLst>
                                        </p:cTn>
                                        <p:tgtEl>
                                          <p:spTgt spid="143373"/>
                                        </p:tgtEl>
                                        <p:attrNameLst>
                                          <p:attrName>ppt_w</p:attrName>
                                        </p:attrNameLst>
                                      </p:cBhvr>
                                      <p:tavLst>
                                        <p:tav tm="0">
                                          <p:val>
                                            <p:strVal val="#ppt_w"/>
                                          </p:val>
                                        </p:tav>
                                        <p:tav tm="100000">
                                          <p:val>
                                            <p:strVal val="#ppt_w*.05"/>
                                          </p:val>
                                        </p:tav>
                                      </p:tavLst>
                                    </p:anim>
                                    <p:anim calcmode="lin" valueType="num">
                                      <p:cBhvr>
                                        <p:cTn id="17" dur="500" accel="50000" fill="hold">
                                          <p:stCondLst>
                                            <p:cond delay="500"/>
                                          </p:stCondLst>
                                        </p:cTn>
                                        <p:tgtEl>
                                          <p:spTgt spid="143373"/>
                                        </p:tgtEl>
                                        <p:attrNameLst>
                                          <p:attrName>ppt_w</p:attrName>
                                        </p:attrNameLst>
                                      </p:cBhvr>
                                      <p:tavLst>
                                        <p:tav tm="0">
                                          <p:val>
                                            <p:strVal val="#ppt_w*.05"/>
                                          </p:val>
                                        </p:tav>
                                        <p:tav tm="100000">
                                          <p:val>
                                            <p:strVal val="#ppt_w"/>
                                          </p:val>
                                        </p:tav>
                                      </p:tavLst>
                                    </p:anim>
                                    <p:anim calcmode="lin" valueType="num">
                                      <p:cBhvr>
                                        <p:cTn id="18" dur="1000" fill="hold"/>
                                        <p:tgtEl>
                                          <p:spTgt spid="143373"/>
                                        </p:tgtEl>
                                        <p:attrNameLst>
                                          <p:attrName>ppt_h</p:attrName>
                                        </p:attrNameLst>
                                      </p:cBhvr>
                                      <p:tavLst>
                                        <p:tav tm="0">
                                          <p:val>
                                            <p:strVal val="#ppt_h"/>
                                          </p:val>
                                        </p:tav>
                                        <p:tav tm="100000">
                                          <p:val>
                                            <p:strVal val="#ppt_h"/>
                                          </p:val>
                                        </p:tav>
                                      </p:tavLst>
                                    </p:anim>
                                    <p:anim calcmode="lin" valueType="num">
                                      <p:cBhvr>
                                        <p:cTn id="19" dur="500" decel="50000" fill="hold">
                                          <p:stCondLst>
                                            <p:cond delay="0"/>
                                          </p:stCondLst>
                                        </p:cTn>
                                        <p:tgtEl>
                                          <p:spTgt spid="143373"/>
                                        </p:tgtEl>
                                        <p:attrNameLst>
                                          <p:attrName>ppt_x</p:attrName>
                                        </p:attrNameLst>
                                      </p:cBhvr>
                                      <p:tavLst>
                                        <p:tav tm="0">
                                          <p:val>
                                            <p:strVal val="#ppt_x+.4"/>
                                          </p:val>
                                        </p:tav>
                                        <p:tav tm="100000">
                                          <p:val>
                                            <p:strVal val="#ppt_x"/>
                                          </p:val>
                                        </p:tav>
                                      </p:tavLst>
                                    </p:anim>
                                    <p:anim calcmode="lin" valueType="num">
                                      <p:cBhvr>
                                        <p:cTn id="20" dur="500" decel="50000" fill="hold">
                                          <p:stCondLst>
                                            <p:cond delay="0"/>
                                          </p:stCondLst>
                                        </p:cTn>
                                        <p:tgtEl>
                                          <p:spTgt spid="143373"/>
                                        </p:tgtEl>
                                        <p:attrNameLst>
                                          <p:attrName>ppt_y</p:attrName>
                                        </p:attrNameLst>
                                      </p:cBhvr>
                                      <p:tavLst>
                                        <p:tav tm="0">
                                          <p:val>
                                            <p:strVal val="#ppt_y-.2"/>
                                          </p:val>
                                        </p:tav>
                                        <p:tav tm="100000">
                                          <p:val>
                                            <p:strVal val="#ppt_y+.1"/>
                                          </p:val>
                                        </p:tav>
                                      </p:tavLst>
                                    </p:anim>
                                    <p:anim calcmode="lin" valueType="num">
                                      <p:cBhvr>
                                        <p:cTn id="21" dur="500" accel="50000" fill="hold">
                                          <p:stCondLst>
                                            <p:cond delay="500"/>
                                          </p:stCondLst>
                                        </p:cTn>
                                        <p:tgtEl>
                                          <p:spTgt spid="143373"/>
                                        </p:tgtEl>
                                        <p:attrNameLst>
                                          <p:attrName>ppt_y</p:attrName>
                                        </p:attrNameLst>
                                      </p:cBhvr>
                                      <p:tavLst>
                                        <p:tav tm="0">
                                          <p:val>
                                            <p:strVal val="#ppt_y+.1"/>
                                          </p:val>
                                        </p:tav>
                                        <p:tav tm="100000">
                                          <p:val>
                                            <p:strVal val="#ppt_y"/>
                                          </p:val>
                                        </p:tav>
                                      </p:tavLst>
                                    </p:anim>
                                    <p:animEffect transition="in" filter="fade">
                                      <p:cBhvr>
                                        <p:cTn id="22" dur="1000" decel="50000">
                                          <p:stCondLst>
                                            <p:cond delay="0"/>
                                          </p:stCondLst>
                                        </p:cTn>
                                        <p:tgtEl>
                                          <p:spTgt spid="143373"/>
                                        </p:tgtEl>
                                      </p:cBhvr>
                                    </p:animEffect>
                                  </p:childTnLst>
                                </p:cTn>
                              </p:par>
                              <p:par>
                                <p:cTn id="23" presetID="25" presetClass="entr" presetSubtype="0" fill="hold" grpId="0" nodeType="withEffect">
                                  <p:stCondLst>
                                    <p:cond delay="0"/>
                                  </p:stCondLst>
                                  <p:childTnLst>
                                    <p:set>
                                      <p:cBhvr>
                                        <p:cTn id="24" dur="1" fill="hold">
                                          <p:stCondLst>
                                            <p:cond delay="0"/>
                                          </p:stCondLst>
                                        </p:cTn>
                                        <p:tgtEl>
                                          <p:spTgt spid="143374"/>
                                        </p:tgtEl>
                                        <p:attrNameLst>
                                          <p:attrName>style.visibility</p:attrName>
                                        </p:attrNameLst>
                                      </p:cBhvr>
                                      <p:to>
                                        <p:strVal val="visible"/>
                                      </p:to>
                                    </p:set>
                                    <p:anim calcmode="lin" valueType="num">
                                      <p:cBhvr>
                                        <p:cTn id="25" dur="500" decel="50000" fill="hold">
                                          <p:stCondLst>
                                            <p:cond delay="0"/>
                                          </p:stCondLst>
                                        </p:cTn>
                                        <p:tgtEl>
                                          <p:spTgt spid="143374"/>
                                        </p:tgtEl>
                                        <p:attrNameLst>
                                          <p:attrName>style.rotation</p:attrName>
                                        </p:attrNameLst>
                                      </p:cBhvr>
                                      <p:tavLst>
                                        <p:tav tm="0">
                                          <p:val>
                                            <p:fltVal val="-90"/>
                                          </p:val>
                                        </p:tav>
                                        <p:tav tm="100000">
                                          <p:val>
                                            <p:fltVal val="0"/>
                                          </p:val>
                                        </p:tav>
                                      </p:tavLst>
                                    </p:anim>
                                    <p:anim calcmode="lin" valueType="num">
                                      <p:cBhvr>
                                        <p:cTn id="26" dur="500" decel="50000" fill="hold">
                                          <p:stCondLst>
                                            <p:cond delay="0"/>
                                          </p:stCondLst>
                                        </p:cTn>
                                        <p:tgtEl>
                                          <p:spTgt spid="143374"/>
                                        </p:tgtEl>
                                        <p:attrNameLst>
                                          <p:attrName>ppt_w</p:attrName>
                                        </p:attrNameLst>
                                      </p:cBhvr>
                                      <p:tavLst>
                                        <p:tav tm="0">
                                          <p:val>
                                            <p:strVal val="#ppt_w"/>
                                          </p:val>
                                        </p:tav>
                                        <p:tav tm="100000">
                                          <p:val>
                                            <p:strVal val="#ppt_w*.05"/>
                                          </p:val>
                                        </p:tav>
                                      </p:tavLst>
                                    </p:anim>
                                    <p:anim calcmode="lin" valueType="num">
                                      <p:cBhvr>
                                        <p:cTn id="27" dur="500" accel="50000" fill="hold">
                                          <p:stCondLst>
                                            <p:cond delay="500"/>
                                          </p:stCondLst>
                                        </p:cTn>
                                        <p:tgtEl>
                                          <p:spTgt spid="143374"/>
                                        </p:tgtEl>
                                        <p:attrNameLst>
                                          <p:attrName>ppt_w</p:attrName>
                                        </p:attrNameLst>
                                      </p:cBhvr>
                                      <p:tavLst>
                                        <p:tav tm="0">
                                          <p:val>
                                            <p:strVal val="#ppt_w*.05"/>
                                          </p:val>
                                        </p:tav>
                                        <p:tav tm="100000">
                                          <p:val>
                                            <p:strVal val="#ppt_w"/>
                                          </p:val>
                                        </p:tav>
                                      </p:tavLst>
                                    </p:anim>
                                    <p:anim calcmode="lin" valueType="num">
                                      <p:cBhvr>
                                        <p:cTn id="28" dur="1000" fill="hold"/>
                                        <p:tgtEl>
                                          <p:spTgt spid="143374"/>
                                        </p:tgtEl>
                                        <p:attrNameLst>
                                          <p:attrName>ppt_h</p:attrName>
                                        </p:attrNameLst>
                                      </p:cBhvr>
                                      <p:tavLst>
                                        <p:tav tm="0">
                                          <p:val>
                                            <p:strVal val="#ppt_h"/>
                                          </p:val>
                                        </p:tav>
                                        <p:tav tm="100000">
                                          <p:val>
                                            <p:strVal val="#ppt_h"/>
                                          </p:val>
                                        </p:tav>
                                      </p:tavLst>
                                    </p:anim>
                                    <p:anim calcmode="lin" valueType="num">
                                      <p:cBhvr>
                                        <p:cTn id="29" dur="500" decel="50000" fill="hold">
                                          <p:stCondLst>
                                            <p:cond delay="0"/>
                                          </p:stCondLst>
                                        </p:cTn>
                                        <p:tgtEl>
                                          <p:spTgt spid="143374"/>
                                        </p:tgtEl>
                                        <p:attrNameLst>
                                          <p:attrName>ppt_x</p:attrName>
                                        </p:attrNameLst>
                                      </p:cBhvr>
                                      <p:tavLst>
                                        <p:tav tm="0">
                                          <p:val>
                                            <p:strVal val="#ppt_x+.4"/>
                                          </p:val>
                                        </p:tav>
                                        <p:tav tm="100000">
                                          <p:val>
                                            <p:strVal val="#ppt_x"/>
                                          </p:val>
                                        </p:tav>
                                      </p:tavLst>
                                    </p:anim>
                                    <p:anim calcmode="lin" valueType="num">
                                      <p:cBhvr>
                                        <p:cTn id="30" dur="500" decel="50000" fill="hold">
                                          <p:stCondLst>
                                            <p:cond delay="0"/>
                                          </p:stCondLst>
                                        </p:cTn>
                                        <p:tgtEl>
                                          <p:spTgt spid="143374"/>
                                        </p:tgtEl>
                                        <p:attrNameLst>
                                          <p:attrName>ppt_y</p:attrName>
                                        </p:attrNameLst>
                                      </p:cBhvr>
                                      <p:tavLst>
                                        <p:tav tm="0">
                                          <p:val>
                                            <p:strVal val="#ppt_y-.2"/>
                                          </p:val>
                                        </p:tav>
                                        <p:tav tm="100000">
                                          <p:val>
                                            <p:strVal val="#ppt_y+.1"/>
                                          </p:val>
                                        </p:tav>
                                      </p:tavLst>
                                    </p:anim>
                                    <p:anim calcmode="lin" valueType="num">
                                      <p:cBhvr>
                                        <p:cTn id="31" dur="500" accel="50000" fill="hold">
                                          <p:stCondLst>
                                            <p:cond delay="500"/>
                                          </p:stCondLst>
                                        </p:cTn>
                                        <p:tgtEl>
                                          <p:spTgt spid="143374"/>
                                        </p:tgtEl>
                                        <p:attrNameLst>
                                          <p:attrName>ppt_y</p:attrName>
                                        </p:attrNameLst>
                                      </p:cBhvr>
                                      <p:tavLst>
                                        <p:tav tm="0">
                                          <p:val>
                                            <p:strVal val="#ppt_y+.1"/>
                                          </p:val>
                                        </p:tav>
                                        <p:tav tm="100000">
                                          <p:val>
                                            <p:strVal val="#ppt_y"/>
                                          </p:val>
                                        </p:tav>
                                      </p:tavLst>
                                    </p:anim>
                                    <p:animEffect transition="in" filter="fade">
                                      <p:cBhvr>
                                        <p:cTn id="32" dur="1000" decel="50000">
                                          <p:stCondLst>
                                            <p:cond delay="0"/>
                                          </p:stCondLst>
                                        </p:cTn>
                                        <p:tgtEl>
                                          <p:spTgt spid="143374"/>
                                        </p:tgtEl>
                                      </p:cBhvr>
                                    </p:animEffect>
                                  </p:childTnLst>
                                </p:cTn>
                              </p:par>
                              <p:par>
                                <p:cTn id="33" presetID="25" presetClass="entr" presetSubtype="0" fill="hold" grpId="0" nodeType="withEffect">
                                  <p:stCondLst>
                                    <p:cond delay="0"/>
                                  </p:stCondLst>
                                  <p:childTnLst>
                                    <p:set>
                                      <p:cBhvr>
                                        <p:cTn id="34" dur="1" fill="hold">
                                          <p:stCondLst>
                                            <p:cond delay="0"/>
                                          </p:stCondLst>
                                        </p:cTn>
                                        <p:tgtEl>
                                          <p:spTgt spid="143375"/>
                                        </p:tgtEl>
                                        <p:attrNameLst>
                                          <p:attrName>style.visibility</p:attrName>
                                        </p:attrNameLst>
                                      </p:cBhvr>
                                      <p:to>
                                        <p:strVal val="visible"/>
                                      </p:to>
                                    </p:set>
                                    <p:anim calcmode="lin" valueType="num">
                                      <p:cBhvr>
                                        <p:cTn id="35" dur="500" decel="50000" fill="hold">
                                          <p:stCondLst>
                                            <p:cond delay="0"/>
                                          </p:stCondLst>
                                        </p:cTn>
                                        <p:tgtEl>
                                          <p:spTgt spid="143375"/>
                                        </p:tgtEl>
                                        <p:attrNameLst>
                                          <p:attrName>style.rotation</p:attrName>
                                        </p:attrNameLst>
                                      </p:cBhvr>
                                      <p:tavLst>
                                        <p:tav tm="0">
                                          <p:val>
                                            <p:fltVal val="-90"/>
                                          </p:val>
                                        </p:tav>
                                        <p:tav tm="100000">
                                          <p:val>
                                            <p:fltVal val="0"/>
                                          </p:val>
                                        </p:tav>
                                      </p:tavLst>
                                    </p:anim>
                                    <p:anim calcmode="lin" valueType="num">
                                      <p:cBhvr>
                                        <p:cTn id="36" dur="500" decel="50000" fill="hold">
                                          <p:stCondLst>
                                            <p:cond delay="0"/>
                                          </p:stCondLst>
                                        </p:cTn>
                                        <p:tgtEl>
                                          <p:spTgt spid="143375"/>
                                        </p:tgtEl>
                                        <p:attrNameLst>
                                          <p:attrName>ppt_w</p:attrName>
                                        </p:attrNameLst>
                                      </p:cBhvr>
                                      <p:tavLst>
                                        <p:tav tm="0">
                                          <p:val>
                                            <p:strVal val="#ppt_w"/>
                                          </p:val>
                                        </p:tav>
                                        <p:tav tm="100000">
                                          <p:val>
                                            <p:strVal val="#ppt_w*.05"/>
                                          </p:val>
                                        </p:tav>
                                      </p:tavLst>
                                    </p:anim>
                                    <p:anim calcmode="lin" valueType="num">
                                      <p:cBhvr>
                                        <p:cTn id="37" dur="500" accel="50000" fill="hold">
                                          <p:stCondLst>
                                            <p:cond delay="500"/>
                                          </p:stCondLst>
                                        </p:cTn>
                                        <p:tgtEl>
                                          <p:spTgt spid="143375"/>
                                        </p:tgtEl>
                                        <p:attrNameLst>
                                          <p:attrName>ppt_w</p:attrName>
                                        </p:attrNameLst>
                                      </p:cBhvr>
                                      <p:tavLst>
                                        <p:tav tm="0">
                                          <p:val>
                                            <p:strVal val="#ppt_w*.05"/>
                                          </p:val>
                                        </p:tav>
                                        <p:tav tm="100000">
                                          <p:val>
                                            <p:strVal val="#ppt_w"/>
                                          </p:val>
                                        </p:tav>
                                      </p:tavLst>
                                    </p:anim>
                                    <p:anim calcmode="lin" valueType="num">
                                      <p:cBhvr>
                                        <p:cTn id="38" dur="1000" fill="hold"/>
                                        <p:tgtEl>
                                          <p:spTgt spid="143375"/>
                                        </p:tgtEl>
                                        <p:attrNameLst>
                                          <p:attrName>ppt_h</p:attrName>
                                        </p:attrNameLst>
                                      </p:cBhvr>
                                      <p:tavLst>
                                        <p:tav tm="0">
                                          <p:val>
                                            <p:strVal val="#ppt_h"/>
                                          </p:val>
                                        </p:tav>
                                        <p:tav tm="100000">
                                          <p:val>
                                            <p:strVal val="#ppt_h"/>
                                          </p:val>
                                        </p:tav>
                                      </p:tavLst>
                                    </p:anim>
                                    <p:anim calcmode="lin" valueType="num">
                                      <p:cBhvr>
                                        <p:cTn id="39" dur="500" decel="50000" fill="hold">
                                          <p:stCondLst>
                                            <p:cond delay="0"/>
                                          </p:stCondLst>
                                        </p:cTn>
                                        <p:tgtEl>
                                          <p:spTgt spid="143375"/>
                                        </p:tgtEl>
                                        <p:attrNameLst>
                                          <p:attrName>ppt_x</p:attrName>
                                        </p:attrNameLst>
                                      </p:cBhvr>
                                      <p:tavLst>
                                        <p:tav tm="0">
                                          <p:val>
                                            <p:strVal val="#ppt_x+.4"/>
                                          </p:val>
                                        </p:tav>
                                        <p:tav tm="100000">
                                          <p:val>
                                            <p:strVal val="#ppt_x"/>
                                          </p:val>
                                        </p:tav>
                                      </p:tavLst>
                                    </p:anim>
                                    <p:anim calcmode="lin" valueType="num">
                                      <p:cBhvr>
                                        <p:cTn id="40" dur="500" decel="50000" fill="hold">
                                          <p:stCondLst>
                                            <p:cond delay="0"/>
                                          </p:stCondLst>
                                        </p:cTn>
                                        <p:tgtEl>
                                          <p:spTgt spid="143375"/>
                                        </p:tgtEl>
                                        <p:attrNameLst>
                                          <p:attrName>ppt_y</p:attrName>
                                        </p:attrNameLst>
                                      </p:cBhvr>
                                      <p:tavLst>
                                        <p:tav tm="0">
                                          <p:val>
                                            <p:strVal val="#ppt_y-.2"/>
                                          </p:val>
                                        </p:tav>
                                        <p:tav tm="100000">
                                          <p:val>
                                            <p:strVal val="#ppt_y+.1"/>
                                          </p:val>
                                        </p:tav>
                                      </p:tavLst>
                                    </p:anim>
                                    <p:anim calcmode="lin" valueType="num">
                                      <p:cBhvr>
                                        <p:cTn id="41" dur="500" accel="50000" fill="hold">
                                          <p:stCondLst>
                                            <p:cond delay="500"/>
                                          </p:stCondLst>
                                        </p:cTn>
                                        <p:tgtEl>
                                          <p:spTgt spid="143375"/>
                                        </p:tgtEl>
                                        <p:attrNameLst>
                                          <p:attrName>ppt_y</p:attrName>
                                        </p:attrNameLst>
                                      </p:cBhvr>
                                      <p:tavLst>
                                        <p:tav tm="0">
                                          <p:val>
                                            <p:strVal val="#ppt_y+.1"/>
                                          </p:val>
                                        </p:tav>
                                        <p:tav tm="100000">
                                          <p:val>
                                            <p:strVal val="#ppt_y"/>
                                          </p:val>
                                        </p:tav>
                                      </p:tavLst>
                                    </p:anim>
                                    <p:animEffect transition="in" filter="fade">
                                      <p:cBhvr>
                                        <p:cTn id="42" dur="1000" decel="50000">
                                          <p:stCondLst>
                                            <p:cond delay="0"/>
                                          </p:stCondLst>
                                        </p:cTn>
                                        <p:tgtEl>
                                          <p:spTgt spid="143375"/>
                                        </p:tgtEl>
                                      </p:cBhvr>
                                    </p:animEffect>
                                  </p:childTnLst>
                                </p:cTn>
                              </p:par>
                              <p:par>
                                <p:cTn id="43" presetID="25" presetClass="entr" presetSubtype="0" fill="hold" grpId="0" nodeType="withEffect">
                                  <p:stCondLst>
                                    <p:cond delay="0"/>
                                  </p:stCondLst>
                                  <p:childTnLst>
                                    <p:set>
                                      <p:cBhvr>
                                        <p:cTn id="44" dur="1" fill="hold">
                                          <p:stCondLst>
                                            <p:cond delay="0"/>
                                          </p:stCondLst>
                                        </p:cTn>
                                        <p:tgtEl>
                                          <p:spTgt spid="143376"/>
                                        </p:tgtEl>
                                        <p:attrNameLst>
                                          <p:attrName>style.visibility</p:attrName>
                                        </p:attrNameLst>
                                      </p:cBhvr>
                                      <p:to>
                                        <p:strVal val="visible"/>
                                      </p:to>
                                    </p:set>
                                    <p:anim calcmode="lin" valueType="num">
                                      <p:cBhvr>
                                        <p:cTn id="45" dur="500" decel="50000" fill="hold">
                                          <p:stCondLst>
                                            <p:cond delay="0"/>
                                          </p:stCondLst>
                                        </p:cTn>
                                        <p:tgtEl>
                                          <p:spTgt spid="143376"/>
                                        </p:tgtEl>
                                        <p:attrNameLst>
                                          <p:attrName>style.rotation</p:attrName>
                                        </p:attrNameLst>
                                      </p:cBhvr>
                                      <p:tavLst>
                                        <p:tav tm="0">
                                          <p:val>
                                            <p:fltVal val="-90"/>
                                          </p:val>
                                        </p:tav>
                                        <p:tav tm="100000">
                                          <p:val>
                                            <p:fltVal val="0"/>
                                          </p:val>
                                        </p:tav>
                                      </p:tavLst>
                                    </p:anim>
                                    <p:anim calcmode="lin" valueType="num">
                                      <p:cBhvr>
                                        <p:cTn id="46" dur="500" decel="50000" fill="hold">
                                          <p:stCondLst>
                                            <p:cond delay="0"/>
                                          </p:stCondLst>
                                        </p:cTn>
                                        <p:tgtEl>
                                          <p:spTgt spid="143376"/>
                                        </p:tgtEl>
                                        <p:attrNameLst>
                                          <p:attrName>ppt_w</p:attrName>
                                        </p:attrNameLst>
                                      </p:cBhvr>
                                      <p:tavLst>
                                        <p:tav tm="0">
                                          <p:val>
                                            <p:strVal val="#ppt_w"/>
                                          </p:val>
                                        </p:tav>
                                        <p:tav tm="100000">
                                          <p:val>
                                            <p:strVal val="#ppt_w*.05"/>
                                          </p:val>
                                        </p:tav>
                                      </p:tavLst>
                                    </p:anim>
                                    <p:anim calcmode="lin" valueType="num">
                                      <p:cBhvr>
                                        <p:cTn id="47" dur="500" accel="50000" fill="hold">
                                          <p:stCondLst>
                                            <p:cond delay="500"/>
                                          </p:stCondLst>
                                        </p:cTn>
                                        <p:tgtEl>
                                          <p:spTgt spid="143376"/>
                                        </p:tgtEl>
                                        <p:attrNameLst>
                                          <p:attrName>ppt_w</p:attrName>
                                        </p:attrNameLst>
                                      </p:cBhvr>
                                      <p:tavLst>
                                        <p:tav tm="0">
                                          <p:val>
                                            <p:strVal val="#ppt_w*.05"/>
                                          </p:val>
                                        </p:tav>
                                        <p:tav tm="100000">
                                          <p:val>
                                            <p:strVal val="#ppt_w"/>
                                          </p:val>
                                        </p:tav>
                                      </p:tavLst>
                                    </p:anim>
                                    <p:anim calcmode="lin" valueType="num">
                                      <p:cBhvr>
                                        <p:cTn id="48" dur="1000" fill="hold"/>
                                        <p:tgtEl>
                                          <p:spTgt spid="143376"/>
                                        </p:tgtEl>
                                        <p:attrNameLst>
                                          <p:attrName>ppt_h</p:attrName>
                                        </p:attrNameLst>
                                      </p:cBhvr>
                                      <p:tavLst>
                                        <p:tav tm="0">
                                          <p:val>
                                            <p:strVal val="#ppt_h"/>
                                          </p:val>
                                        </p:tav>
                                        <p:tav tm="100000">
                                          <p:val>
                                            <p:strVal val="#ppt_h"/>
                                          </p:val>
                                        </p:tav>
                                      </p:tavLst>
                                    </p:anim>
                                    <p:anim calcmode="lin" valueType="num">
                                      <p:cBhvr>
                                        <p:cTn id="49" dur="500" decel="50000" fill="hold">
                                          <p:stCondLst>
                                            <p:cond delay="0"/>
                                          </p:stCondLst>
                                        </p:cTn>
                                        <p:tgtEl>
                                          <p:spTgt spid="143376"/>
                                        </p:tgtEl>
                                        <p:attrNameLst>
                                          <p:attrName>ppt_x</p:attrName>
                                        </p:attrNameLst>
                                      </p:cBhvr>
                                      <p:tavLst>
                                        <p:tav tm="0">
                                          <p:val>
                                            <p:strVal val="#ppt_x+.4"/>
                                          </p:val>
                                        </p:tav>
                                        <p:tav tm="100000">
                                          <p:val>
                                            <p:strVal val="#ppt_x"/>
                                          </p:val>
                                        </p:tav>
                                      </p:tavLst>
                                    </p:anim>
                                    <p:anim calcmode="lin" valueType="num">
                                      <p:cBhvr>
                                        <p:cTn id="50" dur="500" decel="50000" fill="hold">
                                          <p:stCondLst>
                                            <p:cond delay="0"/>
                                          </p:stCondLst>
                                        </p:cTn>
                                        <p:tgtEl>
                                          <p:spTgt spid="143376"/>
                                        </p:tgtEl>
                                        <p:attrNameLst>
                                          <p:attrName>ppt_y</p:attrName>
                                        </p:attrNameLst>
                                      </p:cBhvr>
                                      <p:tavLst>
                                        <p:tav tm="0">
                                          <p:val>
                                            <p:strVal val="#ppt_y-.2"/>
                                          </p:val>
                                        </p:tav>
                                        <p:tav tm="100000">
                                          <p:val>
                                            <p:strVal val="#ppt_y+.1"/>
                                          </p:val>
                                        </p:tav>
                                      </p:tavLst>
                                    </p:anim>
                                    <p:anim calcmode="lin" valueType="num">
                                      <p:cBhvr>
                                        <p:cTn id="51" dur="500" accel="50000" fill="hold">
                                          <p:stCondLst>
                                            <p:cond delay="500"/>
                                          </p:stCondLst>
                                        </p:cTn>
                                        <p:tgtEl>
                                          <p:spTgt spid="143376"/>
                                        </p:tgtEl>
                                        <p:attrNameLst>
                                          <p:attrName>ppt_y</p:attrName>
                                        </p:attrNameLst>
                                      </p:cBhvr>
                                      <p:tavLst>
                                        <p:tav tm="0">
                                          <p:val>
                                            <p:strVal val="#ppt_y+.1"/>
                                          </p:val>
                                        </p:tav>
                                        <p:tav tm="100000">
                                          <p:val>
                                            <p:strVal val="#ppt_y"/>
                                          </p:val>
                                        </p:tav>
                                      </p:tavLst>
                                    </p:anim>
                                    <p:animEffect transition="in" filter="fade">
                                      <p:cBhvr>
                                        <p:cTn id="52" dur="1000" decel="50000">
                                          <p:stCondLst>
                                            <p:cond delay="0"/>
                                          </p:stCondLst>
                                        </p:cTn>
                                        <p:tgtEl>
                                          <p:spTgt spid="1433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72" grpId="0" animBg="1"/>
      <p:bldP spid="143373" grpId="0" animBg="1"/>
      <p:bldP spid="143374" grpId="0" animBg="1"/>
      <p:bldP spid="143375" grpId="0" animBg="1"/>
      <p:bldP spid="143376" grpId="0" animBg="1"/>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Grp="1" noChangeArrowheads="1"/>
          </p:cNvSpPr>
          <p:nvPr>
            <p:ph type="title"/>
          </p:nvPr>
        </p:nvSpPr>
        <p:spPr>
          <a:xfrm>
            <a:off x="0" y="0"/>
            <a:ext cx="9144000" cy="762000"/>
          </a:xfrm>
          <a:noFill/>
        </p:spPr>
        <p:txBody>
          <a:bodyPr/>
          <a:lstStyle/>
          <a:p>
            <a:pPr eaLnBrk="1" hangingPunct="1"/>
            <a:r>
              <a:rPr lang="en-US" smtClean="0"/>
              <a:t>Traffic Light Organization</a:t>
            </a:r>
          </a:p>
        </p:txBody>
      </p:sp>
      <p:sp>
        <p:nvSpPr>
          <p:cNvPr id="147459" name="Oval 3"/>
          <p:cNvSpPr>
            <a:spLocks noChangeArrowheads="1"/>
          </p:cNvSpPr>
          <p:nvPr/>
        </p:nvSpPr>
        <p:spPr bwMode="auto">
          <a:xfrm>
            <a:off x="2438400" y="915987"/>
            <a:ext cx="914400" cy="838200"/>
          </a:xfrm>
          <a:prstGeom prst="ellipse">
            <a:avLst/>
          </a:prstGeom>
          <a:solidFill>
            <a:srgbClr val="00D600"/>
          </a:solidFill>
          <a:ln w="9525">
            <a:solidFill>
              <a:schemeClr val="tx1"/>
            </a:solidFill>
            <a:round/>
            <a:headEnd/>
            <a:tailEnd/>
          </a:ln>
        </p:spPr>
        <p:txBody>
          <a:bodyPr wrap="none" anchor="ctr"/>
          <a:lstStyle/>
          <a:p>
            <a:endParaRPr lang="en-US"/>
          </a:p>
        </p:txBody>
      </p:sp>
      <p:sp>
        <p:nvSpPr>
          <p:cNvPr id="147460" name="Oval 4"/>
          <p:cNvSpPr>
            <a:spLocks noChangeArrowheads="1"/>
          </p:cNvSpPr>
          <p:nvPr/>
        </p:nvSpPr>
        <p:spPr bwMode="auto">
          <a:xfrm>
            <a:off x="2438400" y="1982787"/>
            <a:ext cx="914400" cy="838200"/>
          </a:xfrm>
          <a:prstGeom prst="ellipse">
            <a:avLst/>
          </a:prstGeom>
          <a:solidFill>
            <a:srgbClr val="FFFF00"/>
          </a:solidFill>
          <a:ln w="9525">
            <a:solidFill>
              <a:schemeClr val="tx1"/>
            </a:solidFill>
            <a:round/>
            <a:headEnd/>
            <a:tailEnd/>
          </a:ln>
        </p:spPr>
        <p:txBody>
          <a:bodyPr wrap="none" anchor="ctr"/>
          <a:lstStyle/>
          <a:p>
            <a:endParaRPr lang="en-US"/>
          </a:p>
        </p:txBody>
      </p:sp>
      <p:sp>
        <p:nvSpPr>
          <p:cNvPr id="147461" name="Oval 5"/>
          <p:cNvSpPr>
            <a:spLocks noChangeArrowheads="1"/>
          </p:cNvSpPr>
          <p:nvPr/>
        </p:nvSpPr>
        <p:spPr bwMode="auto">
          <a:xfrm>
            <a:off x="2438400" y="3125787"/>
            <a:ext cx="914400" cy="838200"/>
          </a:xfrm>
          <a:prstGeom prst="ellipse">
            <a:avLst/>
          </a:prstGeom>
          <a:solidFill>
            <a:srgbClr val="FF0000"/>
          </a:solidFill>
          <a:ln w="9525">
            <a:solidFill>
              <a:schemeClr val="tx1"/>
            </a:solidFill>
            <a:round/>
            <a:headEnd/>
            <a:tailEnd/>
          </a:ln>
        </p:spPr>
        <p:txBody>
          <a:bodyPr wrap="none" anchor="ctr"/>
          <a:lstStyle/>
          <a:p>
            <a:endParaRPr lang="en-US"/>
          </a:p>
        </p:txBody>
      </p:sp>
      <p:sp>
        <p:nvSpPr>
          <p:cNvPr id="147462" name="Oval 6"/>
          <p:cNvSpPr>
            <a:spLocks noChangeArrowheads="1"/>
          </p:cNvSpPr>
          <p:nvPr/>
        </p:nvSpPr>
        <p:spPr bwMode="auto">
          <a:xfrm>
            <a:off x="2438400" y="4192587"/>
            <a:ext cx="914400" cy="838200"/>
          </a:xfrm>
          <a:prstGeom prst="ellipse">
            <a:avLst/>
          </a:prstGeom>
          <a:solidFill>
            <a:srgbClr val="00D600"/>
          </a:solidFill>
          <a:ln w="9525">
            <a:solidFill>
              <a:schemeClr val="tx1"/>
            </a:solidFill>
            <a:round/>
            <a:headEnd/>
            <a:tailEnd/>
          </a:ln>
        </p:spPr>
        <p:txBody>
          <a:bodyPr wrap="none" anchor="ctr"/>
          <a:lstStyle/>
          <a:p>
            <a:endParaRPr lang="en-US"/>
          </a:p>
        </p:txBody>
      </p:sp>
      <p:sp>
        <p:nvSpPr>
          <p:cNvPr id="9224" name="Text Box 7"/>
          <p:cNvSpPr txBox="1">
            <a:spLocks noChangeArrowheads="1"/>
          </p:cNvSpPr>
          <p:nvPr/>
        </p:nvSpPr>
        <p:spPr bwMode="auto">
          <a:xfrm>
            <a:off x="3886200" y="762000"/>
            <a:ext cx="2946400" cy="74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lnSpc>
                <a:spcPct val="80000"/>
              </a:lnSpc>
            </a:pPr>
            <a:r>
              <a:rPr lang="en-US" sz="2400" b="1"/>
              <a:t>GO!</a:t>
            </a:r>
          </a:p>
          <a:p>
            <a:pPr algn="ctr" eaLnBrk="1" hangingPunct="1"/>
            <a:r>
              <a:rPr lang="en-US" sz="2400"/>
              <a:t>Write a topic sentence</a:t>
            </a:r>
            <a:r>
              <a:rPr lang="en-US" sz="1800"/>
              <a:t>.</a:t>
            </a:r>
          </a:p>
        </p:txBody>
      </p:sp>
      <p:sp>
        <p:nvSpPr>
          <p:cNvPr id="9225" name="Text Box 8"/>
          <p:cNvSpPr txBox="1">
            <a:spLocks noChangeArrowheads="1"/>
          </p:cNvSpPr>
          <p:nvPr/>
        </p:nvSpPr>
        <p:spPr bwMode="auto">
          <a:xfrm>
            <a:off x="3581400" y="1743075"/>
            <a:ext cx="3700463"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lnSpc>
                <a:spcPct val="90000"/>
              </a:lnSpc>
            </a:pPr>
            <a:r>
              <a:rPr lang="en-US" sz="2400" b="1"/>
              <a:t>SLOW DOWN!</a:t>
            </a:r>
          </a:p>
          <a:p>
            <a:pPr algn="ctr" eaLnBrk="1" hangingPunct="1">
              <a:lnSpc>
                <a:spcPct val="90000"/>
              </a:lnSpc>
            </a:pPr>
            <a:r>
              <a:rPr lang="en-US" sz="2400"/>
              <a:t>Give a reason, detail, or fact.</a:t>
            </a:r>
          </a:p>
          <a:p>
            <a:pPr algn="ctr" eaLnBrk="1" hangingPunct="1">
              <a:lnSpc>
                <a:spcPct val="90000"/>
              </a:lnSpc>
            </a:pPr>
            <a:r>
              <a:rPr lang="en-US" sz="2400"/>
              <a:t>Include a transition.</a:t>
            </a:r>
          </a:p>
        </p:txBody>
      </p:sp>
      <p:sp>
        <p:nvSpPr>
          <p:cNvPr id="9226" name="Text Box 9"/>
          <p:cNvSpPr txBox="1">
            <a:spLocks noChangeArrowheads="1"/>
          </p:cNvSpPr>
          <p:nvPr/>
        </p:nvSpPr>
        <p:spPr bwMode="auto">
          <a:xfrm>
            <a:off x="3679825" y="3060700"/>
            <a:ext cx="3421063" cy="74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2400" b="1"/>
              <a:t>STOP!</a:t>
            </a:r>
          </a:p>
          <a:p>
            <a:pPr algn="ctr" eaLnBrk="1" hangingPunct="1">
              <a:lnSpc>
                <a:spcPct val="80000"/>
              </a:lnSpc>
            </a:pPr>
            <a:r>
              <a:rPr lang="en-US" sz="2400"/>
              <a:t>Explain. Give an example.</a:t>
            </a:r>
          </a:p>
        </p:txBody>
      </p:sp>
      <p:sp>
        <p:nvSpPr>
          <p:cNvPr id="9227" name="Text Box 10"/>
          <p:cNvSpPr txBox="1">
            <a:spLocks noChangeArrowheads="1"/>
          </p:cNvSpPr>
          <p:nvPr/>
        </p:nvSpPr>
        <p:spPr bwMode="auto">
          <a:xfrm>
            <a:off x="3943350" y="4159250"/>
            <a:ext cx="2838450"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lnSpc>
                <a:spcPct val="80000"/>
              </a:lnSpc>
            </a:pPr>
            <a:r>
              <a:rPr lang="en-US" sz="2400" b="1"/>
              <a:t>GO BACK!</a:t>
            </a:r>
          </a:p>
          <a:p>
            <a:pPr algn="ctr" eaLnBrk="1" hangingPunct="1">
              <a:lnSpc>
                <a:spcPct val="80000"/>
              </a:lnSpc>
            </a:pPr>
            <a:r>
              <a:rPr lang="en-US" sz="2400"/>
              <a:t>Remind the reader of </a:t>
            </a:r>
          </a:p>
          <a:p>
            <a:pPr algn="ctr" eaLnBrk="1" hangingPunct="1">
              <a:lnSpc>
                <a:spcPct val="90000"/>
              </a:lnSpc>
            </a:pPr>
            <a:r>
              <a:rPr lang="en-US" sz="2400"/>
              <a:t>your topic.</a:t>
            </a:r>
          </a:p>
        </p:txBody>
      </p:sp>
      <p:sp>
        <p:nvSpPr>
          <p:cNvPr id="9228" name="Line 11"/>
          <p:cNvSpPr>
            <a:spLocks noChangeShapeType="1"/>
          </p:cNvSpPr>
          <p:nvPr/>
        </p:nvSpPr>
        <p:spPr bwMode="auto">
          <a:xfrm>
            <a:off x="152400" y="838200"/>
            <a:ext cx="8839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 name="Title 1"/>
          <p:cNvSpPr txBox="1">
            <a:spLocks/>
          </p:cNvSpPr>
          <p:nvPr/>
        </p:nvSpPr>
        <p:spPr>
          <a:xfrm>
            <a:off x="278130" y="5318760"/>
            <a:ext cx="7520940" cy="54864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en-US" dirty="0" smtClean="0"/>
              <a:t>Text Structure </a:t>
            </a:r>
            <a:endParaRPr lang="en-US"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147459"/>
                                        </p:tgtEl>
                                        <p:attrNameLst>
                                          <p:attrName>style.visibility</p:attrName>
                                        </p:attrNameLst>
                                      </p:cBhvr>
                                      <p:to>
                                        <p:strVal val="visible"/>
                                      </p:to>
                                    </p:set>
                                    <p:anim calcmode="lin" valueType="num">
                                      <p:cBhvr>
                                        <p:cTn id="7" dur="1000" fill="hold"/>
                                        <p:tgtEl>
                                          <p:spTgt spid="147459"/>
                                        </p:tgtEl>
                                        <p:attrNameLst>
                                          <p:attrName>ppt_w</p:attrName>
                                        </p:attrNameLst>
                                      </p:cBhvr>
                                      <p:tavLst>
                                        <p:tav tm="0">
                                          <p:val>
                                            <p:fltVal val="0"/>
                                          </p:val>
                                        </p:tav>
                                        <p:tav tm="100000">
                                          <p:val>
                                            <p:strVal val="#ppt_w"/>
                                          </p:val>
                                        </p:tav>
                                      </p:tavLst>
                                    </p:anim>
                                    <p:anim calcmode="lin" valueType="num">
                                      <p:cBhvr>
                                        <p:cTn id="8" dur="1000" fill="hold"/>
                                        <p:tgtEl>
                                          <p:spTgt spid="147459"/>
                                        </p:tgtEl>
                                        <p:attrNameLst>
                                          <p:attrName>ppt_h</p:attrName>
                                        </p:attrNameLst>
                                      </p:cBhvr>
                                      <p:tavLst>
                                        <p:tav tm="0">
                                          <p:val>
                                            <p:fltVal val="0"/>
                                          </p:val>
                                        </p:tav>
                                        <p:tav tm="100000">
                                          <p:val>
                                            <p:strVal val="#ppt_h"/>
                                          </p:val>
                                        </p:tav>
                                      </p:tavLst>
                                    </p:anim>
                                    <p:anim calcmode="lin" valueType="num">
                                      <p:cBhvr>
                                        <p:cTn id="9" dur="1000" fill="hold"/>
                                        <p:tgtEl>
                                          <p:spTgt spid="147459"/>
                                        </p:tgtEl>
                                        <p:attrNameLst>
                                          <p:attrName>style.rotation</p:attrName>
                                        </p:attrNameLst>
                                      </p:cBhvr>
                                      <p:tavLst>
                                        <p:tav tm="0">
                                          <p:val>
                                            <p:fltVal val="90"/>
                                          </p:val>
                                        </p:tav>
                                        <p:tav tm="100000">
                                          <p:val>
                                            <p:fltVal val="0"/>
                                          </p:val>
                                        </p:tav>
                                      </p:tavLst>
                                    </p:anim>
                                    <p:animEffect transition="in" filter="fade">
                                      <p:cBhvr>
                                        <p:cTn id="10" dur="1000"/>
                                        <p:tgtEl>
                                          <p:spTgt spid="147459"/>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1" presetClass="entr" presetSubtype="0" fill="hold" grpId="0" nodeType="clickEffect">
                                  <p:stCondLst>
                                    <p:cond delay="0"/>
                                  </p:stCondLst>
                                  <p:iterate type="lt">
                                    <p:tmPct val="5000"/>
                                  </p:iterate>
                                  <p:childTnLst>
                                    <p:set>
                                      <p:cBhvr>
                                        <p:cTn id="14" dur="1" fill="hold">
                                          <p:stCondLst>
                                            <p:cond delay="0"/>
                                          </p:stCondLst>
                                        </p:cTn>
                                        <p:tgtEl>
                                          <p:spTgt spid="147460"/>
                                        </p:tgtEl>
                                        <p:attrNameLst>
                                          <p:attrName>style.visibility</p:attrName>
                                        </p:attrNameLst>
                                      </p:cBhvr>
                                      <p:to>
                                        <p:strVal val="visible"/>
                                      </p:to>
                                    </p:set>
                                    <p:anim calcmode="lin" valueType="num">
                                      <p:cBhvr>
                                        <p:cTn id="15" dur="1000" fill="hold"/>
                                        <p:tgtEl>
                                          <p:spTgt spid="147460"/>
                                        </p:tgtEl>
                                        <p:attrNameLst>
                                          <p:attrName>ppt_w</p:attrName>
                                        </p:attrNameLst>
                                      </p:cBhvr>
                                      <p:tavLst>
                                        <p:tav tm="0">
                                          <p:val>
                                            <p:fltVal val="0"/>
                                          </p:val>
                                        </p:tav>
                                        <p:tav tm="100000">
                                          <p:val>
                                            <p:strVal val="#ppt_w"/>
                                          </p:val>
                                        </p:tav>
                                      </p:tavLst>
                                    </p:anim>
                                    <p:anim calcmode="lin" valueType="num">
                                      <p:cBhvr>
                                        <p:cTn id="16" dur="1000" fill="hold"/>
                                        <p:tgtEl>
                                          <p:spTgt spid="147460"/>
                                        </p:tgtEl>
                                        <p:attrNameLst>
                                          <p:attrName>ppt_h</p:attrName>
                                        </p:attrNameLst>
                                      </p:cBhvr>
                                      <p:tavLst>
                                        <p:tav tm="0">
                                          <p:val>
                                            <p:fltVal val="0"/>
                                          </p:val>
                                        </p:tav>
                                        <p:tav tm="100000">
                                          <p:val>
                                            <p:strVal val="#ppt_h"/>
                                          </p:val>
                                        </p:tav>
                                      </p:tavLst>
                                    </p:anim>
                                    <p:anim calcmode="lin" valueType="num">
                                      <p:cBhvr>
                                        <p:cTn id="17" dur="1000" fill="hold"/>
                                        <p:tgtEl>
                                          <p:spTgt spid="147460"/>
                                        </p:tgtEl>
                                        <p:attrNameLst>
                                          <p:attrName>style.rotation</p:attrName>
                                        </p:attrNameLst>
                                      </p:cBhvr>
                                      <p:tavLst>
                                        <p:tav tm="0">
                                          <p:val>
                                            <p:fltVal val="90"/>
                                          </p:val>
                                        </p:tav>
                                        <p:tav tm="100000">
                                          <p:val>
                                            <p:fltVal val="0"/>
                                          </p:val>
                                        </p:tav>
                                      </p:tavLst>
                                    </p:anim>
                                    <p:animEffect transition="in" filter="fade">
                                      <p:cBhvr>
                                        <p:cTn id="18" dur="1000"/>
                                        <p:tgtEl>
                                          <p:spTgt spid="147460"/>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31" presetClass="entr" presetSubtype="0" fill="hold" grpId="0" nodeType="clickEffect">
                                  <p:stCondLst>
                                    <p:cond delay="0"/>
                                  </p:stCondLst>
                                  <p:iterate type="lt">
                                    <p:tmPct val="5000"/>
                                  </p:iterate>
                                  <p:childTnLst>
                                    <p:set>
                                      <p:cBhvr>
                                        <p:cTn id="22" dur="1" fill="hold">
                                          <p:stCondLst>
                                            <p:cond delay="0"/>
                                          </p:stCondLst>
                                        </p:cTn>
                                        <p:tgtEl>
                                          <p:spTgt spid="147461"/>
                                        </p:tgtEl>
                                        <p:attrNameLst>
                                          <p:attrName>style.visibility</p:attrName>
                                        </p:attrNameLst>
                                      </p:cBhvr>
                                      <p:to>
                                        <p:strVal val="visible"/>
                                      </p:to>
                                    </p:set>
                                    <p:anim calcmode="lin" valueType="num">
                                      <p:cBhvr>
                                        <p:cTn id="23" dur="1000" fill="hold"/>
                                        <p:tgtEl>
                                          <p:spTgt spid="147461"/>
                                        </p:tgtEl>
                                        <p:attrNameLst>
                                          <p:attrName>ppt_w</p:attrName>
                                        </p:attrNameLst>
                                      </p:cBhvr>
                                      <p:tavLst>
                                        <p:tav tm="0">
                                          <p:val>
                                            <p:fltVal val="0"/>
                                          </p:val>
                                        </p:tav>
                                        <p:tav tm="100000">
                                          <p:val>
                                            <p:strVal val="#ppt_w"/>
                                          </p:val>
                                        </p:tav>
                                      </p:tavLst>
                                    </p:anim>
                                    <p:anim calcmode="lin" valueType="num">
                                      <p:cBhvr>
                                        <p:cTn id="24" dur="1000" fill="hold"/>
                                        <p:tgtEl>
                                          <p:spTgt spid="147461"/>
                                        </p:tgtEl>
                                        <p:attrNameLst>
                                          <p:attrName>ppt_h</p:attrName>
                                        </p:attrNameLst>
                                      </p:cBhvr>
                                      <p:tavLst>
                                        <p:tav tm="0">
                                          <p:val>
                                            <p:fltVal val="0"/>
                                          </p:val>
                                        </p:tav>
                                        <p:tav tm="100000">
                                          <p:val>
                                            <p:strVal val="#ppt_h"/>
                                          </p:val>
                                        </p:tav>
                                      </p:tavLst>
                                    </p:anim>
                                    <p:anim calcmode="lin" valueType="num">
                                      <p:cBhvr>
                                        <p:cTn id="25" dur="1000" fill="hold"/>
                                        <p:tgtEl>
                                          <p:spTgt spid="147461"/>
                                        </p:tgtEl>
                                        <p:attrNameLst>
                                          <p:attrName>style.rotation</p:attrName>
                                        </p:attrNameLst>
                                      </p:cBhvr>
                                      <p:tavLst>
                                        <p:tav tm="0">
                                          <p:val>
                                            <p:fltVal val="90"/>
                                          </p:val>
                                        </p:tav>
                                        <p:tav tm="100000">
                                          <p:val>
                                            <p:fltVal val="0"/>
                                          </p:val>
                                        </p:tav>
                                      </p:tavLst>
                                    </p:anim>
                                    <p:animEffect transition="in" filter="fade">
                                      <p:cBhvr>
                                        <p:cTn id="26" dur="1000"/>
                                        <p:tgtEl>
                                          <p:spTgt spid="147461"/>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31" presetClass="entr" presetSubtype="0" fill="hold" grpId="0" nodeType="clickEffect">
                                  <p:stCondLst>
                                    <p:cond delay="0"/>
                                  </p:stCondLst>
                                  <p:iterate type="lt">
                                    <p:tmPct val="5000"/>
                                  </p:iterate>
                                  <p:childTnLst>
                                    <p:set>
                                      <p:cBhvr>
                                        <p:cTn id="30" dur="1" fill="hold">
                                          <p:stCondLst>
                                            <p:cond delay="0"/>
                                          </p:stCondLst>
                                        </p:cTn>
                                        <p:tgtEl>
                                          <p:spTgt spid="147462"/>
                                        </p:tgtEl>
                                        <p:attrNameLst>
                                          <p:attrName>style.visibility</p:attrName>
                                        </p:attrNameLst>
                                      </p:cBhvr>
                                      <p:to>
                                        <p:strVal val="visible"/>
                                      </p:to>
                                    </p:set>
                                    <p:anim calcmode="lin" valueType="num">
                                      <p:cBhvr>
                                        <p:cTn id="31" dur="1000" fill="hold"/>
                                        <p:tgtEl>
                                          <p:spTgt spid="147462"/>
                                        </p:tgtEl>
                                        <p:attrNameLst>
                                          <p:attrName>ppt_w</p:attrName>
                                        </p:attrNameLst>
                                      </p:cBhvr>
                                      <p:tavLst>
                                        <p:tav tm="0">
                                          <p:val>
                                            <p:fltVal val="0"/>
                                          </p:val>
                                        </p:tav>
                                        <p:tav tm="100000">
                                          <p:val>
                                            <p:strVal val="#ppt_w"/>
                                          </p:val>
                                        </p:tav>
                                      </p:tavLst>
                                    </p:anim>
                                    <p:anim calcmode="lin" valueType="num">
                                      <p:cBhvr>
                                        <p:cTn id="32" dur="1000" fill="hold"/>
                                        <p:tgtEl>
                                          <p:spTgt spid="147462"/>
                                        </p:tgtEl>
                                        <p:attrNameLst>
                                          <p:attrName>ppt_h</p:attrName>
                                        </p:attrNameLst>
                                      </p:cBhvr>
                                      <p:tavLst>
                                        <p:tav tm="0">
                                          <p:val>
                                            <p:fltVal val="0"/>
                                          </p:val>
                                        </p:tav>
                                        <p:tav tm="100000">
                                          <p:val>
                                            <p:strVal val="#ppt_h"/>
                                          </p:val>
                                        </p:tav>
                                      </p:tavLst>
                                    </p:anim>
                                    <p:anim calcmode="lin" valueType="num">
                                      <p:cBhvr>
                                        <p:cTn id="33" dur="1000" fill="hold"/>
                                        <p:tgtEl>
                                          <p:spTgt spid="147462"/>
                                        </p:tgtEl>
                                        <p:attrNameLst>
                                          <p:attrName>style.rotation</p:attrName>
                                        </p:attrNameLst>
                                      </p:cBhvr>
                                      <p:tavLst>
                                        <p:tav tm="0">
                                          <p:val>
                                            <p:fltVal val="90"/>
                                          </p:val>
                                        </p:tav>
                                        <p:tav tm="100000">
                                          <p:val>
                                            <p:fltVal val="0"/>
                                          </p:val>
                                        </p:tav>
                                      </p:tavLst>
                                    </p:anim>
                                    <p:animEffect transition="in" filter="fade">
                                      <p:cBhvr>
                                        <p:cTn id="34" dur="1000"/>
                                        <p:tgtEl>
                                          <p:spTgt spid="1474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459" grpId="0" animBg="1"/>
      <p:bldP spid="147460" grpId="0" animBg="1"/>
      <p:bldP spid="147461" grpId="0" animBg="1"/>
      <p:bldP spid="147462" grpId="0" animBg="1"/>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Line 2"/>
          <p:cNvSpPr>
            <a:spLocks noChangeShapeType="1"/>
          </p:cNvSpPr>
          <p:nvPr/>
        </p:nvSpPr>
        <p:spPr bwMode="auto">
          <a:xfrm>
            <a:off x="609600" y="1905000"/>
            <a:ext cx="8001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44" name="Line 3"/>
          <p:cNvSpPr>
            <a:spLocks noChangeShapeType="1"/>
          </p:cNvSpPr>
          <p:nvPr/>
        </p:nvSpPr>
        <p:spPr bwMode="auto">
          <a:xfrm>
            <a:off x="609600" y="2209800"/>
            <a:ext cx="8001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45" name="Line 4"/>
          <p:cNvSpPr>
            <a:spLocks noChangeShapeType="1"/>
          </p:cNvSpPr>
          <p:nvPr/>
        </p:nvSpPr>
        <p:spPr bwMode="auto">
          <a:xfrm>
            <a:off x="609600" y="2514600"/>
            <a:ext cx="8001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46" name="Line 5"/>
          <p:cNvSpPr>
            <a:spLocks noChangeShapeType="1"/>
          </p:cNvSpPr>
          <p:nvPr/>
        </p:nvSpPr>
        <p:spPr bwMode="auto">
          <a:xfrm>
            <a:off x="609600" y="2819400"/>
            <a:ext cx="8001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47" name="Line 6"/>
          <p:cNvSpPr>
            <a:spLocks noChangeShapeType="1"/>
          </p:cNvSpPr>
          <p:nvPr/>
        </p:nvSpPr>
        <p:spPr bwMode="auto">
          <a:xfrm>
            <a:off x="609600" y="3733800"/>
            <a:ext cx="8001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48" name="Line 7"/>
          <p:cNvSpPr>
            <a:spLocks noChangeShapeType="1"/>
          </p:cNvSpPr>
          <p:nvPr/>
        </p:nvSpPr>
        <p:spPr bwMode="auto">
          <a:xfrm>
            <a:off x="609600" y="3124200"/>
            <a:ext cx="8001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49" name="Line 8"/>
          <p:cNvSpPr>
            <a:spLocks noChangeShapeType="1"/>
          </p:cNvSpPr>
          <p:nvPr/>
        </p:nvSpPr>
        <p:spPr bwMode="auto">
          <a:xfrm>
            <a:off x="609600" y="3429000"/>
            <a:ext cx="8001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50" name="Rectangle 9"/>
          <p:cNvSpPr>
            <a:spLocks noChangeArrowheads="1"/>
          </p:cNvSpPr>
          <p:nvPr/>
        </p:nvSpPr>
        <p:spPr bwMode="auto">
          <a:xfrm>
            <a:off x="762000" y="2193925"/>
            <a:ext cx="8077200" cy="161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30000"/>
              </a:spcBef>
            </a:pPr>
            <a:r>
              <a:rPr lang="en-US" sz="2000"/>
              <a:t>	Yesterday we had the best assembly ever. We listened to a band.  First, we liked the way the music filled the room. We really liked the way the music got loud and fast.  Another part we liked was learning the names of the instruments. We learned that the drums keep the beat. My friends and I hope we will get to hear the band again soon.  </a:t>
            </a:r>
          </a:p>
        </p:txBody>
      </p:sp>
      <p:sp>
        <p:nvSpPr>
          <p:cNvPr id="10251" name="Rectangle 10"/>
          <p:cNvSpPr>
            <a:spLocks noGrp="1" noChangeArrowheads="1"/>
          </p:cNvSpPr>
          <p:nvPr>
            <p:ph type="title"/>
          </p:nvPr>
        </p:nvSpPr>
        <p:spPr>
          <a:xfrm>
            <a:off x="914400" y="914400"/>
            <a:ext cx="7391400" cy="685800"/>
          </a:xfrm>
          <a:noFill/>
        </p:spPr>
        <p:txBody>
          <a:bodyPr/>
          <a:lstStyle/>
          <a:p>
            <a:pPr eaLnBrk="1" hangingPunct="1"/>
            <a:r>
              <a:rPr lang="en-US" smtClean="0"/>
              <a:t>   Colors In Action</a:t>
            </a:r>
          </a:p>
        </p:txBody>
      </p:sp>
      <p:sp>
        <p:nvSpPr>
          <p:cNvPr id="10252" name="Oval 11"/>
          <p:cNvSpPr>
            <a:spLocks noChangeArrowheads="1"/>
          </p:cNvSpPr>
          <p:nvPr/>
        </p:nvSpPr>
        <p:spPr bwMode="auto">
          <a:xfrm>
            <a:off x="685800" y="2057400"/>
            <a:ext cx="228600" cy="228600"/>
          </a:xfrm>
          <a:prstGeom prst="ellipse">
            <a:avLst/>
          </a:prstGeom>
          <a:solidFill>
            <a:schemeClr val="bg1"/>
          </a:solidFill>
          <a:ln w="9525">
            <a:solidFill>
              <a:schemeClr val="tx1"/>
            </a:solidFill>
            <a:round/>
            <a:headEnd/>
            <a:tailEnd/>
          </a:ln>
        </p:spPr>
        <p:txBody>
          <a:bodyPr wrap="none" anchor="ctr"/>
          <a:lstStyle/>
          <a:p>
            <a:endParaRPr lang="en-US"/>
          </a:p>
        </p:txBody>
      </p:sp>
      <p:sp>
        <p:nvSpPr>
          <p:cNvPr id="732172" name="Rectangle 12"/>
          <p:cNvSpPr>
            <a:spLocks noChangeArrowheads="1"/>
          </p:cNvSpPr>
          <p:nvPr/>
        </p:nvSpPr>
        <p:spPr bwMode="auto">
          <a:xfrm>
            <a:off x="1828800" y="2209800"/>
            <a:ext cx="6705600" cy="304800"/>
          </a:xfrm>
          <a:prstGeom prst="rect">
            <a:avLst/>
          </a:prstGeom>
          <a:solidFill>
            <a:srgbClr val="00CC66">
              <a:alpha val="29019"/>
            </a:srgbClr>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US"/>
          </a:p>
        </p:txBody>
      </p:sp>
      <p:sp>
        <p:nvSpPr>
          <p:cNvPr id="732173" name="Rectangle 13"/>
          <p:cNvSpPr>
            <a:spLocks noChangeArrowheads="1"/>
          </p:cNvSpPr>
          <p:nvPr/>
        </p:nvSpPr>
        <p:spPr bwMode="auto">
          <a:xfrm>
            <a:off x="762000" y="2514600"/>
            <a:ext cx="5029200" cy="304800"/>
          </a:xfrm>
          <a:prstGeom prst="rect">
            <a:avLst/>
          </a:prstGeom>
          <a:solidFill>
            <a:srgbClr val="FFFF00">
              <a:alpha val="29019"/>
            </a:srgbClr>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US"/>
          </a:p>
        </p:txBody>
      </p:sp>
      <p:sp>
        <p:nvSpPr>
          <p:cNvPr id="732174" name="Rectangle 14"/>
          <p:cNvSpPr>
            <a:spLocks noChangeArrowheads="1"/>
          </p:cNvSpPr>
          <p:nvPr/>
        </p:nvSpPr>
        <p:spPr bwMode="auto">
          <a:xfrm>
            <a:off x="5791200" y="2514600"/>
            <a:ext cx="2895600" cy="381000"/>
          </a:xfrm>
          <a:prstGeom prst="rect">
            <a:avLst/>
          </a:prstGeom>
          <a:solidFill>
            <a:srgbClr val="FF0000">
              <a:alpha val="29019"/>
            </a:srgbClr>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US"/>
          </a:p>
        </p:txBody>
      </p:sp>
      <p:sp>
        <p:nvSpPr>
          <p:cNvPr id="732175" name="Rectangle 15"/>
          <p:cNvSpPr>
            <a:spLocks noChangeArrowheads="1"/>
          </p:cNvSpPr>
          <p:nvPr/>
        </p:nvSpPr>
        <p:spPr bwMode="auto">
          <a:xfrm>
            <a:off x="685800" y="2819400"/>
            <a:ext cx="3200400" cy="304800"/>
          </a:xfrm>
          <a:prstGeom prst="rect">
            <a:avLst/>
          </a:prstGeom>
          <a:solidFill>
            <a:srgbClr val="FF0000">
              <a:alpha val="29019"/>
            </a:srgbClr>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US"/>
          </a:p>
        </p:txBody>
      </p:sp>
      <p:sp>
        <p:nvSpPr>
          <p:cNvPr id="732176" name="Rectangle 16"/>
          <p:cNvSpPr>
            <a:spLocks noChangeArrowheads="1"/>
          </p:cNvSpPr>
          <p:nvPr/>
        </p:nvSpPr>
        <p:spPr bwMode="auto">
          <a:xfrm>
            <a:off x="3886200" y="2819400"/>
            <a:ext cx="4800600" cy="381000"/>
          </a:xfrm>
          <a:prstGeom prst="rect">
            <a:avLst/>
          </a:prstGeom>
          <a:solidFill>
            <a:srgbClr val="FFFF00">
              <a:alpha val="29019"/>
            </a:srgbClr>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US"/>
          </a:p>
        </p:txBody>
      </p:sp>
      <p:sp>
        <p:nvSpPr>
          <p:cNvPr id="732177" name="Rectangle 17"/>
          <p:cNvSpPr>
            <a:spLocks noChangeArrowheads="1"/>
          </p:cNvSpPr>
          <p:nvPr/>
        </p:nvSpPr>
        <p:spPr bwMode="auto">
          <a:xfrm>
            <a:off x="685800" y="3124200"/>
            <a:ext cx="3048000" cy="304800"/>
          </a:xfrm>
          <a:prstGeom prst="rect">
            <a:avLst/>
          </a:prstGeom>
          <a:solidFill>
            <a:srgbClr val="FFFF00">
              <a:alpha val="29019"/>
            </a:srgbClr>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US"/>
          </a:p>
        </p:txBody>
      </p:sp>
      <p:sp>
        <p:nvSpPr>
          <p:cNvPr id="732178" name="Rectangle 18"/>
          <p:cNvSpPr>
            <a:spLocks noChangeArrowheads="1"/>
          </p:cNvSpPr>
          <p:nvPr/>
        </p:nvSpPr>
        <p:spPr bwMode="auto">
          <a:xfrm>
            <a:off x="685800" y="3429000"/>
            <a:ext cx="6477000" cy="381000"/>
          </a:xfrm>
          <a:prstGeom prst="rect">
            <a:avLst/>
          </a:prstGeom>
          <a:solidFill>
            <a:srgbClr val="00CC66">
              <a:alpha val="29019"/>
            </a:srgbClr>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US"/>
          </a:p>
        </p:txBody>
      </p:sp>
      <p:sp>
        <p:nvSpPr>
          <p:cNvPr id="732179" name="Oval 19"/>
          <p:cNvSpPr>
            <a:spLocks noChangeArrowheads="1"/>
          </p:cNvSpPr>
          <p:nvPr/>
        </p:nvSpPr>
        <p:spPr bwMode="auto">
          <a:xfrm>
            <a:off x="3886200" y="2819400"/>
            <a:ext cx="990600" cy="381000"/>
          </a:xfrm>
          <a:prstGeom prst="ellipse">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0261" name="Text Box 20"/>
          <p:cNvSpPr txBox="1">
            <a:spLocks noChangeArrowheads="1"/>
          </p:cNvSpPr>
          <p:nvPr/>
        </p:nvSpPr>
        <p:spPr bwMode="auto">
          <a:xfrm>
            <a:off x="2819400" y="1600200"/>
            <a:ext cx="3657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spcBef>
                <a:spcPct val="50000"/>
              </a:spcBef>
            </a:pPr>
            <a:r>
              <a:rPr lang="en-US" sz="2000" b="1">
                <a:solidFill>
                  <a:schemeClr val="tx2"/>
                </a:solidFill>
              </a:rPr>
              <a:t>Enjoying the Music</a:t>
            </a:r>
          </a:p>
        </p:txBody>
      </p:sp>
      <p:sp>
        <p:nvSpPr>
          <p:cNvPr id="732181" name="Rectangle 21"/>
          <p:cNvSpPr>
            <a:spLocks noChangeArrowheads="1"/>
          </p:cNvSpPr>
          <p:nvPr/>
        </p:nvSpPr>
        <p:spPr bwMode="auto">
          <a:xfrm>
            <a:off x="3733800" y="3124200"/>
            <a:ext cx="4495800" cy="304800"/>
          </a:xfrm>
          <a:prstGeom prst="rect">
            <a:avLst/>
          </a:prstGeom>
          <a:solidFill>
            <a:srgbClr val="FF0000">
              <a:alpha val="29019"/>
            </a:srgbClr>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US"/>
          </a:p>
        </p:txBody>
      </p:sp>
      <p:sp>
        <p:nvSpPr>
          <p:cNvPr id="732183" name="Rectangle 23"/>
          <p:cNvSpPr>
            <a:spLocks noChangeArrowheads="1"/>
          </p:cNvSpPr>
          <p:nvPr/>
        </p:nvSpPr>
        <p:spPr bwMode="auto">
          <a:xfrm>
            <a:off x="8229600" y="3124200"/>
            <a:ext cx="381000" cy="304800"/>
          </a:xfrm>
          <a:prstGeom prst="rect">
            <a:avLst/>
          </a:prstGeom>
          <a:solidFill>
            <a:srgbClr val="00CC66">
              <a:alpha val="29019"/>
            </a:srgbClr>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US"/>
          </a:p>
        </p:txBody>
      </p:sp>
      <p:sp>
        <p:nvSpPr>
          <p:cNvPr id="25" name="Oval 19"/>
          <p:cNvSpPr>
            <a:spLocks noChangeArrowheads="1"/>
          </p:cNvSpPr>
          <p:nvPr/>
        </p:nvSpPr>
        <p:spPr bwMode="auto">
          <a:xfrm>
            <a:off x="533400" y="2514600"/>
            <a:ext cx="990600" cy="381000"/>
          </a:xfrm>
          <a:prstGeom prst="ellipse">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6" name="Title 1"/>
          <p:cNvSpPr txBox="1">
            <a:spLocks/>
          </p:cNvSpPr>
          <p:nvPr/>
        </p:nvSpPr>
        <p:spPr>
          <a:xfrm>
            <a:off x="278130" y="5318760"/>
            <a:ext cx="7520940" cy="54864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en-US" dirty="0" smtClean="0"/>
              <a:t>Text Structure </a:t>
            </a:r>
            <a:endParaRPr lang="en-US"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32172"/>
                                        </p:tgtEl>
                                        <p:attrNameLst>
                                          <p:attrName>style.visibility</p:attrName>
                                        </p:attrNameLst>
                                      </p:cBhvr>
                                      <p:to>
                                        <p:strVal val="visible"/>
                                      </p:to>
                                    </p:set>
                                    <p:animEffect transition="in" filter="dissolve">
                                      <p:cBhvr>
                                        <p:cTn id="7" dur="500"/>
                                        <p:tgtEl>
                                          <p:spTgt spid="73217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732173"/>
                                        </p:tgtEl>
                                        <p:attrNameLst>
                                          <p:attrName>style.visibility</p:attrName>
                                        </p:attrNameLst>
                                      </p:cBhvr>
                                      <p:to>
                                        <p:strVal val="visible"/>
                                      </p:to>
                                    </p:set>
                                    <p:animEffect transition="in" filter="dissolve">
                                      <p:cBhvr>
                                        <p:cTn id="12" dur="500"/>
                                        <p:tgtEl>
                                          <p:spTgt spid="73217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732174"/>
                                        </p:tgtEl>
                                        <p:attrNameLst>
                                          <p:attrName>style.visibility</p:attrName>
                                        </p:attrNameLst>
                                      </p:cBhvr>
                                      <p:to>
                                        <p:strVal val="visible"/>
                                      </p:to>
                                    </p:set>
                                    <p:animEffect transition="in" filter="dissolve">
                                      <p:cBhvr>
                                        <p:cTn id="17" dur="500"/>
                                        <p:tgtEl>
                                          <p:spTgt spid="732174"/>
                                        </p:tgtEl>
                                      </p:cBhvr>
                                    </p:animEffect>
                                  </p:childTnLst>
                                </p:cTn>
                              </p:par>
                              <p:par>
                                <p:cTn id="18" presetID="9" presetClass="entr" presetSubtype="0" fill="hold" grpId="0" nodeType="withEffect">
                                  <p:stCondLst>
                                    <p:cond delay="0"/>
                                  </p:stCondLst>
                                  <p:childTnLst>
                                    <p:set>
                                      <p:cBhvr>
                                        <p:cTn id="19" dur="1" fill="hold">
                                          <p:stCondLst>
                                            <p:cond delay="0"/>
                                          </p:stCondLst>
                                        </p:cTn>
                                        <p:tgtEl>
                                          <p:spTgt spid="732175"/>
                                        </p:tgtEl>
                                        <p:attrNameLst>
                                          <p:attrName>style.visibility</p:attrName>
                                        </p:attrNameLst>
                                      </p:cBhvr>
                                      <p:to>
                                        <p:strVal val="visible"/>
                                      </p:to>
                                    </p:set>
                                    <p:animEffect transition="in" filter="dissolve">
                                      <p:cBhvr>
                                        <p:cTn id="20" dur="500"/>
                                        <p:tgtEl>
                                          <p:spTgt spid="732175"/>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732176"/>
                                        </p:tgtEl>
                                        <p:attrNameLst>
                                          <p:attrName>style.visibility</p:attrName>
                                        </p:attrNameLst>
                                      </p:cBhvr>
                                      <p:to>
                                        <p:strVal val="visible"/>
                                      </p:to>
                                    </p:set>
                                    <p:animEffect transition="in" filter="dissolve">
                                      <p:cBhvr>
                                        <p:cTn id="25" dur="500"/>
                                        <p:tgtEl>
                                          <p:spTgt spid="732176"/>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732177"/>
                                        </p:tgtEl>
                                        <p:attrNameLst>
                                          <p:attrName>style.visibility</p:attrName>
                                        </p:attrNameLst>
                                      </p:cBhvr>
                                      <p:to>
                                        <p:strVal val="visible"/>
                                      </p:to>
                                    </p:set>
                                    <p:animEffect transition="in" filter="dissolve">
                                      <p:cBhvr>
                                        <p:cTn id="28" dur="500"/>
                                        <p:tgtEl>
                                          <p:spTgt spid="732177"/>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9" presetClass="entr" presetSubtype="0" fill="hold" grpId="0" nodeType="clickEffect">
                                  <p:stCondLst>
                                    <p:cond delay="0"/>
                                  </p:stCondLst>
                                  <p:childTnLst>
                                    <p:set>
                                      <p:cBhvr>
                                        <p:cTn id="32" dur="1" fill="hold">
                                          <p:stCondLst>
                                            <p:cond delay="0"/>
                                          </p:stCondLst>
                                        </p:cTn>
                                        <p:tgtEl>
                                          <p:spTgt spid="732179"/>
                                        </p:tgtEl>
                                        <p:attrNameLst>
                                          <p:attrName>style.visibility</p:attrName>
                                        </p:attrNameLst>
                                      </p:cBhvr>
                                      <p:to>
                                        <p:strVal val="visible"/>
                                      </p:to>
                                    </p:set>
                                    <p:animEffect transition="in" filter="dissolve">
                                      <p:cBhvr>
                                        <p:cTn id="33" dur="500"/>
                                        <p:tgtEl>
                                          <p:spTgt spid="732179"/>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9" presetClass="entr" presetSubtype="0" fill="hold" grpId="0" nodeType="clickEffect">
                                  <p:stCondLst>
                                    <p:cond delay="0"/>
                                  </p:stCondLst>
                                  <p:childTnLst>
                                    <p:set>
                                      <p:cBhvr>
                                        <p:cTn id="37" dur="1" fill="hold">
                                          <p:stCondLst>
                                            <p:cond delay="0"/>
                                          </p:stCondLst>
                                        </p:cTn>
                                        <p:tgtEl>
                                          <p:spTgt spid="732181"/>
                                        </p:tgtEl>
                                        <p:attrNameLst>
                                          <p:attrName>style.visibility</p:attrName>
                                        </p:attrNameLst>
                                      </p:cBhvr>
                                      <p:to>
                                        <p:strVal val="visible"/>
                                      </p:to>
                                    </p:set>
                                    <p:animEffect transition="in" filter="dissolve">
                                      <p:cBhvr>
                                        <p:cTn id="38" dur="500"/>
                                        <p:tgtEl>
                                          <p:spTgt spid="732181"/>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9" presetClass="entr" presetSubtype="0" fill="hold" grpId="0" nodeType="clickEffect">
                                  <p:stCondLst>
                                    <p:cond delay="0"/>
                                  </p:stCondLst>
                                  <p:childTnLst>
                                    <p:set>
                                      <p:cBhvr>
                                        <p:cTn id="42" dur="1" fill="hold">
                                          <p:stCondLst>
                                            <p:cond delay="0"/>
                                          </p:stCondLst>
                                        </p:cTn>
                                        <p:tgtEl>
                                          <p:spTgt spid="732178"/>
                                        </p:tgtEl>
                                        <p:attrNameLst>
                                          <p:attrName>style.visibility</p:attrName>
                                        </p:attrNameLst>
                                      </p:cBhvr>
                                      <p:to>
                                        <p:strVal val="visible"/>
                                      </p:to>
                                    </p:set>
                                    <p:animEffect transition="in" filter="dissolve">
                                      <p:cBhvr>
                                        <p:cTn id="43" dur="500"/>
                                        <p:tgtEl>
                                          <p:spTgt spid="732178"/>
                                        </p:tgtEl>
                                      </p:cBhvr>
                                    </p:animEffect>
                                  </p:childTnLst>
                                </p:cTn>
                              </p:par>
                              <p:par>
                                <p:cTn id="44" presetID="9" presetClass="entr" presetSubtype="0" fill="hold" grpId="0" nodeType="withEffect">
                                  <p:stCondLst>
                                    <p:cond delay="0"/>
                                  </p:stCondLst>
                                  <p:childTnLst>
                                    <p:set>
                                      <p:cBhvr>
                                        <p:cTn id="45" dur="1" fill="hold">
                                          <p:stCondLst>
                                            <p:cond delay="0"/>
                                          </p:stCondLst>
                                        </p:cTn>
                                        <p:tgtEl>
                                          <p:spTgt spid="732183"/>
                                        </p:tgtEl>
                                        <p:attrNameLst>
                                          <p:attrName>style.visibility</p:attrName>
                                        </p:attrNameLst>
                                      </p:cBhvr>
                                      <p:to>
                                        <p:strVal val="visible"/>
                                      </p:to>
                                    </p:set>
                                    <p:animEffect transition="in" filter="dissolve">
                                      <p:cBhvr>
                                        <p:cTn id="46" dur="500"/>
                                        <p:tgtEl>
                                          <p:spTgt spid="732183"/>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9" presetClass="entr" presetSubtype="0" fill="hold" grpId="0" nodeType="click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dissolve">
                                      <p:cBhvr>
                                        <p:cTn id="5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2172" grpId="0" animBg="1"/>
      <p:bldP spid="732173" grpId="0" animBg="1"/>
      <p:bldP spid="732174" grpId="0" animBg="1"/>
      <p:bldP spid="732175" grpId="0" animBg="1"/>
      <p:bldP spid="732176" grpId="0" animBg="1"/>
      <p:bldP spid="732177" grpId="0" animBg="1"/>
      <p:bldP spid="732178" grpId="0" animBg="1"/>
      <p:bldP spid="732179" grpId="0" animBg="1"/>
      <p:bldP spid="732181" grpId="0" animBg="1"/>
      <p:bldP spid="732183" grpId="0" animBg="1"/>
      <p:bldP spid="25" grpId="0" animBg="1"/>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3"/>
          <p:cNvSpPr>
            <a:spLocks noGrp="1"/>
          </p:cNvSpPr>
          <p:nvPr>
            <p:ph type="sldNum" sz="quarter" idx="10"/>
          </p:nvPr>
        </p:nvSpPr>
        <p:spPr>
          <a:xfrm>
            <a:off x="7010400" y="6858000"/>
            <a:ext cx="2133600" cy="3968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fld id="{A5EA5A0A-E70C-43F1-BADD-45D3C2A378FF}" type="slidenum">
              <a:rPr lang="en-US" sz="1400" smtClean="0">
                <a:latin typeface="Arial" charset="0"/>
              </a:rPr>
              <a:pPr eaLnBrk="1" hangingPunct="1"/>
              <a:t>96</a:t>
            </a:fld>
            <a:endParaRPr lang="en-US" sz="1400" smtClean="0">
              <a:latin typeface="Arial" charset="0"/>
            </a:endParaRPr>
          </a:p>
        </p:txBody>
      </p:sp>
      <p:sp>
        <p:nvSpPr>
          <p:cNvPr id="11267" name="Rectangle 2"/>
          <p:cNvSpPr>
            <a:spLocks noGrp="1" noChangeArrowheads="1"/>
          </p:cNvSpPr>
          <p:nvPr>
            <p:ph type="title"/>
          </p:nvPr>
        </p:nvSpPr>
        <p:spPr>
          <a:xfrm>
            <a:off x="0" y="-76200"/>
            <a:ext cx="9144000" cy="685800"/>
          </a:xfrm>
          <a:noFill/>
        </p:spPr>
        <p:txBody>
          <a:bodyPr/>
          <a:lstStyle/>
          <a:p>
            <a:pPr eaLnBrk="1" hangingPunct="1"/>
            <a:r>
              <a:rPr lang="en-US" sz="4000" smtClean="0"/>
              <a:t>Color-Coding &amp; Informal Outlines</a:t>
            </a:r>
          </a:p>
        </p:txBody>
      </p:sp>
      <p:sp>
        <p:nvSpPr>
          <p:cNvPr id="11268" name="Line 3"/>
          <p:cNvSpPr>
            <a:spLocks noChangeShapeType="1"/>
          </p:cNvSpPr>
          <p:nvPr/>
        </p:nvSpPr>
        <p:spPr bwMode="auto">
          <a:xfrm>
            <a:off x="2362200" y="1371600"/>
            <a:ext cx="4343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269" name="Line 4"/>
          <p:cNvSpPr>
            <a:spLocks noChangeShapeType="1"/>
          </p:cNvSpPr>
          <p:nvPr/>
        </p:nvSpPr>
        <p:spPr bwMode="auto">
          <a:xfrm>
            <a:off x="3962400" y="1371600"/>
            <a:ext cx="0" cy="2667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34213" name="Text Box 5"/>
          <p:cNvSpPr txBox="1">
            <a:spLocks noChangeArrowheads="1"/>
          </p:cNvSpPr>
          <p:nvPr/>
        </p:nvSpPr>
        <p:spPr bwMode="auto">
          <a:xfrm>
            <a:off x="2743200" y="990600"/>
            <a:ext cx="3959225" cy="400050"/>
          </a:xfrm>
          <a:prstGeom prst="rect">
            <a:avLst/>
          </a:prstGeom>
          <a:solidFill>
            <a:srgbClr val="00CC66">
              <a:alpha val="39999"/>
            </a:srgbClr>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2000" b="1"/>
              <a:t>T =                                                     </a:t>
            </a:r>
          </a:p>
        </p:txBody>
      </p:sp>
      <p:sp>
        <p:nvSpPr>
          <p:cNvPr id="734214" name="Text Box 6"/>
          <p:cNvSpPr txBox="1">
            <a:spLocks noChangeArrowheads="1"/>
          </p:cNvSpPr>
          <p:nvPr/>
        </p:nvSpPr>
        <p:spPr bwMode="auto">
          <a:xfrm>
            <a:off x="2362200" y="1498600"/>
            <a:ext cx="1503363" cy="400050"/>
          </a:xfrm>
          <a:prstGeom prst="rect">
            <a:avLst/>
          </a:prstGeom>
          <a:solidFill>
            <a:srgbClr val="FFCC00">
              <a:alpha val="39999"/>
            </a:srgbClr>
          </a:solidFill>
          <a:ln w="9525">
            <a:solidFill>
              <a:srgbClr val="FFCC00"/>
            </a:solidFill>
            <a:miter lim="800000"/>
            <a:headEnd/>
            <a:tailEnd/>
          </a:ln>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2000">
                <a:sym typeface="Wingdings" pitchFamily="2" charset="2"/>
              </a:rPr>
              <a:t>                 </a:t>
            </a:r>
            <a:endParaRPr lang="en-US" sz="2000"/>
          </a:p>
        </p:txBody>
      </p:sp>
      <p:sp>
        <p:nvSpPr>
          <p:cNvPr id="11272" name="Text Box 7"/>
          <p:cNvSpPr txBox="1">
            <a:spLocks noChangeArrowheads="1"/>
          </p:cNvSpPr>
          <p:nvPr/>
        </p:nvSpPr>
        <p:spPr bwMode="auto">
          <a:xfrm>
            <a:off x="1219200" y="3432175"/>
            <a:ext cx="1841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endParaRPr lang="en-US" sz="2000"/>
          </a:p>
        </p:txBody>
      </p:sp>
      <p:sp>
        <p:nvSpPr>
          <p:cNvPr id="734216" name="Text Box 8"/>
          <p:cNvSpPr txBox="1">
            <a:spLocks noChangeArrowheads="1"/>
          </p:cNvSpPr>
          <p:nvPr/>
        </p:nvSpPr>
        <p:spPr bwMode="auto">
          <a:xfrm>
            <a:off x="2362200" y="4114800"/>
            <a:ext cx="4364038" cy="400050"/>
          </a:xfrm>
          <a:prstGeom prst="rect">
            <a:avLst/>
          </a:prstGeom>
          <a:solidFill>
            <a:srgbClr val="00CC66">
              <a:alpha val="43137"/>
            </a:srgbClr>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2000" b="1"/>
              <a:t>C =                                                           </a:t>
            </a:r>
          </a:p>
        </p:txBody>
      </p:sp>
      <p:sp>
        <p:nvSpPr>
          <p:cNvPr id="734219" name="Rectangle 11"/>
          <p:cNvSpPr>
            <a:spLocks noChangeArrowheads="1"/>
          </p:cNvSpPr>
          <p:nvPr/>
        </p:nvSpPr>
        <p:spPr bwMode="auto">
          <a:xfrm>
            <a:off x="4114800" y="1447800"/>
            <a:ext cx="2133600" cy="2438400"/>
          </a:xfrm>
          <a:prstGeom prst="rect">
            <a:avLst/>
          </a:prstGeom>
          <a:solidFill>
            <a:srgbClr val="FF0000">
              <a:alpha val="39999"/>
            </a:srgbClr>
          </a:solidFill>
          <a:ln w="9525" algn="ctr">
            <a:noFill/>
            <a:miter lim="800000"/>
            <a:headEnd/>
            <a:tailEnd/>
          </a:ln>
        </p:spPr>
        <p:txBody>
          <a:bodyPr wrap="none" anchor="ctr"/>
          <a:lstStyle/>
          <a:p>
            <a:pPr>
              <a:defRPr/>
            </a:pP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1275" name="Text Box 13"/>
          <p:cNvSpPr txBox="1">
            <a:spLocks noChangeArrowheads="1"/>
          </p:cNvSpPr>
          <p:nvPr/>
        </p:nvSpPr>
        <p:spPr bwMode="auto">
          <a:xfrm>
            <a:off x="2362200" y="2667000"/>
            <a:ext cx="1503363" cy="400050"/>
          </a:xfrm>
          <a:prstGeom prst="rect">
            <a:avLst/>
          </a:prstGeom>
          <a:solidFill>
            <a:srgbClr val="FFCC00">
              <a:alpha val="3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2000">
                <a:sym typeface="Wingdings" pitchFamily="2" charset="2"/>
              </a:rPr>
              <a:t>                 </a:t>
            </a:r>
            <a:endParaRPr lang="en-US" sz="2000"/>
          </a:p>
        </p:txBody>
      </p:sp>
      <p:sp>
        <p:nvSpPr>
          <p:cNvPr id="11276" name="Text Box 14"/>
          <p:cNvSpPr txBox="1">
            <a:spLocks noChangeArrowheads="1"/>
          </p:cNvSpPr>
          <p:nvPr/>
        </p:nvSpPr>
        <p:spPr bwMode="auto">
          <a:xfrm>
            <a:off x="3200400" y="593725"/>
            <a:ext cx="2895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spcBef>
                <a:spcPct val="50000"/>
              </a:spcBef>
            </a:pPr>
            <a:r>
              <a:rPr lang="en-US" sz="2000" b="1"/>
              <a:t>Title = </a:t>
            </a:r>
          </a:p>
        </p:txBody>
      </p:sp>
      <p:sp>
        <p:nvSpPr>
          <p:cNvPr id="17" name="Line Callout 1 16"/>
          <p:cNvSpPr/>
          <p:nvPr/>
        </p:nvSpPr>
        <p:spPr>
          <a:xfrm>
            <a:off x="7086600" y="762000"/>
            <a:ext cx="1676400" cy="457200"/>
          </a:xfrm>
          <a:prstGeom prst="borderCallout1">
            <a:avLst>
              <a:gd name="adj1" fmla="val 18750"/>
              <a:gd name="adj2" fmla="val -8333"/>
              <a:gd name="adj3" fmla="val 84325"/>
              <a:gd name="adj4" fmla="val -61710"/>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rgbClr val="00B050"/>
                </a:solidFill>
              </a:rPr>
              <a:t>The Topic  </a:t>
            </a:r>
          </a:p>
        </p:txBody>
      </p:sp>
      <p:sp>
        <p:nvSpPr>
          <p:cNvPr id="18" name="Line Callout 1 17"/>
          <p:cNvSpPr/>
          <p:nvPr/>
        </p:nvSpPr>
        <p:spPr>
          <a:xfrm>
            <a:off x="304800" y="1524000"/>
            <a:ext cx="1600200" cy="609600"/>
          </a:xfrm>
          <a:prstGeom prst="borderCallout1">
            <a:avLst>
              <a:gd name="adj1" fmla="val 15287"/>
              <a:gd name="adj2" fmla="val 103232"/>
              <a:gd name="adj3" fmla="val 15530"/>
              <a:gd name="adj4" fmla="val 162121"/>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800" b="1" dirty="0">
                <a:solidFill>
                  <a:schemeClr val="bg1">
                    <a:lumMod val="50000"/>
                  </a:schemeClr>
                </a:solidFill>
              </a:rPr>
              <a:t>Reason, Detail or Fact </a:t>
            </a:r>
          </a:p>
        </p:txBody>
      </p:sp>
      <p:sp>
        <p:nvSpPr>
          <p:cNvPr id="19" name="Line Callout 1 18"/>
          <p:cNvSpPr/>
          <p:nvPr/>
        </p:nvSpPr>
        <p:spPr>
          <a:xfrm>
            <a:off x="6781800" y="1905000"/>
            <a:ext cx="2057400" cy="685800"/>
          </a:xfrm>
          <a:prstGeom prst="borderCallout1">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rgbClr val="FF9999"/>
                </a:solidFill>
              </a:rPr>
              <a:t>The Explanation or Example </a:t>
            </a:r>
          </a:p>
        </p:txBody>
      </p:sp>
      <p:sp>
        <p:nvSpPr>
          <p:cNvPr id="20" name="Line Callout 1 19"/>
          <p:cNvSpPr/>
          <p:nvPr/>
        </p:nvSpPr>
        <p:spPr>
          <a:xfrm>
            <a:off x="7207724" y="4037463"/>
            <a:ext cx="1676400" cy="685800"/>
          </a:xfrm>
          <a:prstGeom prst="borderCallout1">
            <a:avLst>
              <a:gd name="adj1" fmla="val 18750"/>
              <a:gd name="adj2" fmla="val -8333"/>
              <a:gd name="adj3" fmla="val 58548"/>
              <a:gd name="adj4" fmla="val -87116"/>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rgbClr val="00B050"/>
                </a:solidFill>
              </a:rPr>
              <a:t>The Conclusion  </a:t>
            </a:r>
          </a:p>
        </p:txBody>
      </p:sp>
      <p:sp>
        <p:nvSpPr>
          <p:cNvPr id="21" name="Title 1"/>
          <p:cNvSpPr txBox="1">
            <a:spLocks/>
          </p:cNvSpPr>
          <p:nvPr/>
        </p:nvSpPr>
        <p:spPr>
          <a:xfrm>
            <a:off x="278130" y="5318760"/>
            <a:ext cx="7520940" cy="54864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en-US" dirty="0" smtClean="0"/>
              <a:t>Text Structure </a:t>
            </a:r>
            <a:endParaRPr lang="en-US"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34213"/>
                                        </p:tgtEl>
                                        <p:attrNameLst>
                                          <p:attrName>style.visibility</p:attrName>
                                        </p:attrNameLst>
                                      </p:cBhvr>
                                      <p:to>
                                        <p:strVal val="visible"/>
                                      </p:to>
                                    </p:set>
                                    <p:animEffect transition="in" filter="dissolve">
                                      <p:cBhvr>
                                        <p:cTn id="7" dur="500"/>
                                        <p:tgtEl>
                                          <p:spTgt spid="734213"/>
                                        </p:tgtEl>
                                      </p:cBhvr>
                                    </p:animEffect>
                                  </p:childTnLst>
                                </p:cTn>
                              </p:par>
                            </p:childTnLst>
                          </p:cTn>
                        </p:par>
                        <p:par>
                          <p:cTn id="8" fill="hold" nodeType="afterGroup">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dissolve">
                                      <p:cBhvr>
                                        <p:cTn id="11" dur="500"/>
                                        <p:tgtEl>
                                          <p:spTgt spid="17"/>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9" presetClass="entr" presetSubtype="0" fill="hold" grpId="0" nodeType="clickEffect">
                                  <p:stCondLst>
                                    <p:cond delay="0"/>
                                  </p:stCondLst>
                                  <p:childTnLst>
                                    <p:set>
                                      <p:cBhvr>
                                        <p:cTn id="15" dur="1" fill="hold">
                                          <p:stCondLst>
                                            <p:cond delay="0"/>
                                          </p:stCondLst>
                                        </p:cTn>
                                        <p:tgtEl>
                                          <p:spTgt spid="734214"/>
                                        </p:tgtEl>
                                        <p:attrNameLst>
                                          <p:attrName>style.visibility</p:attrName>
                                        </p:attrNameLst>
                                      </p:cBhvr>
                                      <p:to>
                                        <p:strVal val="visible"/>
                                      </p:to>
                                    </p:set>
                                    <p:animEffect transition="in" filter="dissolve">
                                      <p:cBhvr>
                                        <p:cTn id="16" dur="500"/>
                                        <p:tgtEl>
                                          <p:spTgt spid="734214"/>
                                        </p:tgtEl>
                                      </p:cBhvr>
                                    </p:animEffect>
                                  </p:childTnLst>
                                </p:cTn>
                              </p:par>
                            </p:childTnLst>
                          </p:cTn>
                        </p:par>
                        <p:par>
                          <p:cTn id="17" fill="hold" nodeType="afterGroup">
                            <p:stCondLst>
                              <p:cond delay="500"/>
                            </p:stCondLst>
                            <p:childTnLst>
                              <p:par>
                                <p:cTn id="18" presetID="9" presetClass="entr" presetSubtype="0"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dissolve">
                                      <p:cBhvr>
                                        <p:cTn id="20" dur="500"/>
                                        <p:tgtEl>
                                          <p:spTgt spid="18"/>
                                        </p:tgtEl>
                                      </p:cBhvr>
                                    </p:animEffect>
                                  </p:childTnLst>
                                </p:cTn>
                              </p:par>
                              <p:par>
                                <p:cTn id="21" presetID="9" presetClass="entr" presetSubtype="0" fill="hold" grpId="0" nodeType="withEffect">
                                  <p:stCondLst>
                                    <p:cond delay="0"/>
                                  </p:stCondLst>
                                  <p:childTnLst>
                                    <p:set>
                                      <p:cBhvr>
                                        <p:cTn id="22" dur="1" fill="hold">
                                          <p:stCondLst>
                                            <p:cond delay="0"/>
                                          </p:stCondLst>
                                        </p:cTn>
                                        <p:tgtEl>
                                          <p:spTgt spid="11275"/>
                                        </p:tgtEl>
                                        <p:attrNameLst>
                                          <p:attrName>style.visibility</p:attrName>
                                        </p:attrNameLst>
                                      </p:cBhvr>
                                      <p:to>
                                        <p:strVal val="visible"/>
                                      </p:to>
                                    </p:set>
                                    <p:animEffect transition="in" filter="dissolve">
                                      <p:cBhvr>
                                        <p:cTn id="23" dur="500"/>
                                        <p:tgtEl>
                                          <p:spTgt spid="11275"/>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734219"/>
                                        </p:tgtEl>
                                        <p:attrNameLst>
                                          <p:attrName>style.visibility</p:attrName>
                                        </p:attrNameLst>
                                      </p:cBhvr>
                                      <p:to>
                                        <p:strVal val="visible"/>
                                      </p:to>
                                    </p:set>
                                    <p:animEffect transition="in" filter="dissolve">
                                      <p:cBhvr>
                                        <p:cTn id="28" dur="500"/>
                                        <p:tgtEl>
                                          <p:spTgt spid="734219"/>
                                        </p:tgtEl>
                                      </p:cBhvr>
                                    </p:animEffect>
                                  </p:childTnLst>
                                </p:cTn>
                              </p:par>
                            </p:childTnLst>
                          </p:cTn>
                        </p:par>
                        <p:par>
                          <p:cTn id="29" fill="hold" nodeType="afterGroup">
                            <p:stCondLst>
                              <p:cond delay="500"/>
                            </p:stCondLst>
                            <p:childTnLst>
                              <p:par>
                                <p:cTn id="30" presetID="9" presetClass="entr" presetSubtype="0"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dissolve">
                                      <p:cBhvr>
                                        <p:cTn id="32" dur="500"/>
                                        <p:tgtEl>
                                          <p:spTgt spid="19"/>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734216"/>
                                        </p:tgtEl>
                                        <p:attrNameLst>
                                          <p:attrName>style.visibility</p:attrName>
                                        </p:attrNameLst>
                                      </p:cBhvr>
                                      <p:to>
                                        <p:strVal val="visible"/>
                                      </p:to>
                                    </p:set>
                                    <p:animEffect transition="in" filter="dissolve">
                                      <p:cBhvr>
                                        <p:cTn id="37" dur="500"/>
                                        <p:tgtEl>
                                          <p:spTgt spid="734216"/>
                                        </p:tgtEl>
                                      </p:cBhvr>
                                    </p:animEffect>
                                  </p:childTnLst>
                                </p:cTn>
                              </p:par>
                            </p:childTnLst>
                          </p:cTn>
                        </p:par>
                        <p:par>
                          <p:cTn id="38" fill="hold" nodeType="afterGroup">
                            <p:stCondLst>
                              <p:cond delay="500"/>
                            </p:stCondLst>
                            <p:childTnLst>
                              <p:par>
                                <p:cTn id="39" presetID="9" presetClass="entr" presetSubtype="0"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dissolve">
                                      <p:cBhvr>
                                        <p:cTn id="4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4213" grpId="0" animBg="1"/>
      <p:bldP spid="734214" grpId="0" animBg="1"/>
      <p:bldP spid="734216" grpId="0" animBg="1"/>
      <p:bldP spid="734219" grpId="0" animBg="1"/>
      <p:bldP spid="11275" grpId="0" animBg="1"/>
      <p:bldP spid="17" grpId="0" animBg="1"/>
      <p:bldP spid="18" grpId="0" animBg="1"/>
      <p:bldP spid="19" grpId="0" animBg="1"/>
      <p:bldP spid="20" grpId="0" animBg="1"/>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2"/>
          <p:cNvSpPr>
            <a:spLocks noGrp="1" noChangeArrowheads="1"/>
          </p:cNvSpPr>
          <p:nvPr>
            <p:ph type="title"/>
          </p:nvPr>
        </p:nvSpPr>
        <p:spPr>
          <a:xfrm>
            <a:off x="0" y="76200"/>
            <a:ext cx="9144000" cy="685800"/>
          </a:xfrm>
          <a:noFill/>
        </p:spPr>
        <p:txBody>
          <a:bodyPr/>
          <a:lstStyle/>
          <a:p>
            <a:pPr eaLnBrk="1" hangingPunct="1"/>
            <a:r>
              <a:rPr lang="en-US" sz="4000" dirty="0" smtClean="0"/>
              <a:t>Color-Coding &amp; Informal Outlines</a:t>
            </a:r>
          </a:p>
        </p:txBody>
      </p:sp>
      <p:sp>
        <p:nvSpPr>
          <p:cNvPr id="15364" name="Rectangle 3"/>
          <p:cNvSpPr>
            <a:spLocks noChangeArrowheads="1"/>
          </p:cNvSpPr>
          <p:nvPr/>
        </p:nvSpPr>
        <p:spPr bwMode="auto">
          <a:xfrm>
            <a:off x="2362200" y="701675"/>
            <a:ext cx="4343400" cy="4876800"/>
          </a:xfrm>
          <a:prstGeom prst="rect">
            <a:avLst/>
          </a:prstGeom>
          <a:solidFill>
            <a:srgbClr val="FFF6E5"/>
          </a:solidFill>
          <a:ln w="9525" algn="ctr">
            <a:solidFill>
              <a:schemeClr val="tx1"/>
            </a:solidFill>
            <a:miter lim="800000"/>
            <a:headEnd/>
            <a:tailEnd/>
          </a:ln>
        </p:spPr>
        <p:txBody>
          <a:bodyPr wrap="none" anchor="ctr"/>
          <a:lstStyle/>
          <a:p>
            <a:pPr algn="ctr"/>
            <a:endParaRPr lang="en-US" sz="1000"/>
          </a:p>
        </p:txBody>
      </p:sp>
      <p:sp>
        <p:nvSpPr>
          <p:cNvPr id="15365" name="Line 4"/>
          <p:cNvSpPr>
            <a:spLocks noChangeShapeType="1"/>
          </p:cNvSpPr>
          <p:nvPr/>
        </p:nvSpPr>
        <p:spPr bwMode="auto">
          <a:xfrm>
            <a:off x="2362200" y="1463675"/>
            <a:ext cx="4343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5366" name="Line 5"/>
          <p:cNvSpPr>
            <a:spLocks noChangeShapeType="1"/>
          </p:cNvSpPr>
          <p:nvPr/>
        </p:nvSpPr>
        <p:spPr bwMode="auto">
          <a:xfrm>
            <a:off x="3962400" y="1463675"/>
            <a:ext cx="0" cy="3429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36262" name="Text Box 6"/>
          <p:cNvSpPr txBox="1">
            <a:spLocks noChangeArrowheads="1"/>
          </p:cNvSpPr>
          <p:nvPr/>
        </p:nvSpPr>
        <p:spPr bwMode="auto">
          <a:xfrm>
            <a:off x="2743200" y="1143000"/>
            <a:ext cx="3113088" cy="396875"/>
          </a:xfrm>
          <a:prstGeom prst="rect">
            <a:avLst/>
          </a:prstGeom>
          <a:solidFill>
            <a:srgbClr val="00CC66">
              <a:alpha val="39999"/>
            </a:srgbClr>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2000" b="1"/>
              <a:t>T = orchestra performance</a:t>
            </a:r>
          </a:p>
        </p:txBody>
      </p:sp>
      <p:sp>
        <p:nvSpPr>
          <p:cNvPr id="736263" name="Text Box 7"/>
          <p:cNvSpPr txBox="1">
            <a:spLocks noChangeArrowheads="1"/>
          </p:cNvSpPr>
          <p:nvPr/>
        </p:nvSpPr>
        <p:spPr bwMode="auto">
          <a:xfrm>
            <a:off x="2362200" y="1590675"/>
            <a:ext cx="1089025" cy="406400"/>
          </a:xfrm>
          <a:prstGeom prst="rect">
            <a:avLst/>
          </a:prstGeom>
          <a:solidFill>
            <a:srgbClr val="FFCC00">
              <a:alpha val="39999"/>
            </a:srgbClr>
          </a:solidFill>
          <a:ln w="9525">
            <a:solidFill>
              <a:srgbClr val="FFCC00"/>
            </a:solidFill>
            <a:miter lim="800000"/>
            <a:headEnd/>
            <a:tailEnd/>
          </a:ln>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2000">
                <a:sym typeface="Wingdings" pitchFamily="2" charset="2"/>
              </a:rPr>
              <a:t></a:t>
            </a:r>
            <a:r>
              <a:rPr lang="en-US" sz="2000"/>
              <a:t> music</a:t>
            </a:r>
          </a:p>
        </p:txBody>
      </p:sp>
      <p:sp>
        <p:nvSpPr>
          <p:cNvPr id="736264" name="Text Box 8"/>
          <p:cNvSpPr txBox="1">
            <a:spLocks noChangeArrowheads="1"/>
          </p:cNvSpPr>
          <p:nvPr/>
        </p:nvSpPr>
        <p:spPr bwMode="auto">
          <a:xfrm>
            <a:off x="2362200" y="2133600"/>
            <a:ext cx="1179513" cy="396875"/>
          </a:xfrm>
          <a:prstGeom prst="rect">
            <a:avLst/>
          </a:prstGeom>
          <a:solidFill>
            <a:srgbClr val="FFCC00">
              <a:alpha val="3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2000">
                <a:sym typeface="Wingdings" pitchFamily="2" charset="2"/>
              </a:rPr>
              <a:t></a:t>
            </a:r>
            <a:r>
              <a:rPr lang="en-US" sz="2000"/>
              <a:t> sounds</a:t>
            </a:r>
          </a:p>
        </p:txBody>
      </p:sp>
      <p:sp>
        <p:nvSpPr>
          <p:cNvPr id="736265" name="Text Box 9"/>
          <p:cNvSpPr txBox="1">
            <a:spLocks noChangeArrowheads="1"/>
          </p:cNvSpPr>
          <p:nvPr/>
        </p:nvSpPr>
        <p:spPr bwMode="auto">
          <a:xfrm>
            <a:off x="1219200" y="4346575"/>
            <a:ext cx="1841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endParaRPr lang="en-US" sz="2000"/>
          </a:p>
        </p:txBody>
      </p:sp>
      <p:sp>
        <p:nvSpPr>
          <p:cNvPr id="736266" name="Text Box 10"/>
          <p:cNvSpPr txBox="1">
            <a:spLocks noChangeArrowheads="1"/>
          </p:cNvSpPr>
          <p:nvPr/>
        </p:nvSpPr>
        <p:spPr bwMode="auto">
          <a:xfrm>
            <a:off x="2543175" y="4892675"/>
            <a:ext cx="1935163" cy="396875"/>
          </a:xfrm>
          <a:prstGeom prst="rect">
            <a:avLst/>
          </a:prstGeom>
          <a:solidFill>
            <a:srgbClr val="00CC66">
              <a:alpha val="43137"/>
            </a:srgbClr>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2000" b="1"/>
              <a:t>C = a great time</a:t>
            </a:r>
          </a:p>
        </p:txBody>
      </p:sp>
      <p:sp>
        <p:nvSpPr>
          <p:cNvPr id="736267" name="Text Box 11"/>
          <p:cNvSpPr txBox="1">
            <a:spLocks noChangeArrowheads="1"/>
          </p:cNvSpPr>
          <p:nvPr/>
        </p:nvSpPr>
        <p:spPr bwMode="auto">
          <a:xfrm>
            <a:off x="3960813" y="1600200"/>
            <a:ext cx="21351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2000">
                <a:cs typeface="Arial" charset="0"/>
                <a:sym typeface="Wingdings" pitchFamily="2" charset="2"/>
              </a:rPr>
              <a:t>─ filled auditorium</a:t>
            </a:r>
            <a:endParaRPr lang="en-US" sz="2000">
              <a:cs typeface="Arial" charset="0"/>
            </a:endParaRPr>
          </a:p>
        </p:txBody>
      </p:sp>
      <p:sp>
        <p:nvSpPr>
          <p:cNvPr id="736268" name="Text Box 12"/>
          <p:cNvSpPr txBox="1">
            <a:spLocks noChangeArrowheads="1"/>
          </p:cNvSpPr>
          <p:nvPr/>
        </p:nvSpPr>
        <p:spPr bwMode="auto">
          <a:xfrm>
            <a:off x="3962400" y="2117725"/>
            <a:ext cx="9334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lnSpc>
                <a:spcPct val="90000"/>
              </a:lnSpc>
            </a:pPr>
            <a:r>
              <a:rPr lang="en-US" sz="2000">
                <a:cs typeface="Arial" charset="0"/>
                <a:sym typeface="Wingdings" pitchFamily="2" charset="2"/>
              </a:rPr>
              <a:t>─ quiet</a:t>
            </a:r>
          </a:p>
          <a:p>
            <a:pPr eaLnBrk="1" hangingPunct="1">
              <a:lnSpc>
                <a:spcPct val="90000"/>
              </a:lnSpc>
            </a:pPr>
            <a:r>
              <a:rPr lang="en-US" sz="2000">
                <a:latin typeface="Arial" charset="0"/>
                <a:sym typeface="Wingdings" pitchFamily="2" charset="2"/>
              </a:rPr>
              <a:t>─</a:t>
            </a:r>
            <a:r>
              <a:rPr lang="en-US">
                <a:sym typeface="Wingdings" pitchFamily="2" charset="2"/>
              </a:rPr>
              <a:t>  </a:t>
            </a:r>
            <a:r>
              <a:rPr lang="en-US" sz="2000">
                <a:sym typeface="Wingdings" pitchFamily="2" charset="2"/>
              </a:rPr>
              <a:t>loud</a:t>
            </a:r>
          </a:p>
        </p:txBody>
      </p:sp>
      <p:sp>
        <p:nvSpPr>
          <p:cNvPr id="736269" name="Rectangle 13"/>
          <p:cNvSpPr>
            <a:spLocks noChangeArrowheads="1"/>
          </p:cNvSpPr>
          <p:nvPr/>
        </p:nvSpPr>
        <p:spPr bwMode="auto">
          <a:xfrm>
            <a:off x="3962400" y="1616075"/>
            <a:ext cx="2133600" cy="2895600"/>
          </a:xfrm>
          <a:prstGeom prst="rect">
            <a:avLst/>
          </a:prstGeom>
          <a:solidFill>
            <a:srgbClr val="FF0000">
              <a:alpha val="39999"/>
            </a:srgbClr>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US"/>
          </a:p>
        </p:txBody>
      </p:sp>
      <p:sp>
        <p:nvSpPr>
          <p:cNvPr id="736270" name="Text Box 14"/>
          <p:cNvSpPr txBox="1">
            <a:spLocks noChangeArrowheads="1"/>
          </p:cNvSpPr>
          <p:nvPr/>
        </p:nvSpPr>
        <p:spPr bwMode="auto">
          <a:xfrm>
            <a:off x="3962400" y="2801938"/>
            <a:ext cx="1751013" cy="1709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lnSpc>
                <a:spcPct val="80000"/>
              </a:lnSpc>
            </a:pPr>
            <a:r>
              <a:rPr lang="en-US" sz="2000">
                <a:cs typeface="Arial" charset="0"/>
                <a:sym typeface="Wingdings" pitchFamily="2" charset="2"/>
              </a:rPr>
              <a:t>─ name</a:t>
            </a:r>
          </a:p>
          <a:p>
            <a:pPr eaLnBrk="1" hangingPunct="1">
              <a:lnSpc>
                <a:spcPct val="90000"/>
              </a:lnSpc>
            </a:pPr>
            <a:r>
              <a:rPr lang="en-US" sz="2000">
                <a:latin typeface="Arial" charset="0"/>
                <a:sym typeface="Wingdings" pitchFamily="2" charset="2"/>
              </a:rPr>
              <a:t>─</a:t>
            </a:r>
            <a:r>
              <a:rPr lang="en-US">
                <a:sym typeface="Wingdings" pitchFamily="2" charset="2"/>
              </a:rPr>
              <a:t> </a:t>
            </a:r>
            <a:r>
              <a:rPr lang="en-US" sz="2000">
                <a:sym typeface="Wingdings" pitchFamily="2" charset="2"/>
              </a:rPr>
              <a:t>percussion</a:t>
            </a:r>
            <a:endParaRPr lang="en-US" sz="2000">
              <a:cs typeface="Arial" charset="0"/>
              <a:sym typeface="Wingdings" pitchFamily="2" charset="2"/>
            </a:endParaRPr>
          </a:p>
          <a:p>
            <a:pPr lvl="1" eaLnBrk="1" hangingPunct="1">
              <a:lnSpc>
                <a:spcPct val="90000"/>
              </a:lnSpc>
              <a:buFontTx/>
              <a:buChar char="•"/>
            </a:pPr>
            <a:r>
              <a:rPr lang="en-US" sz="2000">
                <a:cs typeface="Arial" charset="0"/>
              </a:rPr>
              <a:t> marching</a:t>
            </a:r>
          </a:p>
          <a:p>
            <a:pPr lvl="1" eaLnBrk="1" hangingPunct="1">
              <a:lnSpc>
                <a:spcPct val="90000"/>
              </a:lnSpc>
              <a:buFontTx/>
              <a:buChar char="•"/>
            </a:pPr>
            <a:r>
              <a:rPr lang="en-US" sz="2000">
                <a:cs typeface="Arial" charset="0"/>
              </a:rPr>
              <a:t> drums</a:t>
            </a:r>
          </a:p>
          <a:p>
            <a:pPr lvl="1" eaLnBrk="1" hangingPunct="1">
              <a:lnSpc>
                <a:spcPct val="90000"/>
              </a:lnSpc>
              <a:buFontTx/>
              <a:buChar char="•"/>
            </a:pPr>
            <a:r>
              <a:rPr lang="en-US" sz="2000">
                <a:cs typeface="Arial" charset="0"/>
              </a:rPr>
              <a:t> triangles</a:t>
            </a:r>
          </a:p>
          <a:p>
            <a:pPr lvl="1" eaLnBrk="1" hangingPunct="1">
              <a:lnSpc>
                <a:spcPct val="90000"/>
              </a:lnSpc>
              <a:buFontTx/>
              <a:buChar char="•"/>
            </a:pPr>
            <a:endParaRPr lang="en-US" sz="2000">
              <a:cs typeface="Arial" charset="0"/>
            </a:endParaRPr>
          </a:p>
        </p:txBody>
      </p:sp>
      <p:sp>
        <p:nvSpPr>
          <p:cNvPr id="736273" name="Text Box 17"/>
          <p:cNvSpPr txBox="1">
            <a:spLocks noChangeArrowheads="1"/>
          </p:cNvSpPr>
          <p:nvPr/>
        </p:nvSpPr>
        <p:spPr bwMode="auto">
          <a:xfrm>
            <a:off x="2362200" y="2759075"/>
            <a:ext cx="1655763" cy="396875"/>
          </a:xfrm>
          <a:prstGeom prst="rect">
            <a:avLst/>
          </a:prstGeom>
          <a:solidFill>
            <a:srgbClr val="FFCC00">
              <a:alpha val="3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2000">
                <a:sym typeface="Wingdings" pitchFamily="2" charset="2"/>
              </a:rPr>
              <a:t></a:t>
            </a:r>
            <a:r>
              <a:rPr lang="en-US" sz="2000"/>
              <a:t> instruments</a:t>
            </a:r>
          </a:p>
        </p:txBody>
      </p:sp>
      <p:sp>
        <p:nvSpPr>
          <p:cNvPr id="15378" name="Text Box 18"/>
          <p:cNvSpPr txBox="1">
            <a:spLocks noChangeArrowheads="1"/>
          </p:cNvSpPr>
          <p:nvPr/>
        </p:nvSpPr>
        <p:spPr bwMode="auto">
          <a:xfrm>
            <a:off x="3200400" y="685800"/>
            <a:ext cx="2895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spcBef>
                <a:spcPct val="50000"/>
              </a:spcBef>
            </a:pPr>
            <a:r>
              <a:rPr lang="en-US" sz="2000" b="1"/>
              <a:t>Title = Enjoying Music</a:t>
            </a:r>
          </a:p>
        </p:txBody>
      </p:sp>
      <p:sp>
        <p:nvSpPr>
          <p:cNvPr id="19" name="Title 1"/>
          <p:cNvSpPr txBox="1">
            <a:spLocks/>
          </p:cNvSpPr>
          <p:nvPr/>
        </p:nvSpPr>
        <p:spPr>
          <a:xfrm>
            <a:off x="278130" y="5318760"/>
            <a:ext cx="7520940" cy="54864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en-US" dirty="0" smtClean="0"/>
              <a:t>Text Structure </a:t>
            </a:r>
            <a:endParaRPr lang="en-US" dirty="0" smtClean="0"/>
          </a:p>
        </p:txBody>
      </p:sp>
    </p:spTree>
  </p:cSld>
  <p:clrMapOvr>
    <a:masterClrMapping/>
  </p:clrMapOvr>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Line 2"/>
          <p:cNvSpPr>
            <a:spLocks noChangeShapeType="1"/>
          </p:cNvSpPr>
          <p:nvPr/>
        </p:nvSpPr>
        <p:spPr bwMode="auto">
          <a:xfrm>
            <a:off x="609600" y="838200"/>
            <a:ext cx="8001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388" name="Line 3"/>
          <p:cNvSpPr>
            <a:spLocks noChangeShapeType="1"/>
          </p:cNvSpPr>
          <p:nvPr/>
        </p:nvSpPr>
        <p:spPr bwMode="auto">
          <a:xfrm>
            <a:off x="609600" y="1143000"/>
            <a:ext cx="8001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389" name="Line 4"/>
          <p:cNvSpPr>
            <a:spLocks noChangeShapeType="1"/>
          </p:cNvSpPr>
          <p:nvPr/>
        </p:nvSpPr>
        <p:spPr bwMode="auto">
          <a:xfrm>
            <a:off x="609600" y="1447800"/>
            <a:ext cx="8001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390" name="Line 5"/>
          <p:cNvSpPr>
            <a:spLocks noChangeShapeType="1"/>
          </p:cNvSpPr>
          <p:nvPr/>
        </p:nvSpPr>
        <p:spPr bwMode="auto">
          <a:xfrm>
            <a:off x="609600" y="1752600"/>
            <a:ext cx="8001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391" name="Line 6"/>
          <p:cNvSpPr>
            <a:spLocks noChangeShapeType="1"/>
          </p:cNvSpPr>
          <p:nvPr/>
        </p:nvSpPr>
        <p:spPr bwMode="auto">
          <a:xfrm>
            <a:off x="609600" y="2667000"/>
            <a:ext cx="8001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392" name="Line 7"/>
          <p:cNvSpPr>
            <a:spLocks noChangeShapeType="1"/>
          </p:cNvSpPr>
          <p:nvPr/>
        </p:nvSpPr>
        <p:spPr bwMode="auto">
          <a:xfrm>
            <a:off x="609600" y="2057400"/>
            <a:ext cx="8001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393" name="Line 8"/>
          <p:cNvSpPr>
            <a:spLocks noChangeShapeType="1"/>
          </p:cNvSpPr>
          <p:nvPr/>
        </p:nvSpPr>
        <p:spPr bwMode="auto">
          <a:xfrm>
            <a:off x="609600" y="2362200"/>
            <a:ext cx="8001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394" name="Line 9"/>
          <p:cNvSpPr>
            <a:spLocks noChangeShapeType="1"/>
          </p:cNvSpPr>
          <p:nvPr/>
        </p:nvSpPr>
        <p:spPr bwMode="auto">
          <a:xfrm>
            <a:off x="609600" y="2971800"/>
            <a:ext cx="8001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395" name="Line 10"/>
          <p:cNvSpPr>
            <a:spLocks noChangeShapeType="1"/>
          </p:cNvSpPr>
          <p:nvPr/>
        </p:nvSpPr>
        <p:spPr bwMode="auto">
          <a:xfrm flipV="1">
            <a:off x="609600" y="3276600"/>
            <a:ext cx="8001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396" name="Line 11"/>
          <p:cNvSpPr>
            <a:spLocks noChangeShapeType="1"/>
          </p:cNvSpPr>
          <p:nvPr/>
        </p:nvSpPr>
        <p:spPr bwMode="auto">
          <a:xfrm>
            <a:off x="609600" y="3581400"/>
            <a:ext cx="8001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397" name="Line 12"/>
          <p:cNvSpPr>
            <a:spLocks noChangeShapeType="1"/>
          </p:cNvSpPr>
          <p:nvPr/>
        </p:nvSpPr>
        <p:spPr bwMode="auto">
          <a:xfrm>
            <a:off x="609600" y="3886200"/>
            <a:ext cx="8001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398" name="Line 13"/>
          <p:cNvSpPr>
            <a:spLocks noChangeShapeType="1"/>
          </p:cNvSpPr>
          <p:nvPr/>
        </p:nvSpPr>
        <p:spPr bwMode="auto">
          <a:xfrm>
            <a:off x="609600" y="4191000"/>
            <a:ext cx="8001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399" name="Line 14"/>
          <p:cNvSpPr>
            <a:spLocks noChangeShapeType="1"/>
          </p:cNvSpPr>
          <p:nvPr/>
        </p:nvSpPr>
        <p:spPr bwMode="auto">
          <a:xfrm>
            <a:off x="609600" y="4495800"/>
            <a:ext cx="8001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00" name="Line 15"/>
          <p:cNvSpPr>
            <a:spLocks noChangeShapeType="1"/>
          </p:cNvSpPr>
          <p:nvPr/>
        </p:nvSpPr>
        <p:spPr bwMode="auto">
          <a:xfrm>
            <a:off x="609600" y="4800600"/>
            <a:ext cx="8001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01" name="Text Box 16"/>
          <p:cNvSpPr txBox="1">
            <a:spLocks noChangeArrowheads="1"/>
          </p:cNvSpPr>
          <p:nvPr/>
        </p:nvSpPr>
        <p:spPr bwMode="auto">
          <a:xfrm>
            <a:off x="4724400" y="4281488"/>
            <a:ext cx="3000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buFont typeface="Wingdings" pitchFamily="2" charset="2"/>
              <a:buChar char=""/>
            </a:pPr>
            <a:endParaRPr lang="en-US" sz="2000" b="1"/>
          </a:p>
        </p:txBody>
      </p:sp>
      <p:sp>
        <p:nvSpPr>
          <p:cNvPr id="16402" name="Rectangle 17"/>
          <p:cNvSpPr>
            <a:spLocks noChangeArrowheads="1"/>
          </p:cNvSpPr>
          <p:nvPr/>
        </p:nvSpPr>
        <p:spPr bwMode="auto">
          <a:xfrm>
            <a:off x="914400" y="1127125"/>
            <a:ext cx="7696200" cy="374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30000"/>
              </a:spcBef>
            </a:pPr>
            <a:r>
              <a:rPr lang="en-US" sz="2000"/>
              <a:t>	The orchestra performance yesterday was the best assembly ever.  My friends and I liked the way the music filled the auditorium.  It seemed like sounds came from all directions – the sides, the front, and the back of the room.  We also liked the different sounds. At times everyone had to be very quiet so we could hear.  Then the music would get loud and fast. It sounded like bees invading the school. Another part of the assembly that we all enjoyed was learning about the instruments.  I have seen them before, but I did not know their names.  Now I know that the percussion instruments keep the beat.  That is why we can hear them when a band is marching.  Drums, bells, and triangles belong in the percussion section.  My friends and I hope we will get to hear the orchestra again soon.  </a:t>
            </a:r>
          </a:p>
        </p:txBody>
      </p:sp>
      <p:sp>
        <p:nvSpPr>
          <p:cNvPr id="16403" name="Rectangle 18"/>
          <p:cNvSpPr>
            <a:spLocks noGrp="1" noChangeArrowheads="1"/>
          </p:cNvSpPr>
          <p:nvPr>
            <p:ph type="title"/>
          </p:nvPr>
        </p:nvSpPr>
        <p:spPr>
          <a:xfrm>
            <a:off x="914400" y="-152400"/>
            <a:ext cx="7391400" cy="685800"/>
          </a:xfrm>
          <a:noFill/>
        </p:spPr>
        <p:txBody>
          <a:bodyPr/>
          <a:lstStyle/>
          <a:p>
            <a:pPr eaLnBrk="1" hangingPunct="1"/>
            <a:r>
              <a:rPr lang="en-US" smtClean="0"/>
              <a:t>   Colors In Action</a:t>
            </a:r>
          </a:p>
        </p:txBody>
      </p:sp>
      <p:sp>
        <p:nvSpPr>
          <p:cNvPr id="16404" name="Oval 20"/>
          <p:cNvSpPr>
            <a:spLocks noChangeArrowheads="1"/>
          </p:cNvSpPr>
          <p:nvPr/>
        </p:nvSpPr>
        <p:spPr bwMode="auto">
          <a:xfrm>
            <a:off x="685800" y="990600"/>
            <a:ext cx="228600" cy="228600"/>
          </a:xfrm>
          <a:prstGeom prst="ellipse">
            <a:avLst/>
          </a:prstGeom>
          <a:solidFill>
            <a:schemeClr val="bg1"/>
          </a:solidFill>
          <a:ln w="9525">
            <a:solidFill>
              <a:schemeClr val="tx1"/>
            </a:solidFill>
            <a:round/>
            <a:headEnd/>
            <a:tailEnd/>
          </a:ln>
        </p:spPr>
        <p:txBody>
          <a:bodyPr wrap="none" anchor="ctr"/>
          <a:lstStyle/>
          <a:p>
            <a:endParaRPr lang="en-US"/>
          </a:p>
        </p:txBody>
      </p:sp>
      <p:sp>
        <p:nvSpPr>
          <p:cNvPr id="16405" name="Oval 21"/>
          <p:cNvSpPr>
            <a:spLocks noChangeArrowheads="1"/>
          </p:cNvSpPr>
          <p:nvPr/>
        </p:nvSpPr>
        <p:spPr bwMode="auto">
          <a:xfrm>
            <a:off x="685800" y="3810000"/>
            <a:ext cx="228600" cy="228600"/>
          </a:xfrm>
          <a:prstGeom prst="ellipse">
            <a:avLst/>
          </a:prstGeom>
          <a:solidFill>
            <a:schemeClr val="bg1"/>
          </a:solidFill>
          <a:ln w="9525">
            <a:solidFill>
              <a:schemeClr val="tx1"/>
            </a:solidFill>
            <a:round/>
            <a:headEnd/>
            <a:tailEnd/>
          </a:ln>
        </p:spPr>
        <p:txBody>
          <a:bodyPr wrap="none" anchor="ctr"/>
          <a:lstStyle/>
          <a:p>
            <a:endParaRPr lang="en-US"/>
          </a:p>
        </p:txBody>
      </p:sp>
      <p:sp>
        <p:nvSpPr>
          <p:cNvPr id="151574" name="Rectangle 22"/>
          <p:cNvSpPr>
            <a:spLocks noChangeArrowheads="1"/>
          </p:cNvSpPr>
          <p:nvPr/>
        </p:nvSpPr>
        <p:spPr bwMode="auto">
          <a:xfrm>
            <a:off x="990600" y="1143000"/>
            <a:ext cx="7543800" cy="304800"/>
          </a:xfrm>
          <a:prstGeom prst="rect">
            <a:avLst/>
          </a:prstGeom>
          <a:solidFill>
            <a:srgbClr val="00CC66">
              <a:alpha val="29019"/>
            </a:srgbClr>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US"/>
          </a:p>
        </p:txBody>
      </p:sp>
      <p:sp>
        <p:nvSpPr>
          <p:cNvPr id="151575" name="Rectangle 23"/>
          <p:cNvSpPr>
            <a:spLocks noChangeArrowheads="1"/>
          </p:cNvSpPr>
          <p:nvPr/>
        </p:nvSpPr>
        <p:spPr bwMode="auto">
          <a:xfrm>
            <a:off x="990600" y="1447800"/>
            <a:ext cx="533400" cy="304800"/>
          </a:xfrm>
          <a:prstGeom prst="rect">
            <a:avLst/>
          </a:prstGeom>
          <a:solidFill>
            <a:srgbClr val="00CC66">
              <a:alpha val="29019"/>
            </a:srgbClr>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US"/>
          </a:p>
        </p:txBody>
      </p:sp>
      <p:sp>
        <p:nvSpPr>
          <p:cNvPr id="151576" name="Rectangle 24"/>
          <p:cNvSpPr>
            <a:spLocks noChangeArrowheads="1"/>
          </p:cNvSpPr>
          <p:nvPr/>
        </p:nvSpPr>
        <p:spPr bwMode="auto">
          <a:xfrm>
            <a:off x="1524000" y="1447800"/>
            <a:ext cx="6743700" cy="304800"/>
          </a:xfrm>
          <a:prstGeom prst="rect">
            <a:avLst/>
          </a:prstGeom>
          <a:solidFill>
            <a:srgbClr val="FFFF00">
              <a:alpha val="29019"/>
            </a:srgbClr>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US"/>
          </a:p>
        </p:txBody>
      </p:sp>
      <p:sp>
        <p:nvSpPr>
          <p:cNvPr id="151577" name="Rectangle 25"/>
          <p:cNvSpPr>
            <a:spLocks noChangeArrowheads="1"/>
          </p:cNvSpPr>
          <p:nvPr/>
        </p:nvSpPr>
        <p:spPr bwMode="auto">
          <a:xfrm>
            <a:off x="8267700" y="1447800"/>
            <a:ext cx="266700" cy="304800"/>
          </a:xfrm>
          <a:prstGeom prst="rect">
            <a:avLst/>
          </a:prstGeom>
          <a:solidFill>
            <a:srgbClr val="FF0000">
              <a:alpha val="29019"/>
            </a:srgbClr>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US"/>
          </a:p>
        </p:txBody>
      </p:sp>
      <p:sp>
        <p:nvSpPr>
          <p:cNvPr id="151578" name="Rectangle 26"/>
          <p:cNvSpPr>
            <a:spLocks noChangeArrowheads="1"/>
          </p:cNvSpPr>
          <p:nvPr/>
        </p:nvSpPr>
        <p:spPr bwMode="auto">
          <a:xfrm>
            <a:off x="990600" y="1752600"/>
            <a:ext cx="7543800" cy="304800"/>
          </a:xfrm>
          <a:prstGeom prst="rect">
            <a:avLst/>
          </a:prstGeom>
          <a:solidFill>
            <a:srgbClr val="FF0000">
              <a:alpha val="29019"/>
            </a:srgbClr>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US"/>
          </a:p>
        </p:txBody>
      </p:sp>
      <p:sp>
        <p:nvSpPr>
          <p:cNvPr id="151579" name="Rectangle 27"/>
          <p:cNvSpPr>
            <a:spLocks noChangeArrowheads="1"/>
          </p:cNvSpPr>
          <p:nvPr/>
        </p:nvSpPr>
        <p:spPr bwMode="auto">
          <a:xfrm>
            <a:off x="990600" y="2057400"/>
            <a:ext cx="2895600" cy="304800"/>
          </a:xfrm>
          <a:prstGeom prst="rect">
            <a:avLst/>
          </a:prstGeom>
          <a:solidFill>
            <a:srgbClr val="FF0000">
              <a:alpha val="29019"/>
            </a:srgbClr>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US"/>
          </a:p>
        </p:txBody>
      </p:sp>
      <p:sp>
        <p:nvSpPr>
          <p:cNvPr id="151580" name="Rectangle 28"/>
          <p:cNvSpPr>
            <a:spLocks noChangeArrowheads="1"/>
          </p:cNvSpPr>
          <p:nvPr/>
        </p:nvSpPr>
        <p:spPr bwMode="auto">
          <a:xfrm>
            <a:off x="990600" y="2362200"/>
            <a:ext cx="3962400" cy="304800"/>
          </a:xfrm>
          <a:prstGeom prst="rect">
            <a:avLst/>
          </a:prstGeom>
          <a:solidFill>
            <a:srgbClr val="FF0000">
              <a:alpha val="29019"/>
            </a:srgbClr>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US"/>
          </a:p>
        </p:txBody>
      </p:sp>
      <p:sp>
        <p:nvSpPr>
          <p:cNvPr id="151581" name="Rectangle 29"/>
          <p:cNvSpPr>
            <a:spLocks noChangeArrowheads="1"/>
          </p:cNvSpPr>
          <p:nvPr/>
        </p:nvSpPr>
        <p:spPr bwMode="auto">
          <a:xfrm>
            <a:off x="3963536" y="2057400"/>
            <a:ext cx="3656463" cy="304800"/>
          </a:xfrm>
          <a:prstGeom prst="rect">
            <a:avLst/>
          </a:prstGeom>
          <a:solidFill>
            <a:srgbClr val="FFFF00">
              <a:alpha val="29019"/>
            </a:srgbClr>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US"/>
          </a:p>
        </p:txBody>
      </p:sp>
      <p:sp>
        <p:nvSpPr>
          <p:cNvPr id="151583" name="Rectangle 31"/>
          <p:cNvSpPr>
            <a:spLocks noChangeArrowheads="1"/>
          </p:cNvSpPr>
          <p:nvPr/>
        </p:nvSpPr>
        <p:spPr bwMode="auto">
          <a:xfrm>
            <a:off x="1009934" y="2667000"/>
            <a:ext cx="7524466" cy="334962"/>
          </a:xfrm>
          <a:prstGeom prst="rect">
            <a:avLst/>
          </a:prstGeom>
          <a:solidFill>
            <a:srgbClr val="FF0000">
              <a:alpha val="29019"/>
            </a:srgbClr>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US"/>
          </a:p>
        </p:txBody>
      </p:sp>
      <p:sp>
        <p:nvSpPr>
          <p:cNvPr id="151584" name="Rectangle 32"/>
          <p:cNvSpPr>
            <a:spLocks noChangeArrowheads="1"/>
          </p:cNvSpPr>
          <p:nvPr/>
        </p:nvSpPr>
        <p:spPr bwMode="auto">
          <a:xfrm>
            <a:off x="4953000" y="2362200"/>
            <a:ext cx="3581400" cy="304800"/>
          </a:xfrm>
          <a:prstGeom prst="rect">
            <a:avLst/>
          </a:prstGeom>
          <a:solidFill>
            <a:srgbClr val="FF0000">
              <a:alpha val="29019"/>
            </a:srgbClr>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US"/>
          </a:p>
        </p:txBody>
      </p:sp>
      <p:sp>
        <p:nvSpPr>
          <p:cNvPr id="151586" name="Rectangle 34"/>
          <p:cNvSpPr>
            <a:spLocks noChangeArrowheads="1"/>
          </p:cNvSpPr>
          <p:nvPr/>
        </p:nvSpPr>
        <p:spPr bwMode="auto">
          <a:xfrm>
            <a:off x="990599" y="2971800"/>
            <a:ext cx="7635875" cy="381000"/>
          </a:xfrm>
          <a:prstGeom prst="rect">
            <a:avLst/>
          </a:prstGeom>
          <a:solidFill>
            <a:srgbClr val="FFFF00">
              <a:alpha val="29019"/>
            </a:srgbClr>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US"/>
          </a:p>
        </p:txBody>
      </p:sp>
      <p:sp>
        <p:nvSpPr>
          <p:cNvPr id="151594" name="Rectangle 42"/>
          <p:cNvSpPr>
            <a:spLocks noChangeArrowheads="1"/>
          </p:cNvSpPr>
          <p:nvPr/>
        </p:nvSpPr>
        <p:spPr bwMode="auto">
          <a:xfrm>
            <a:off x="2971800" y="4191000"/>
            <a:ext cx="5654675" cy="304800"/>
          </a:xfrm>
          <a:prstGeom prst="rect">
            <a:avLst/>
          </a:prstGeom>
          <a:solidFill>
            <a:srgbClr val="00CC66">
              <a:alpha val="29019"/>
            </a:srgbClr>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US"/>
          </a:p>
        </p:txBody>
      </p:sp>
      <p:sp>
        <p:nvSpPr>
          <p:cNvPr id="151595" name="Rectangle 43"/>
          <p:cNvSpPr>
            <a:spLocks noChangeArrowheads="1"/>
          </p:cNvSpPr>
          <p:nvPr/>
        </p:nvSpPr>
        <p:spPr bwMode="auto">
          <a:xfrm>
            <a:off x="990600" y="4495800"/>
            <a:ext cx="4686300" cy="381000"/>
          </a:xfrm>
          <a:prstGeom prst="rect">
            <a:avLst/>
          </a:prstGeom>
          <a:solidFill>
            <a:srgbClr val="00CC66">
              <a:alpha val="29019"/>
            </a:srgbClr>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US"/>
          </a:p>
        </p:txBody>
      </p:sp>
      <p:sp>
        <p:nvSpPr>
          <p:cNvPr id="151597" name="Oval 45"/>
          <p:cNvSpPr>
            <a:spLocks noChangeArrowheads="1"/>
          </p:cNvSpPr>
          <p:nvPr/>
        </p:nvSpPr>
        <p:spPr bwMode="auto">
          <a:xfrm>
            <a:off x="3886200" y="2057400"/>
            <a:ext cx="876300" cy="381000"/>
          </a:xfrm>
          <a:prstGeom prst="ellipse">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51599" name="Oval 47"/>
          <p:cNvSpPr>
            <a:spLocks noChangeArrowheads="1"/>
          </p:cNvSpPr>
          <p:nvPr/>
        </p:nvSpPr>
        <p:spPr bwMode="auto">
          <a:xfrm>
            <a:off x="914400" y="2971800"/>
            <a:ext cx="1066800" cy="381000"/>
          </a:xfrm>
          <a:prstGeom prst="ellipse">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6426" name="Text Box 48"/>
          <p:cNvSpPr txBox="1">
            <a:spLocks noChangeArrowheads="1"/>
          </p:cNvSpPr>
          <p:nvPr/>
        </p:nvSpPr>
        <p:spPr bwMode="auto">
          <a:xfrm>
            <a:off x="2819400" y="533400"/>
            <a:ext cx="3657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spcBef>
                <a:spcPct val="50000"/>
              </a:spcBef>
            </a:pPr>
            <a:r>
              <a:rPr lang="en-US" sz="2000" b="1">
                <a:solidFill>
                  <a:schemeClr val="tx2"/>
                </a:solidFill>
              </a:rPr>
              <a:t>Enjoying the Music</a:t>
            </a:r>
          </a:p>
        </p:txBody>
      </p:sp>
      <p:sp>
        <p:nvSpPr>
          <p:cNvPr id="151602" name="Rectangle 50"/>
          <p:cNvSpPr>
            <a:spLocks noChangeArrowheads="1"/>
          </p:cNvSpPr>
          <p:nvPr/>
        </p:nvSpPr>
        <p:spPr bwMode="auto">
          <a:xfrm>
            <a:off x="7620000" y="2057400"/>
            <a:ext cx="914400" cy="304800"/>
          </a:xfrm>
          <a:prstGeom prst="rect">
            <a:avLst/>
          </a:prstGeom>
          <a:solidFill>
            <a:srgbClr val="FF0000">
              <a:alpha val="29019"/>
            </a:srgbClr>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US"/>
          </a:p>
        </p:txBody>
      </p:sp>
      <p:sp>
        <p:nvSpPr>
          <p:cNvPr id="45" name="Rectangle 34"/>
          <p:cNvSpPr>
            <a:spLocks noChangeArrowheads="1"/>
          </p:cNvSpPr>
          <p:nvPr/>
        </p:nvSpPr>
        <p:spPr bwMode="auto">
          <a:xfrm>
            <a:off x="990601" y="3276600"/>
            <a:ext cx="1828800" cy="304800"/>
          </a:xfrm>
          <a:prstGeom prst="rect">
            <a:avLst/>
          </a:prstGeom>
          <a:solidFill>
            <a:srgbClr val="FFFF00">
              <a:alpha val="29019"/>
            </a:srgbClr>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US"/>
          </a:p>
        </p:txBody>
      </p:sp>
      <p:sp>
        <p:nvSpPr>
          <p:cNvPr id="47" name="Rectangle 25"/>
          <p:cNvSpPr>
            <a:spLocks noChangeArrowheads="1"/>
          </p:cNvSpPr>
          <p:nvPr/>
        </p:nvSpPr>
        <p:spPr bwMode="auto">
          <a:xfrm>
            <a:off x="1042062" y="3597322"/>
            <a:ext cx="7492338" cy="326978"/>
          </a:xfrm>
          <a:prstGeom prst="rect">
            <a:avLst/>
          </a:prstGeom>
          <a:solidFill>
            <a:srgbClr val="FF0000">
              <a:alpha val="29019"/>
            </a:srgbClr>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US"/>
          </a:p>
        </p:txBody>
      </p:sp>
      <p:sp>
        <p:nvSpPr>
          <p:cNvPr id="48" name="Rectangle 25"/>
          <p:cNvSpPr>
            <a:spLocks noChangeArrowheads="1"/>
          </p:cNvSpPr>
          <p:nvPr/>
        </p:nvSpPr>
        <p:spPr bwMode="auto">
          <a:xfrm>
            <a:off x="990600" y="3886200"/>
            <a:ext cx="6096000" cy="326978"/>
          </a:xfrm>
          <a:prstGeom prst="rect">
            <a:avLst/>
          </a:prstGeom>
          <a:solidFill>
            <a:srgbClr val="FF0000">
              <a:alpha val="29019"/>
            </a:srgbClr>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US"/>
          </a:p>
        </p:txBody>
      </p:sp>
      <p:sp>
        <p:nvSpPr>
          <p:cNvPr id="49" name="Rectangle 25"/>
          <p:cNvSpPr>
            <a:spLocks noChangeArrowheads="1"/>
          </p:cNvSpPr>
          <p:nvPr/>
        </p:nvSpPr>
        <p:spPr bwMode="auto">
          <a:xfrm>
            <a:off x="2819401" y="3276600"/>
            <a:ext cx="5714999" cy="326978"/>
          </a:xfrm>
          <a:prstGeom prst="rect">
            <a:avLst/>
          </a:prstGeom>
          <a:solidFill>
            <a:srgbClr val="FF0000">
              <a:alpha val="29019"/>
            </a:srgbClr>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US"/>
          </a:p>
        </p:txBody>
      </p:sp>
      <p:sp>
        <p:nvSpPr>
          <p:cNvPr id="50" name="Rectangle 22"/>
          <p:cNvSpPr>
            <a:spLocks noChangeArrowheads="1"/>
          </p:cNvSpPr>
          <p:nvPr/>
        </p:nvSpPr>
        <p:spPr bwMode="auto">
          <a:xfrm>
            <a:off x="7086600" y="3924300"/>
            <a:ext cx="1524000" cy="266700"/>
          </a:xfrm>
          <a:prstGeom prst="rect">
            <a:avLst/>
          </a:prstGeom>
          <a:solidFill>
            <a:srgbClr val="00CC66">
              <a:alpha val="29019"/>
            </a:srgbClr>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US"/>
          </a:p>
        </p:txBody>
      </p:sp>
      <p:sp>
        <p:nvSpPr>
          <p:cNvPr id="51" name="Rectangle 22"/>
          <p:cNvSpPr>
            <a:spLocks noChangeArrowheads="1"/>
          </p:cNvSpPr>
          <p:nvPr/>
        </p:nvSpPr>
        <p:spPr bwMode="auto">
          <a:xfrm>
            <a:off x="974108" y="4229100"/>
            <a:ext cx="1997692" cy="266700"/>
          </a:xfrm>
          <a:prstGeom prst="rect">
            <a:avLst/>
          </a:prstGeom>
          <a:solidFill>
            <a:srgbClr val="00CC66">
              <a:alpha val="29019"/>
            </a:srgbClr>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US"/>
          </a:p>
        </p:txBody>
      </p:sp>
      <p:sp>
        <p:nvSpPr>
          <p:cNvPr id="52" name="Title 1"/>
          <p:cNvSpPr txBox="1">
            <a:spLocks/>
          </p:cNvSpPr>
          <p:nvPr/>
        </p:nvSpPr>
        <p:spPr>
          <a:xfrm>
            <a:off x="278130" y="5318760"/>
            <a:ext cx="7520940" cy="54864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en-US" dirty="0" smtClean="0"/>
              <a:t>Text Structure </a:t>
            </a:r>
            <a:endParaRPr lang="en-US"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51574"/>
                                        </p:tgtEl>
                                        <p:attrNameLst>
                                          <p:attrName>style.visibility</p:attrName>
                                        </p:attrNameLst>
                                      </p:cBhvr>
                                      <p:to>
                                        <p:strVal val="visible"/>
                                      </p:to>
                                    </p:set>
                                    <p:animEffect transition="in" filter="dissolve">
                                      <p:cBhvr>
                                        <p:cTn id="7" dur="500"/>
                                        <p:tgtEl>
                                          <p:spTgt spid="151574"/>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51575"/>
                                        </p:tgtEl>
                                        <p:attrNameLst>
                                          <p:attrName>style.visibility</p:attrName>
                                        </p:attrNameLst>
                                      </p:cBhvr>
                                      <p:to>
                                        <p:strVal val="visible"/>
                                      </p:to>
                                    </p:set>
                                    <p:animEffect transition="in" filter="dissolve">
                                      <p:cBhvr>
                                        <p:cTn id="10" dur="500"/>
                                        <p:tgtEl>
                                          <p:spTgt spid="151575"/>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151576"/>
                                        </p:tgtEl>
                                        <p:attrNameLst>
                                          <p:attrName>style.visibility</p:attrName>
                                        </p:attrNameLst>
                                      </p:cBhvr>
                                      <p:to>
                                        <p:strVal val="visible"/>
                                      </p:to>
                                    </p:set>
                                    <p:animEffect transition="in" filter="dissolve">
                                      <p:cBhvr>
                                        <p:cTn id="15" dur="500"/>
                                        <p:tgtEl>
                                          <p:spTgt spid="151576"/>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151577"/>
                                        </p:tgtEl>
                                        <p:attrNameLst>
                                          <p:attrName>style.visibility</p:attrName>
                                        </p:attrNameLst>
                                      </p:cBhvr>
                                      <p:to>
                                        <p:strVal val="visible"/>
                                      </p:to>
                                    </p:set>
                                    <p:animEffect transition="in" filter="dissolve">
                                      <p:cBhvr>
                                        <p:cTn id="20" dur="500"/>
                                        <p:tgtEl>
                                          <p:spTgt spid="151577"/>
                                        </p:tgtEl>
                                      </p:cBhvr>
                                    </p:animEffect>
                                  </p:childTnLst>
                                </p:cTn>
                              </p:par>
                              <p:par>
                                <p:cTn id="21" presetID="9" presetClass="entr" presetSubtype="0" fill="hold" grpId="0" nodeType="withEffect">
                                  <p:stCondLst>
                                    <p:cond delay="0"/>
                                  </p:stCondLst>
                                  <p:childTnLst>
                                    <p:set>
                                      <p:cBhvr>
                                        <p:cTn id="22" dur="1" fill="hold">
                                          <p:stCondLst>
                                            <p:cond delay="0"/>
                                          </p:stCondLst>
                                        </p:cTn>
                                        <p:tgtEl>
                                          <p:spTgt spid="151578"/>
                                        </p:tgtEl>
                                        <p:attrNameLst>
                                          <p:attrName>style.visibility</p:attrName>
                                        </p:attrNameLst>
                                      </p:cBhvr>
                                      <p:to>
                                        <p:strVal val="visible"/>
                                      </p:to>
                                    </p:set>
                                    <p:animEffect transition="in" filter="dissolve">
                                      <p:cBhvr>
                                        <p:cTn id="23" dur="500"/>
                                        <p:tgtEl>
                                          <p:spTgt spid="151578"/>
                                        </p:tgtEl>
                                      </p:cBhvr>
                                    </p:animEffect>
                                  </p:childTnLst>
                                </p:cTn>
                              </p:par>
                              <p:par>
                                <p:cTn id="24" presetID="9" presetClass="entr" presetSubtype="0" fill="hold" grpId="0" nodeType="withEffect">
                                  <p:stCondLst>
                                    <p:cond delay="0"/>
                                  </p:stCondLst>
                                  <p:childTnLst>
                                    <p:set>
                                      <p:cBhvr>
                                        <p:cTn id="25" dur="1" fill="hold">
                                          <p:stCondLst>
                                            <p:cond delay="0"/>
                                          </p:stCondLst>
                                        </p:cTn>
                                        <p:tgtEl>
                                          <p:spTgt spid="151580"/>
                                        </p:tgtEl>
                                        <p:attrNameLst>
                                          <p:attrName>style.visibility</p:attrName>
                                        </p:attrNameLst>
                                      </p:cBhvr>
                                      <p:to>
                                        <p:strVal val="visible"/>
                                      </p:to>
                                    </p:set>
                                    <p:animEffect transition="in" filter="dissolve">
                                      <p:cBhvr>
                                        <p:cTn id="26" dur="500"/>
                                        <p:tgtEl>
                                          <p:spTgt spid="151580"/>
                                        </p:tgtEl>
                                      </p:cBhvr>
                                    </p:animEffect>
                                  </p:childTnLst>
                                </p:cTn>
                              </p:par>
                              <p:par>
                                <p:cTn id="27" presetID="9" presetClass="entr" presetSubtype="0" fill="hold" grpId="0" nodeType="withEffect">
                                  <p:stCondLst>
                                    <p:cond delay="0"/>
                                  </p:stCondLst>
                                  <p:childTnLst>
                                    <p:set>
                                      <p:cBhvr>
                                        <p:cTn id="28" dur="1" fill="hold">
                                          <p:stCondLst>
                                            <p:cond delay="0"/>
                                          </p:stCondLst>
                                        </p:cTn>
                                        <p:tgtEl>
                                          <p:spTgt spid="151579"/>
                                        </p:tgtEl>
                                        <p:attrNameLst>
                                          <p:attrName>style.visibility</p:attrName>
                                        </p:attrNameLst>
                                      </p:cBhvr>
                                      <p:to>
                                        <p:strVal val="visible"/>
                                      </p:to>
                                    </p:set>
                                    <p:animEffect transition="in" filter="dissolve">
                                      <p:cBhvr>
                                        <p:cTn id="29" dur="500"/>
                                        <p:tgtEl>
                                          <p:spTgt spid="151579"/>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9" presetClass="entr" presetSubtype="0" fill="hold" grpId="0" nodeType="clickEffect">
                                  <p:stCondLst>
                                    <p:cond delay="0"/>
                                  </p:stCondLst>
                                  <p:childTnLst>
                                    <p:set>
                                      <p:cBhvr>
                                        <p:cTn id="33" dur="1" fill="hold">
                                          <p:stCondLst>
                                            <p:cond delay="0"/>
                                          </p:stCondLst>
                                        </p:cTn>
                                        <p:tgtEl>
                                          <p:spTgt spid="151581"/>
                                        </p:tgtEl>
                                        <p:attrNameLst>
                                          <p:attrName>style.visibility</p:attrName>
                                        </p:attrNameLst>
                                      </p:cBhvr>
                                      <p:to>
                                        <p:strVal val="visible"/>
                                      </p:to>
                                    </p:set>
                                    <p:animEffect transition="in" filter="dissolve">
                                      <p:cBhvr>
                                        <p:cTn id="34" dur="500"/>
                                        <p:tgtEl>
                                          <p:spTgt spid="151581"/>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9" presetClass="entr" presetSubtype="0" fill="hold" grpId="0" nodeType="clickEffect">
                                  <p:stCondLst>
                                    <p:cond delay="0"/>
                                  </p:stCondLst>
                                  <p:childTnLst>
                                    <p:set>
                                      <p:cBhvr>
                                        <p:cTn id="38" dur="1" fill="hold">
                                          <p:stCondLst>
                                            <p:cond delay="0"/>
                                          </p:stCondLst>
                                        </p:cTn>
                                        <p:tgtEl>
                                          <p:spTgt spid="151597"/>
                                        </p:tgtEl>
                                        <p:attrNameLst>
                                          <p:attrName>style.visibility</p:attrName>
                                        </p:attrNameLst>
                                      </p:cBhvr>
                                      <p:to>
                                        <p:strVal val="visible"/>
                                      </p:to>
                                    </p:set>
                                    <p:animEffect transition="in" filter="dissolve">
                                      <p:cBhvr>
                                        <p:cTn id="39" dur="500"/>
                                        <p:tgtEl>
                                          <p:spTgt spid="151597"/>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9" presetClass="entr" presetSubtype="0" fill="hold" grpId="0" nodeType="clickEffect">
                                  <p:stCondLst>
                                    <p:cond delay="0"/>
                                  </p:stCondLst>
                                  <p:childTnLst>
                                    <p:set>
                                      <p:cBhvr>
                                        <p:cTn id="43" dur="1" fill="hold">
                                          <p:stCondLst>
                                            <p:cond delay="0"/>
                                          </p:stCondLst>
                                        </p:cTn>
                                        <p:tgtEl>
                                          <p:spTgt spid="151583"/>
                                        </p:tgtEl>
                                        <p:attrNameLst>
                                          <p:attrName>style.visibility</p:attrName>
                                        </p:attrNameLst>
                                      </p:cBhvr>
                                      <p:to>
                                        <p:strVal val="visible"/>
                                      </p:to>
                                    </p:set>
                                    <p:animEffect transition="in" filter="dissolve">
                                      <p:cBhvr>
                                        <p:cTn id="44" dur="500"/>
                                        <p:tgtEl>
                                          <p:spTgt spid="151583"/>
                                        </p:tgtEl>
                                      </p:cBhvr>
                                    </p:animEffect>
                                  </p:childTnLst>
                                </p:cTn>
                              </p:par>
                              <p:par>
                                <p:cTn id="45" presetID="9" presetClass="entr" presetSubtype="0" fill="hold" grpId="0" nodeType="withEffect">
                                  <p:stCondLst>
                                    <p:cond delay="0"/>
                                  </p:stCondLst>
                                  <p:childTnLst>
                                    <p:set>
                                      <p:cBhvr>
                                        <p:cTn id="46" dur="1" fill="hold">
                                          <p:stCondLst>
                                            <p:cond delay="0"/>
                                          </p:stCondLst>
                                        </p:cTn>
                                        <p:tgtEl>
                                          <p:spTgt spid="151584"/>
                                        </p:tgtEl>
                                        <p:attrNameLst>
                                          <p:attrName>style.visibility</p:attrName>
                                        </p:attrNameLst>
                                      </p:cBhvr>
                                      <p:to>
                                        <p:strVal val="visible"/>
                                      </p:to>
                                    </p:set>
                                    <p:animEffect transition="in" filter="dissolve">
                                      <p:cBhvr>
                                        <p:cTn id="47" dur="500"/>
                                        <p:tgtEl>
                                          <p:spTgt spid="151584"/>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151586"/>
                                        </p:tgtEl>
                                        <p:attrNameLst>
                                          <p:attrName>style.visibility</p:attrName>
                                        </p:attrNameLst>
                                      </p:cBhvr>
                                      <p:to>
                                        <p:strVal val="visible"/>
                                      </p:to>
                                    </p:set>
                                    <p:animEffect transition="in" filter="dissolve">
                                      <p:cBhvr>
                                        <p:cTn id="52" dur="500"/>
                                        <p:tgtEl>
                                          <p:spTgt spid="151586"/>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9" presetClass="entr" presetSubtype="0" fill="hold" grpId="0" nodeType="clickEffect">
                                  <p:stCondLst>
                                    <p:cond delay="0"/>
                                  </p:stCondLst>
                                  <p:childTnLst>
                                    <p:set>
                                      <p:cBhvr>
                                        <p:cTn id="56" dur="1" fill="hold">
                                          <p:stCondLst>
                                            <p:cond delay="0"/>
                                          </p:stCondLst>
                                        </p:cTn>
                                        <p:tgtEl>
                                          <p:spTgt spid="151599"/>
                                        </p:tgtEl>
                                        <p:attrNameLst>
                                          <p:attrName>style.visibility</p:attrName>
                                        </p:attrNameLst>
                                      </p:cBhvr>
                                      <p:to>
                                        <p:strVal val="visible"/>
                                      </p:to>
                                    </p:set>
                                    <p:animEffect transition="in" filter="dissolve">
                                      <p:cBhvr>
                                        <p:cTn id="57" dur="500"/>
                                        <p:tgtEl>
                                          <p:spTgt spid="151599"/>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9" presetClass="entr" presetSubtype="0" fill="hold" grpId="0" nodeType="clickEffect">
                                  <p:stCondLst>
                                    <p:cond delay="0"/>
                                  </p:stCondLst>
                                  <p:childTnLst>
                                    <p:set>
                                      <p:cBhvr>
                                        <p:cTn id="61" dur="1" fill="hold">
                                          <p:stCondLst>
                                            <p:cond delay="0"/>
                                          </p:stCondLst>
                                        </p:cTn>
                                        <p:tgtEl>
                                          <p:spTgt spid="151594"/>
                                        </p:tgtEl>
                                        <p:attrNameLst>
                                          <p:attrName>style.visibility</p:attrName>
                                        </p:attrNameLst>
                                      </p:cBhvr>
                                      <p:to>
                                        <p:strVal val="visible"/>
                                      </p:to>
                                    </p:set>
                                    <p:animEffect transition="in" filter="dissolve">
                                      <p:cBhvr>
                                        <p:cTn id="62" dur="500"/>
                                        <p:tgtEl>
                                          <p:spTgt spid="151594"/>
                                        </p:tgtEl>
                                      </p:cBhvr>
                                    </p:animEffect>
                                  </p:childTnLst>
                                </p:cTn>
                              </p:par>
                              <p:par>
                                <p:cTn id="63" presetID="9" presetClass="entr" presetSubtype="0" fill="hold" grpId="0" nodeType="withEffect">
                                  <p:stCondLst>
                                    <p:cond delay="0"/>
                                  </p:stCondLst>
                                  <p:childTnLst>
                                    <p:set>
                                      <p:cBhvr>
                                        <p:cTn id="64" dur="1" fill="hold">
                                          <p:stCondLst>
                                            <p:cond delay="0"/>
                                          </p:stCondLst>
                                        </p:cTn>
                                        <p:tgtEl>
                                          <p:spTgt spid="151595"/>
                                        </p:tgtEl>
                                        <p:attrNameLst>
                                          <p:attrName>style.visibility</p:attrName>
                                        </p:attrNameLst>
                                      </p:cBhvr>
                                      <p:to>
                                        <p:strVal val="visible"/>
                                      </p:to>
                                    </p:set>
                                    <p:animEffect transition="in" filter="dissolve">
                                      <p:cBhvr>
                                        <p:cTn id="65" dur="500"/>
                                        <p:tgtEl>
                                          <p:spTgt spid="151595"/>
                                        </p:tgtEl>
                                      </p:cBhvr>
                                    </p:animEffect>
                                  </p:childTnLst>
                                </p:cTn>
                              </p:par>
                            </p:childTnLst>
                          </p:cTn>
                        </p:par>
                      </p:childTnLst>
                    </p:cTn>
                  </p:par>
                  <p:par>
                    <p:cTn id="66" fill="hold" nodeType="clickPar">
                      <p:stCondLst>
                        <p:cond delay="indefinite"/>
                      </p:stCondLst>
                      <p:childTnLst>
                        <p:par>
                          <p:cTn id="67" fill="hold" nodeType="withGroup">
                            <p:stCondLst>
                              <p:cond delay="0"/>
                            </p:stCondLst>
                            <p:childTnLst>
                              <p:par>
                                <p:cTn id="68" presetID="9" presetClass="entr" presetSubtype="0" fill="hold" grpId="0" nodeType="clickEffect">
                                  <p:stCondLst>
                                    <p:cond delay="0"/>
                                  </p:stCondLst>
                                  <p:childTnLst>
                                    <p:set>
                                      <p:cBhvr>
                                        <p:cTn id="69" dur="1" fill="hold">
                                          <p:stCondLst>
                                            <p:cond delay="0"/>
                                          </p:stCondLst>
                                        </p:cTn>
                                        <p:tgtEl>
                                          <p:spTgt spid="151602"/>
                                        </p:tgtEl>
                                        <p:attrNameLst>
                                          <p:attrName>style.visibility</p:attrName>
                                        </p:attrNameLst>
                                      </p:cBhvr>
                                      <p:to>
                                        <p:strVal val="visible"/>
                                      </p:to>
                                    </p:set>
                                    <p:animEffect transition="in" filter="dissolve">
                                      <p:cBhvr>
                                        <p:cTn id="70" dur="500"/>
                                        <p:tgtEl>
                                          <p:spTgt spid="151602"/>
                                        </p:tgtEl>
                                      </p:cBhvr>
                                    </p:animEffect>
                                  </p:childTnLst>
                                </p:cTn>
                              </p:par>
                            </p:childTnLst>
                          </p:cTn>
                        </p:par>
                      </p:childTnLst>
                    </p:cTn>
                  </p:par>
                  <p:par>
                    <p:cTn id="71" fill="hold">
                      <p:stCondLst>
                        <p:cond delay="indefinite"/>
                      </p:stCondLst>
                      <p:childTnLst>
                        <p:par>
                          <p:cTn id="72" fill="hold">
                            <p:stCondLst>
                              <p:cond delay="0"/>
                            </p:stCondLst>
                            <p:childTnLst>
                              <p:par>
                                <p:cTn id="73" presetID="9" presetClass="entr" presetSubtype="0" fill="hold" grpId="0" nodeType="clickEffect">
                                  <p:stCondLst>
                                    <p:cond delay="0"/>
                                  </p:stCondLst>
                                  <p:childTnLst>
                                    <p:set>
                                      <p:cBhvr>
                                        <p:cTn id="74" dur="1" fill="hold">
                                          <p:stCondLst>
                                            <p:cond delay="0"/>
                                          </p:stCondLst>
                                        </p:cTn>
                                        <p:tgtEl>
                                          <p:spTgt spid="45"/>
                                        </p:tgtEl>
                                        <p:attrNameLst>
                                          <p:attrName>style.visibility</p:attrName>
                                        </p:attrNameLst>
                                      </p:cBhvr>
                                      <p:to>
                                        <p:strVal val="visible"/>
                                      </p:to>
                                    </p:set>
                                    <p:animEffect transition="in" filter="dissolve">
                                      <p:cBhvr>
                                        <p:cTn id="75" dur="500"/>
                                        <p:tgtEl>
                                          <p:spTgt spid="45"/>
                                        </p:tgtEl>
                                      </p:cBhvr>
                                    </p:animEffect>
                                  </p:childTnLst>
                                </p:cTn>
                              </p:par>
                            </p:childTnLst>
                          </p:cTn>
                        </p:par>
                      </p:childTnLst>
                    </p:cTn>
                  </p:par>
                  <p:par>
                    <p:cTn id="76" fill="hold">
                      <p:stCondLst>
                        <p:cond delay="indefinite"/>
                      </p:stCondLst>
                      <p:childTnLst>
                        <p:par>
                          <p:cTn id="77" fill="hold">
                            <p:stCondLst>
                              <p:cond delay="0"/>
                            </p:stCondLst>
                            <p:childTnLst>
                              <p:par>
                                <p:cTn id="78" presetID="9" presetClass="entr" presetSubtype="0" fill="hold" grpId="0" nodeType="clickEffect">
                                  <p:stCondLst>
                                    <p:cond delay="0"/>
                                  </p:stCondLst>
                                  <p:childTnLst>
                                    <p:set>
                                      <p:cBhvr>
                                        <p:cTn id="79" dur="1" fill="hold">
                                          <p:stCondLst>
                                            <p:cond delay="0"/>
                                          </p:stCondLst>
                                        </p:cTn>
                                        <p:tgtEl>
                                          <p:spTgt spid="47"/>
                                        </p:tgtEl>
                                        <p:attrNameLst>
                                          <p:attrName>style.visibility</p:attrName>
                                        </p:attrNameLst>
                                      </p:cBhvr>
                                      <p:to>
                                        <p:strVal val="visible"/>
                                      </p:to>
                                    </p:set>
                                    <p:animEffect transition="in" filter="dissolve">
                                      <p:cBhvr>
                                        <p:cTn id="80" dur="500"/>
                                        <p:tgtEl>
                                          <p:spTgt spid="47"/>
                                        </p:tgtEl>
                                      </p:cBhvr>
                                    </p:animEffect>
                                  </p:childTnLst>
                                </p:cTn>
                              </p:par>
                            </p:childTnLst>
                          </p:cTn>
                        </p:par>
                      </p:childTnLst>
                    </p:cTn>
                  </p:par>
                  <p:par>
                    <p:cTn id="81" fill="hold">
                      <p:stCondLst>
                        <p:cond delay="indefinite"/>
                      </p:stCondLst>
                      <p:childTnLst>
                        <p:par>
                          <p:cTn id="82" fill="hold">
                            <p:stCondLst>
                              <p:cond delay="0"/>
                            </p:stCondLst>
                            <p:childTnLst>
                              <p:par>
                                <p:cTn id="83" presetID="9" presetClass="entr" presetSubtype="0" fill="hold" grpId="0" nodeType="clickEffect">
                                  <p:stCondLst>
                                    <p:cond delay="0"/>
                                  </p:stCondLst>
                                  <p:childTnLst>
                                    <p:set>
                                      <p:cBhvr>
                                        <p:cTn id="84" dur="1" fill="hold">
                                          <p:stCondLst>
                                            <p:cond delay="0"/>
                                          </p:stCondLst>
                                        </p:cTn>
                                        <p:tgtEl>
                                          <p:spTgt spid="48"/>
                                        </p:tgtEl>
                                        <p:attrNameLst>
                                          <p:attrName>style.visibility</p:attrName>
                                        </p:attrNameLst>
                                      </p:cBhvr>
                                      <p:to>
                                        <p:strVal val="visible"/>
                                      </p:to>
                                    </p:set>
                                    <p:animEffect transition="in" filter="dissolve">
                                      <p:cBhvr>
                                        <p:cTn id="85" dur="500"/>
                                        <p:tgtEl>
                                          <p:spTgt spid="48"/>
                                        </p:tgtEl>
                                      </p:cBhvr>
                                    </p:animEffect>
                                  </p:childTnLst>
                                </p:cTn>
                              </p:par>
                            </p:childTnLst>
                          </p:cTn>
                        </p:par>
                      </p:childTnLst>
                    </p:cTn>
                  </p:par>
                  <p:par>
                    <p:cTn id="86" fill="hold">
                      <p:stCondLst>
                        <p:cond delay="indefinite"/>
                      </p:stCondLst>
                      <p:childTnLst>
                        <p:par>
                          <p:cTn id="87" fill="hold">
                            <p:stCondLst>
                              <p:cond delay="0"/>
                            </p:stCondLst>
                            <p:childTnLst>
                              <p:par>
                                <p:cTn id="88" presetID="9" presetClass="entr" presetSubtype="0" fill="hold" grpId="0" nodeType="clickEffect">
                                  <p:stCondLst>
                                    <p:cond delay="0"/>
                                  </p:stCondLst>
                                  <p:childTnLst>
                                    <p:set>
                                      <p:cBhvr>
                                        <p:cTn id="89" dur="1" fill="hold">
                                          <p:stCondLst>
                                            <p:cond delay="0"/>
                                          </p:stCondLst>
                                        </p:cTn>
                                        <p:tgtEl>
                                          <p:spTgt spid="49"/>
                                        </p:tgtEl>
                                        <p:attrNameLst>
                                          <p:attrName>style.visibility</p:attrName>
                                        </p:attrNameLst>
                                      </p:cBhvr>
                                      <p:to>
                                        <p:strVal val="visible"/>
                                      </p:to>
                                    </p:set>
                                    <p:animEffect transition="in" filter="dissolve">
                                      <p:cBhvr>
                                        <p:cTn id="90" dur="500"/>
                                        <p:tgtEl>
                                          <p:spTgt spid="49"/>
                                        </p:tgtEl>
                                      </p:cBhvr>
                                    </p:animEffect>
                                  </p:childTnLst>
                                </p:cTn>
                              </p:par>
                            </p:childTnLst>
                          </p:cTn>
                        </p:par>
                      </p:childTnLst>
                    </p:cTn>
                  </p:par>
                  <p:par>
                    <p:cTn id="91" fill="hold">
                      <p:stCondLst>
                        <p:cond delay="indefinite"/>
                      </p:stCondLst>
                      <p:childTnLst>
                        <p:par>
                          <p:cTn id="92" fill="hold">
                            <p:stCondLst>
                              <p:cond delay="0"/>
                            </p:stCondLst>
                            <p:childTnLst>
                              <p:par>
                                <p:cTn id="93" presetID="9" presetClass="entr" presetSubtype="0" fill="hold" grpId="0" nodeType="clickEffect">
                                  <p:stCondLst>
                                    <p:cond delay="0"/>
                                  </p:stCondLst>
                                  <p:childTnLst>
                                    <p:set>
                                      <p:cBhvr>
                                        <p:cTn id="94" dur="1" fill="hold">
                                          <p:stCondLst>
                                            <p:cond delay="0"/>
                                          </p:stCondLst>
                                        </p:cTn>
                                        <p:tgtEl>
                                          <p:spTgt spid="50"/>
                                        </p:tgtEl>
                                        <p:attrNameLst>
                                          <p:attrName>style.visibility</p:attrName>
                                        </p:attrNameLst>
                                      </p:cBhvr>
                                      <p:to>
                                        <p:strVal val="visible"/>
                                      </p:to>
                                    </p:set>
                                    <p:animEffect transition="in" filter="dissolve">
                                      <p:cBhvr>
                                        <p:cTn id="95" dur="500"/>
                                        <p:tgtEl>
                                          <p:spTgt spid="50"/>
                                        </p:tgtEl>
                                      </p:cBhvr>
                                    </p:animEffect>
                                  </p:childTnLst>
                                </p:cTn>
                              </p:par>
                            </p:childTnLst>
                          </p:cTn>
                        </p:par>
                      </p:childTnLst>
                    </p:cTn>
                  </p:par>
                  <p:par>
                    <p:cTn id="96" fill="hold">
                      <p:stCondLst>
                        <p:cond delay="indefinite"/>
                      </p:stCondLst>
                      <p:childTnLst>
                        <p:par>
                          <p:cTn id="97" fill="hold">
                            <p:stCondLst>
                              <p:cond delay="0"/>
                            </p:stCondLst>
                            <p:childTnLst>
                              <p:par>
                                <p:cTn id="98" presetID="9" presetClass="entr" presetSubtype="0" fill="hold" grpId="0" nodeType="clickEffect">
                                  <p:stCondLst>
                                    <p:cond delay="0"/>
                                  </p:stCondLst>
                                  <p:childTnLst>
                                    <p:set>
                                      <p:cBhvr>
                                        <p:cTn id="99" dur="1" fill="hold">
                                          <p:stCondLst>
                                            <p:cond delay="0"/>
                                          </p:stCondLst>
                                        </p:cTn>
                                        <p:tgtEl>
                                          <p:spTgt spid="51"/>
                                        </p:tgtEl>
                                        <p:attrNameLst>
                                          <p:attrName>style.visibility</p:attrName>
                                        </p:attrNameLst>
                                      </p:cBhvr>
                                      <p:to>
                                        <p:strVal val="visible"/>
                                      </p:to>
                                    </p:set>
                                    <p:animEffect transition="in" filter="dissolve">
                                      <p:cBhvr>
                                        <p:cTn id="100"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574" grpId="0" animBg="1"/>
      <p:bldP spid="151575" grpId="0" animBg="1"/>
      <p:bldP spid="151576" grpId="0" animBg="1"/>
      <p:bldP spid="151577" grpId="0" animBg="1"/>
      <p:bldP spid="151578" grpId="0" animBg="1"/>
      <p:bldP spid="151579" grpId="0" animBg="1"/>
      <p:bldP spid="151580" grpId="0" animBg="1"/>
      <p:bldP spid="151581" grpId="0" animBg="1"/>
      <p:bldP spid="151583" grpId="0" animBg="1"/>
      <p:bldP spid="151584" grpId="0" animBg="1"/>
      <p:bldP spid="151586" grpId="0" animBg="1"/>
      <p:bldP spid="151594" grpId="0" animBg="1"/>
      <p:bldP spid="151595" grpId="0" animBg="1"/>
      <p:bldP spid="151597" grpId="0" animBg="1"/>
      <p:bldP spid="151599" grpId="0" animBg="1"/>
      <p:bldP spid="151602" grpId="0" animBg="1"/>
      <p:bldP spid="45" grpId="0" animBg="1"/>
      <p:bldP spid="47" grpId="0" animBg="1"/>
      <p:bldP spid="48" grpId="0" animBg="1"/>
      <p:bldP spid="49" grpId="0" animBg="1"/>
      <p:bldP spid="50" grpId="0" animBg="1"/>
      <p:bldP spid="51" grpId="0" animBg="1"/>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Line 2"/>
          <p:cNvSpPr>
            <a:spLocks noChangeShapeType="1"/>
          </p:cNvSpPr>
          <p:nvPr/>
        </p:nvSpPr>
        <p:spPr bwMode="auto">
          <a:xfrm>
            <a:off x="152400" y="833765"/>
            <a:ext cx="8839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484" name="Oval 3"/>
          <p:cNvSpPr>
            <a:spLocks noChangeArrowheads="1"/>
          </p:cNvSpPr>
          <p:nvPr/>
        </p:nvSpPr>
        <p:spPr bwMode="auto">
          <a:xfrm>
            <a:off x="3048000" y="2586365"/>
            <a:ext cx="2971800" cy="685800"/>
          </a:xfrm>
          <a:prstGeom prst="ellipse">
            <a:avLst/>
          </a:prstGeom>
          <a:solidFill>
            <a:schemeClr val="bg1"/>
          </a:solidFill>
          <a:ln w="38100">
            <a:solidFill>
              <a:schemeClr val="tx1"/>
            </a:solidFill>
            <a:round/>
            <a:headEnd/>
            <a:tailEnd/>
          </a:ln>
        </p:spPr>
        <p:txBody>
          <a:bodyPr wrap="none" anchor="ctr"/>
          <a:lstStyle/>
          <a:p>
            <a:pPr algn="ctr"/>
            <a:r>
              <a:rPr lang="en-US" sz="2400" b="1"/>
              <a:t>Our Field trip</a:t>
            </a:r>
            <a:endParaRPr lang="en-US" sz="2400" b="1">
              <a:solidFill>
                <a:srgbClr val="FF0000"/>
              </a:solidFill>
            </a:endParaRPr>
          </a:p>
        </p:txBody>
      </p:sp>
      <p:sp>
        <p:nvSpPr>
          <p:cNvPr id="781316" name="Line 4"/>
          <p:cNvSpPr>
            <a:spLocks noChangeShapeType="1"/>
          </p:cNvSpPr>
          <p:nvPr/>
        </p:nvSpPr>
        <p:spPr bwMode="auto">
          <a:xfrm flipV="1">
            <a:off x="5489575" y="2205365"/>
            <a:ext cx="838200" cy="457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81317" name="Text Box 5"/>
          <p:cNvSpPr txBox="1">
            <a:spLocks noChangeArrowheads="1"/>
          </p:cNvSpPr>
          <p:nvPr/>
        </p:nvSpPr>
        <p:spPr bwMode="auto">
          <a:xfrm>
            <a:off x="6078538" y="1791028"/>
            <a:ext cx="195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2400" b="1"/>
              <a:t>Ride on a bus</a:t>
            </a:r>
          </a:p>
        </p:txBody>
      </p:sp>
      <p:sp>
        <p:nvSpPr>
          <p:cNvPr id="781318" name="Line 6"/>
          <p:cNvSpPr>
            <a:spLocks noChangeShapeType="1"/>
          </p:cNvSpPr>
          <p:nvPr/>
        </p:nvSpPr>
        <p:spPr bwMode="auto">
          <a:xfrm>
            <a:off x="5562600" y="3195965"/>
            <a:ext cx="685800" cy="838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81319" name="Text Box 7"/>
          <p:cNvSpPr txBox="1">
            <a:spLocks noChangeArrowheads="1"/>
          </p:cNvSpPr>
          <p:nvPr/>
        </p:nvSpPr>
        <p:spPr bwMode="auto">
          <a:xfrm>
            <a:off x="5980113" y="4034165"/>
            <a:ext cx="2790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2400" b="1"/>
              <a:t>Molly Brown House</a:t>
            </a:r>
          </a:p>
        </p:txBody>
      </p:sp>
      <p:sp>
        <p:nvSpPr>
          <p:cNvPr id="781320" name="Line 8"/>
          <p:cNvSpPr>
            <a:spLocks noChangeShapeType="1"/>
          </p:cNvSpPr>
          <p:nvPr/>
        </p:nvSpPr>
        <p:spPr bwMode="auto">
          <a:xfrm flipH="1">
            <a:off x="1752600" y="2967365"/>
            <a:ext cx="1295400" cy="304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81321" name="Text Box 9"/>
          <p:cNvSpPr txBox="1">
            <a:spLocks noChangeArrowheads="1"/>
          </p:cNvSpPr>
          <p:nvPr/>
        </p:nvSpPr>
        <p:spPr bwMode="auto">
          <a:xfrm>
            <a:off x="304800" y="3043565"/>
            <a:ext cx="16764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2400" b="1"/>
              <a:t>      First with toilets</a:t>
            </a:r>
          </a:p>
        </p:txBody>
      </p:sp>
      <p:sp>
        <p:nvSpPr>
          <p:cNvPr id="781322" name="Line 10"/>
          <p:cNvSpPr>
            <a:spLocks noChangeShapeType="1"/>
          </p:cNvSpPr>
          <p:nvPr/>
        </p:nvSpPr>
        <p:spPr bwMode="auto">
          <a:xfrm flipH="1" flipV="1">
            <a:off x="3432175" y="1976765"/>
            <a:ext cx="762000" cy="609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81323" name="Text Box 11"/>
          <p:cNvSpPr txBox="1">
            <a:spLocks noChangeArrowheads="1"/>
          </p:cNvSpPr>
          <p:nvPr/>
        </p:nvSpPr>
        <p:spPr bwMode="auto">
          <a:xfrm>
            <a:off x="2362200" y="1519565"/>
            <a:ext cx="20732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2400" b="1"/>
              <a:t>Armed guards</a:t>
            </a:r>
          </a:p>
        </p:txBody>
      </p:sp>
      <p:sp>
        <p:nvSpPr>
          <p:cNvPr id="781324" name="Line 12"/>
          <p:cNvSpPr>
            <a:spLocks noChangeShapeType="1"/>
          </p:cNvSpPr>
          <p:nvPr/>
        </p:nvSpPr>
        <p:spPr bwMode="auto">
          <a:xfrm flipH="1">
            <a:off x="2514600" y="3195965"/>
            <a:ext cx="841375" cy="1066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81325" name="Text Box 13"/>
          <p:cNvSpPr txBox="1">
            <a:spLocks noChangeArrowheads="1"/>
          </p:cNvSpPr>
          <p:nvPr/>
        </p:nvSpPr>
        <p:spPr bwMode="auto">
          <a:xfrm>
            <a:off x="660400" y="4262765"/>
            <a:ext cx="28209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2400" b="1"/>
              <a:t>First with electricity</a:t>
            </a:r>
          </a:p>
        </p:txBody>
      </p:sp>
      <p:sp>
        <p:nvSpPr>
          <p:cNvPr id="781326" name="Line 14"/>
          <p:cNvSpPr>
            <a:spLocks noChangeShapeType="1"/>
          </p:cNvSpPr>
          <p:nvPr/>
        </p:nvSpPr>
        <p:spPr bwMode="auto">
          <a:xfrm>
            <a:off x="4419600" y="3348365"/>
            <a:ext cx="76200" cy="1752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81327" name="Text Box 15"/>
          <p:cNvSpPr txBox="1">
            <a:spLocks noChangeArrowheads="1"/>
          </p:cNvSpPr>
          <p:nvPr/>
        </p:nvSpPr>
        <p:spPr bwMode="auto">
          <a:xfrm>
            <a:off x="2743200" y="5100965"/>
            <a:ext cx="4114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2400" b="1"/>
              <a:t>Fireplace for burning money</a:t>
            </a:r>
          </a:p>
        </p:txBody>
      </p:sp>
      <p:sp>
        <p:nvSpPr>
          <p:cNvPr id="781328" name="Line 16"/>
          <p:cNvSpPr>
            <a:spLocks noChangeShapeType="1"/>
          </p:cNvSpPr>
          <p:nvPr/>
        </p:nvSpPr>
        <p:spPr bwMode="auto">
          <a:xfrm>
            <a:off x="6019800" y="2967365"/>
            <a:ext cx="914400" cy="304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81329" name="Text Box 17"/>
          <p:cNvSpPr txBox="1">
            <a:spLocks noChangeArrowheads="1"/>
          </p:cNvSpPr>
          <p:nvPr/>
        </p:nvSpPr>
        <p:spPr bwMode="auto">
          <a:xfrm>
            <a:off x="6934200" y="3272165"/>
            <a:ext cx="2209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r>
              <a:rPr lang="en-US" sz="2400" b="1"/>
              <a:t>Money samples</a:t>
            </a:r>
          </a:p>
        </p:txBody>
      </p:sp>
      <p:sp>
        <p:nvSpPr>
          <p:cNvPr id="20499" name="Text Box 18"/>
          <p:cNvSpPr txBox="1">
            <a:spLocks noChangeArrowheads="1"/>
          </p:cNvSpPr>
          <p:nvPr/>
        </p:nvSpPr>
        <p:spPr bwMode="auto">
          <a:xfrm rot="-321663">
            <a:off x="2909888" y="149553"/>
            <a:ext cx="3238500" cy="793750"/>
          </a:xfrm>
          <a:prstGeom prst="rect">
            <a:avLst/>
          </a:prstGeom>
          <a:solidFill>
            <a:srgbClr val="FFCC00"/>
          </a:solidFill>
          <a:ln w="31750" algn="ctr">
            <a:solidFill>
              <a:srgbClr val="FF0000"/>
            </a:solidFill>
            <a:miter lim="800000"/>
            <a:headEnd/>
            <a:tailEnd/>
          </a:ln>
        </p:spPr>
        <p:txBody>
          <a:bodyPr wrap="none">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algn="ctr" eaLnBrk="1" hangingPunct="1"/>
            <a:r>
              <a:rPr lang="en-US" sz="4400"/>
              <a:t>One Example</a:t>
            </a:r>
          </a:p>
        </p:txBody>
      </p:sp>
      <p:sp>
        <p:nvSpPr>
          <p:cNvPr id="20500" name="Text Box 19"/>
          <p:cNvSpPr txBox="1">
            <a:spLocks noChangeArrowheads="1"/>
          </p:cNvSpPr>
          <p:nvPr/>
        </p:nvSpPr>
        <p:spPr bwMode="auto">
          <a:xfrm>
            <a:off x="4648200" y="1214765"/>
            <a:ext cx="23622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spcBef>
                <a:spcPct val="50000"/>
              </a:spcBef>
            </a:pPr>
            <a:endParaRPr lang="en-US" sz="1000" i="1"/>
          </a:p>
        </p:txBody>
      </p:sp>
      <p:sp>
        <p:nvSpPr>
          <p:cNvPr id="20501" name="Text Box 20"/>
          <p:cNvSpPr txBox="1">
            <a:spLocks noChangeArrowheads="1"/>
          </p:cNvSpPr>
          <p:nvPr/>
        </p:nvSpPr>
        <p:spPr bwMode="auto">
          <a:xfrm>
            <a:off x="4495800" y="1138565"/>
            <a:ext cx="3733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defRPr>
            </a:lvl9pPr>
          </a:lstStyle>
          <a:p>
            <a:pPr eaLnBrk="1" hangingPunct="1">
              <a:spcBef>
                <a:spcPct val="50000"/>
              </a:spcBef>
            </a:pPr>
            <a:r>
              <a:rPr lang="en-US" sz="2400" b="1"/>
              <a:t>     Denver Mint</a:t>
            </a:r>
          </a:p>
        </p:txBody>
      </p:sp>
      <p:sp>
        <p:nvSpPr>
          <p:cNvPr id="20502" name="Line 21"/>
          <p:cNvSpPr>
            <a:spLocks noChangeShapeType="1"/>
          </p:cNvSpPr>
          <p:nvPr/>
        </p:nvSpPr>
        <p:spPr bwMode="auto">
          <a:xfrm flipH="1">
            <a:off x="4876800" y="1671965"/>
            <a:ext cx="381000" cy="838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3" name="Title 1"/>
          <p:cNvSpPr txBox="1">
            <a:spLocks/>
          </p:cNvSpPr>
          <p:nvPr/>
        </p:nvSpPr>
        <p:spPr>
          <a:xfrm>
            <a:off x="278130" y="5623560"/>
            <a:ext cx="7520940" cy="54864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en-US" dirty="0" smtClean="0"/>
              <a:t>Text Structure </a:t>
            </a:r>
            <a:endParaRPr lang="en-US" dirty="0" smtClean="0"/>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607</TotalTime>
  <Words>9868</Words>
  <Application>Microsoft Office PowerPoint</Application>
  <PresentationFormat>On-screen Show (4:3)</PresentationFormat>
  <Paragraphs>1478</Paragraphs>
  <Slides>115</Slides>
  <Notes>71</Notes>
  <HiddenSlides>0</HiddenSlides>
  <MMClips>0</MMClips>
  <ScaleCrop>false</ScaleCrop>
  <HeadingPairs>
    <vt:vector size="4" baseType="variant">
      <vt:variant>
        <vt:lpstr>Theme</vt:lpstr>
      </vt:variant>
      <vt:variant>
        <vt:i4>1</vt:i4>
      </vt:variant>
      <vt:variant>
        <vt:lpstr>Slide Titles</vt:lpstr>
      </vt:variant>
      <vt:variant>
        <vt:i4>115</vt:i4>
      </vt:variant>
    </vt:vector>
  </HeadingPairs>
  <TitlesOfParts>
    <vt:vector size="116" baseType="lpstr">
      <vt:lpstr>Angles</vt:lpstr>
      <vt:lpstr>Step up to Writing </vt:lpstr>
      <vt:lpstr>Content Language Objective</vt:lpstr>
      <vt:lpstr>PowerPoint Presentation</vt:lpstr>
      <vt:lpstr>What is Step up to writing </vt:lpstr>
      <vt:lpstr>PowerPoint Presentation</vt:lpstr>
      <vt:lpstr>What is step up to writing </vt:lpstr>
      <vt:lpstr>What step up to writing is and is not…</vt:lpstr>
      <vt:lpstr>PowerPoint Presentation</vt:lpstr>
      <vt:lpstr>Material Tour</vt:lpstr>
      <vt:lpstr>Material Tour</vt:lpstr>
      <vt:lpstr>Material Tour</vt:lpstr>
      <vt:lpstr>Material Tour</vt:lpstr>
      <vt:lpstr>Material Tour</vt:lpstr>
      <vt:lpstr>School Net </vt:lpstr>
      <vt:lpstr>School Net </vt:lpstr>
      <vt:lpstr>School Net </vt:lpstr>
      <vt:lpstr>School Net </vt:lpstr>
      <vt:lpstr>School Net </vt:lpstr>
      <vt:lpstr>School Net </vt:lpstr>
      <vt:lpstr>School Net </vt:lpstr>
      <vt:lpstr>Who is Step up to writing intended for?</vt:lpstr>
      <vt:lpstr>Who is step up to Writing intended for?</vt:lpstr>
      <vt:lpstr>Why Writing is so difficult!</vt:lpstr>
      <vt:lpstr>Why Writing is so difficult!</vt:lpstr>
      <vt:lpstr>Why Writing is so difficult!</vt:lpstr>
      <vt:lpstr>Why Writing is so difficult!</vt:lpstr>
      <vt:lpstr>Why Writing is so difficult!</vt:lpstr>
      <vt:lpstr>Simple View of Writing  </vt:lpstr>
      <vt:lpstr>Model for Writing Instruction</vt:lpstr>
      <vt:lpstr>Assessment for Writing </vt:lpstr>
      <vt:lpstr>Assessment for Writing </vt:lpstr>
      <vt:lpstr>Assessment for Writing </vt:lpstr>
      <vt:lpstr>Assessment for Writing </vt:lpstr>
      <vt:lpstr>Assessment for Reading  </vt:lpstr>
      <vt:lpstr>How do we implement SUTW after determining if a student would benefit from SUTW?</vt:lpstr>
      <vt:lpstr>Improving reading Comprehension</vt:lpstr>
      <vt:lpstr>Examples of lessons from sUTW that address writing about Text </vt:lpstr>
      <vt:lpstr>Have student write about the text they  read (.40-.51)</vt:lpstr>
      <vt:lpstr>Have student write about the text they  read (.40-.51)</vt:lpstr>
      <vt:lpstr>Framed Responses </vt:lpstr>
      <vt:lpstr>Framed Responses </vt:lpstr>
      <vt:lpstr>Framed Responses </vt:lpstr>
      <vt:lpstr>Framed Response </vt:lpstr>
      <vt:lpstr>Framed Response </vt:lpstr>
      <vt:lpstr>Summarizing Strategy</vt:lpstr>
      <vt:lpstr>PowerPoint Presentation</vt:lpstr>
      <vt:lpstr>PowerPoint Presentation</vt:lpstr>
      <vt:lpstr>PowerPoint Presentation</vt:lpstr>
      <vt:lpstr>PowerPoint Presentation</vt:lpstr>
      <vt:lpstr>Cinderella:  A Summary</vt:lpstr>
      <vt:lpstr>PowerPoint Presentation</vt:lpstr>
      <vt:lpstr>PowerPoint Presentation</vt:lpstr>
      <vt:lpstr>PowerPoint Presentation</vt:lpstr>
      <vt:lpstr>10th grade Summarization Question</vt:lpstr>
      <vt:lpstr>PowerPoint Presentation</vt:lpstr>
      <vt:lpstr>PowerPoint Presentation</vt:lpstr>
      <vt:lpstr>Examples of lessons from sUTW to address writing process &amp; creating text</vt:lpstr>
      <vt:lpstr>In order to master sentences children must be able to…</vt:lpstr>
      <vt:lpstr>Grammar </vt:lpstr>
      <vt:lpstr>Students practice identifying  the difference between a complete sentence and a fragmented sentence.</vt:lpstr>
      <vt:lpstr>Fragment or Sentence </vt:lpstr>
      <vt:lpstr>PowerPoint Presentation</vt:lpstr>
      <vt:lpstr>Learning the Parts of a Sentence</vt:lpstr>
      <vt:lpstr>Advanced: Learning the Parts of a Sentence </vt:lpstr>
      <vt:lpstr>Practicing Sentence Writing</vt:lpstr>
      <vt:lpstr>PowerPoint Presentation</vt:lpstr>
      <vt:lpstr>PowerPoint Presentation</vt:lpstr>
      <vt:lpstr>  Topic Sentences…</vt:lpstr>
      <vt:lpstr>Look Familiar?</vt:lpstr>
      <vt:lpstr>THE BIG RULE</vt:lpstr>
      <vt:lpstr>Power/Number Topic Sentences</vt:lpstr>
      <vt:lpstr>Power/Number Words</vt:lpstr>
      <vt:lpstr>PowerPoint Presentation</vt:lpstr>
      <vt:lpstr>Action Verb</vt:lpstr>
      <vt:lpstr>PowerPoint Presentation</vt:lpstr>
      <vt:lpstr>PowerPoint Presentation</vt:lpstr>
      <vt:lpstr>Occasion/ Position</vt:lpstr>
      <vt:lpstr>Occasion/Position (O/P)</vt:lpstr>
      <vt:lpstr>Occasion/ Position</vt:lpstr>
      <vt:lpstr>PowerPoint Presentation</vt:lpstr>
      <vt:lpstr>And, but, So, or Sentences </vt:lpstr>
      <vt:lpstr>PowerPoint Presentation</vt:lpstr>
      <vt:lpstr>SIDE BY SIDE Sentences </vt:lpstr>
      <vt:lpstr>PowerPoint Presentation</vt:lpstr>
      <vt:lpstr>Semicolon Sentences </vt:lpstr>
      <vt:lpstr>PowerPoint Presentation</vt:lpstr>
      <vt:lpstr>Rhetorical questions </vt:lpstr>
      <vt:lpstr>PowerPoint Presentation</vt:lpstr>
      <vt:lpstr>To plus; use an infinitive </vt:lpstr>
      <vt:lpstr>PowerPoint Presentation</vt:lpstr>
      <vt:lpstr>Other type of Sentences </vt:lpstr>
      <vt:lpstr>PowerPoint Presentation</vt:lpstr>
      <vt:lpstr>Think About Colors</vt:lpstr>
      <vt:lpstr>Traffic Light Organization</vt:lpstr>
      <vt:lpstr>   Colors In Action</vt:lpstr>
      <vt:lpstr>Color-Coding &amp; Informal Outlines</vt:lpstr>
      <vt:lpstr>Color-Coding &amp; Informal Outlines</vt:lpstr>
      <vt:lpstr>   Colors In Action</vt:lpstr>
      <vt:lpstr>PowerPoint Presentation</vt:lpstr>
      <vt:lpstr>PowerPoint Presentation</vt:lpstr>
      <vt:lpstr>Informal  Outlines</vt:lpstr>
      <vt:lpstr>PowerPoint Presentation</vt:lpstr>
      <vt:lpstr>6th grade Prompt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 Personal Narrative Combines…</vt:lpstr>
      <vt:lpstr>Increasing the amount of writing </vt:lpstr>
      <vt:lpstr>With a partner, answer the following questions?</vt:lpstr>
      <vt:lpstr>PowerPoint Presentation</vt:lpstr>
    </vt:vector>
  </TitlesOfParts>
  <Company>Denver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Step up to Writing </dc:title>
  <dc:creator>Frantum-Allen, Robert</dc:creator>
  <cp:lastModifiedBy>Frantum-Allen, Robert</cp:lastModifiedBy>
  <cp:revision>38</cp:revision>
  <dcterms:created xsi:type="dcterms:W3CDTF">2013-07-27T13:13:50Z</dcterms:created>
  <dcterms:modified xsi:type="dcterms:W3CDTF">2013-07-27T23:26:59Z</dcterms:modified>
</cp:coreProperties>
</file>